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84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2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2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0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5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5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87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0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7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4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49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4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8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09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702F-9D95-415E-9720-7D2855412441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6D98151-CAC8-439E-8862-5B09D46A02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03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rtin\Desktop\cooltext120429033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9" y="490180"/>
            <a:ext cx="11299372" cy="1777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Users\Martin\Desktop\Liturgijska godina - obrađena slika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16" y="2183363"/>
            <a:ext cx="4054747" cy="443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82" y="5999584"/>
            <a:ext cx="1406815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402" y="1287240"/>
            <a:ext cx="9511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Vrijeme kroz godinu je vrijeme između božićnog i vazmenog ciklusa. </a:t>
            </a:r>
            <a:endParaRPr lang="hr-HR" sz="2400" dirty="0" smtClean="0"/>
          </a:p>
          <a:p>
            <a:r>
              <a:rPr lang="hr-HR" sz="2400" dirty="0" smtClean="0"/>
              <a:t>Obuhvaća </a:t>
            </a:r>
            <a:r>
              <a:rPr lang="hr-HR" sz="2400" dirty="0"/>
              <a:t>trideset i četiri tjedna u godini. </a:t>
            </a:r>
            <a:endParaRPr lang="hr-HR" sz="2400" dirty="0" smtClean="0"/>
          </a:p>
          <a:p>
            <a:r>
              <a:rPr lang="hr-HR" sz="2400" dirty="0" smtClean="0"/>
              <a:t>U </a:t>
            </a:r>
            <a:r>
              <a:rPr lang="hr-HR" sz="2400" dirty="0"/>
              <a:t>ovome ciklusu imamo dva dijela: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od svetkovina Krštenja Gospodinova do Pepelnice ili Čiste srijede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od blagdana Duhova do početka došašća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402" y="353473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VRIJEME KROZ GODINU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Martin\Desktop\liturgijska godina\Consagracion%201-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91" y="4006111"/>
            <a:ext cx="2027918" cy="2160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1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402" y="1287240"/>
            <a:ext cx="9511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/>
              <a:t>U razdoblju vremena kroz godinu sva slavljenja se oslanjaju na nedjelje (34 nedjelje kroz godinu). 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U </a:t>
            </a:r>
            <a:r>
              <a:rPr lang="hr-HR" sz="2400" dirty="0"/>
              <a:t>slavljenju nedjelje na poseban način slavimo otajstvo Gospodnjega uskrsnuća. </a:t>
            </a:r>
            <a:r>
              <a:rPr lang="hr-HR" sz="2400" dirty="0" smtClean="0"/>
              <a:t>Nedjelja </a:t>
            </a:r>
            <a:r>
              <a:rPr lang="hr-HR" sz="2400" dirty="0"/>
              <a:t>je, naime, dan uskrsnuća – prvi dan u tjednu</a:t>
            </a:r>
            <a:r>
              <a:rPr lang="hr-HR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Boja u vremenu kroz godinu je </a:t>
            </a:r>
            <a:r>
              <a:rPr lang="hr-HR" sz="2400" b="1" u="sng" dirty="0" smtClean="0">
                <a:solidFill>
                  <a:srgbClr val="00B050"/>
                </a:solidFill>
              </a:rPr>
              <a:t>zelena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3" name="Rectangle 2"/>
          <p:cNvSpPr/>
          <p:nvPr/>
        </p:nvSpPr>
        <p:spPr>
          <a:xfrm>
            <a:off x="519402" y="353473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VRIJEME KROZ GODINU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84" y="3860353"/>
            <a:ext cx="4395640" cy="2677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55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402" y="1287240"/>
            <a:ext cx="95110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Kroz "vrijeme kroz godinu" posebno slavimo i tri Gospodnje svetkovine:</a:t>
            </a:r>
          </a:p>
          <a:p>
            <a:endParaRPr lang="hr-HR" sz="2400" dirty="0" smtClean="0"/>
          </a:p>
          <a:p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</a:rPr>
              <a:t>1. PRESVETO TROJSTVO</a:t>
            </a:r>
            <a:r>
              <a:rPr lang="hr-HR" sz="2400" dirty="0" smtClean="0"/>
              <a:t> – slavimo otajstvo jednog Boga u tri božanske osobe (nedjelja poslije Duhova)</a:t>
            </a:r>
          </a:p>
          <a:p>
            <a:endParaRPr lang="hr-HR" sz="2400" dirty="0" smtClean="0"/>
          </a:p>
          <a:p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</a:rPr>
              <a:t>2. TIJELOVO </a:t>
            </a:r>
            <a:r>
              <a:rPr lang="hr-HR" sz="2400" dirty="0" smtClean="0"/>
              <a:t>– slavimo otajstvo Tijela i Krvi Kristove (četvrtak nakon Presvetog Trojstva)</a:t>
            </a:r>
          </a:p>
          <a:p>
            <a:endParaRPr lang="hr-HR" sz="2400" dirty="0" smtClean="0"/>
          </a:p>
          <a:p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</a:rPr>
              <a:t>3. KRIST KRALJ </a:t>
            </a:r>
            <a:r>
              <a:rPr lang="hr-HR" sz="2400" dirty="0" smtClean="0"/>
              <a:t>– slavimo otajstvo Kristove kraljevske službe i kraljevskog dostojanstva (zadnja nedjelja kroz godinu).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402" y="353473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VRIJEME KROZ GODINU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2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402" y="1063305"/>
            <a:ext cx="95110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Liturgijska slavlja prate i točno određene boje liturgijskog ruha koje oblače biskupi, svećenici i đakoni. Liturgijske boje se biraju po točno određenim pravilima koji usklađuju simboliku boja i značaj dana, vremena i čina. </a:t>
            </a:r>
          </a:p>
          <a:p>
            <a:endParaRPr lang="hr-HR" sz="2400" dirty="0"/>
          </a:p>
          <a:p>
            <a:r>
              <a:rPr lang="hr-HR" sz="2400" dirty="0" smtClean="0"/>
              <a:t>Liturgijske boje jesu:</a:t>
            </a:r>
          </a:p>
          <a:p>
            <a:endParaRPr lang="hr-HR" sz="1200" dirty="0" smtClean="0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b="1" dirty="0" smtClean="0"/>
              <a:t>bijela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ljubičasta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b="1" dirty="0" smtClean="0">
                <a:solidFill>
                  <a:srgbClr val="00B050"/>
                </a:solidFill>
              </a:rPr>
              <a:t>zelena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b="1" dirty="0" smtClean="0">
                <a:solidFill>
                  <a:srgbClr val="FF0000"/>
                </a:solidFill>
              </a:rPr>
              <a:t>crvena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402" y="353473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LITURGIJSKE BOJE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9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142" y="2087368"/>
            <a:ext cx="6550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Znak nevinosti duše, čistoće i svetosti. Bijela boja je boja radosti. Nosi se u liturgiji Gospodnjih i Marijinih blagdana, na blagdane svetaca koji nisu mučenici, te u božićno i vazmeno vrijeme.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99796" y="670713"/>
            <a:ext cx="8515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BIJELA</a:t>
            </a: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12" y="1806561"/>
            <a:ext cx="1737568" cy="2653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0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142" y="2087368"/>
            <a:ext cx="6550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</a:rPr>
              <a:t>Boja žalosti, pokore i trpljenja. Zbog te znakovitosti susrećemo je u vremenu Došašća i Korizme, te u misama za pokojne.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99796" y="670713"/>
            <a:ext cx="8515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LJUBIČASTA</a:t>
            </a:r>
            <a:endParaRPr lang="hr-H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Martin\Desktop\liturgijska godina\1-2749-4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6" y="1881206"/>
            <a:ext cx="2052735" cy="2653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1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142" y="2087368"/>
            <a:ext cx="6550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B050"/>
                </a:solidFill>
              </a:rPr>
              <a:t>Boja koja označava nadu, išćekivanje, život. Označava pobjedu života nad smrću. Nosi se u "vrijeme kroz godinu" jer je to vrijeme nade i išćekivanja.</a:t>
            </a:r>
          </a:p>
        </p:txBody>
      </p:sp>
      <p:sp>
        <p:nvSpPr>
          <p:cNvPr id="3" name="Rectangle 2"/>
          <p:cNvSpPr/>
          <p:nvPr/>
        </p:nvSpPr>
        <p:spPr>
          <a:xfrm>
            <a:off x="699796" y="670713"/>
            <a:ext cx="8515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ZELENA</a:t>
            </a:r>
            <a:endParaRPr lang="hr-H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Martin\Desktop\liturgijska godina\1172246301__1-3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6" y="1899534"/>
            <a:ext cx="1836014" cy="237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00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142" y="2087368"/>
            <a:ext cx="6550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Boja koja označava vatru i krv. Crvena boja je simbol ljubavi. U liturgiji se koristi na Duhove, Veliki petak i na blagdane svetaca – mučenika.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796" y="670713"/>
            <a:ext cx="8515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CRVENA</a:t>
            </a:r>
            <a:endParaRPr lang="hr-H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C:\Users\Martin\Desktop\liturgijska godina\1172246594__1-3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6" y="2029754"/>
            <a:ext cx="2052735" cy="2541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4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402" y="1043192"/>
            <a:ext cx="95110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Među slavljenjem svetaca i blaženika posebno mjesto zauzima blažena Djevica Marija, Isusova Majka. Ona je rodila Boga i čovjeka Isusa. </a:t>
            </a:r>
          </a:p>
          <a:p>
            <a:endParaRPr lang="hr-HR" sz="1600" dirty="0"/>
          </a:p>
          <a:p>
            <a:r>
              <a:rPr lang="hr-HR" sz="2400" dirty="0"/>
              <a:t>Tijekom crkvene liturgijske godine Crkva na najsvečaniji način slavi blaženu Djevicu Mariju: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Svetkovina 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svete Bogorodice Marije (1. siječnja)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Uznesenje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blažene Djevice Marije ili Velika Gospa (15. kolovoza)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Bezgrešno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začeće blažene Djevice Marije (8.prosinca)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402" y="446779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ŠTOVANJE 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BLAŽENE DJEVICE MARIJE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SVETACA</a:t>
            </a:r>
          </a:p>
        </p:txBody>
      </p:sp>
      <p:pic>
        <p:nvPicPr>
          <p:cNvPr id="5" name="Picture 4" descr="C:\Users\Martin\Desktop\liturgijska godina\madonna-bambinell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49" y="4845377"/>
            <a:ext cx="1329179" cy="1838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5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402" y="1335423"/>
            <a:ext cx="95110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Crkva na poseban način časti ljude koji su svojim životom slijedili Isusa. To su </a:t>
            </a:r>
            <a:r>
              <a:rPr lang="hr-HR" sz="2400" b="1" u="sng" dirty="0">
                <a:solidFill>
                  <a:schemeClr val="accent1">
                    <a:lumMod val="50000"/>
                  </a:schemeClr>
                </a:solidFill>
              </a:rPr>
              <a:t>sveci</a:t>
            </a:r>
            <a:r>
              <a:rPr lang="hr-HR" sz="2400" dirty="0"/>
              <a:t>. Oni su svojim životom zaslužili Raj. U slavljenju blagdana svetaca Crkva nam pokazuje kako bi mi trebali živjeti. Njihov život nam služi kao primjer, a njihov zagovor kao pomoć i zaštita u našem nastojanju da slijedimo Isusa.</a:t>
            </a:r>
            <a:endParaRPr lang="hr-H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402" y="446779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ŠTOVANJE 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BLAŽENE DJEVICE MARIJE 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SVETACA</a:t>
            </a:r>
          </a:p>
        </p:txBody>
      </p:sp>
      <p:pic>
        <p:nvPicPr>
          <p:cNvPr id="6" name="Picture 5" descr="C:\Users\Martin\Desktop\liturgijska godina\santi-cartoni-animat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10" y="3639839"/>
            <a:ext cx="4715645" cy="2421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4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973" y="540937"/>
            <a:ext cx="53094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500" dirty="0" smtClean="0"/>
              <a:t>Što je crkvena ili liturgijska godina?</a:t>
            </a:r>
            <a:endParaRPr lang="hr-HR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904973" y="1128801"/>
            <a:ext cx="8974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 smtClean="0">
                <a:solidFill>
                  <a:schemeClr val="accent2"/>
                </a:solidFill>
              </a:rPr>
              <a:t>Crkvena ili liturgijska godina jest raspored slavljenja božanskih djela spasenja kroz razdoblje od jedne godine.</a:t>
            </a:r>
            <a:endParaRPr lang="hr-HR" sz="25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973" y="2804538"/>
            <a:ext cx="8974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/>
              <a:t>Ta božanska djela spasenja slavimo u tri različita ciklusa liturgijske godine. To su:</a:t>
            </a:r>
          </a:p>
        </p:txBody>
      </p:sp>
      <p:sp>
        <p:nvSpPr>
          <p:cNvPr id="5" name="Rectangle 4"/>
          <p:cNvSpPr/>
          <p:nvPr/>
        </p:nvSpPr>
        <p:spPr>
          <a:xfrm>
            <a:off x="904973" y="3666312"/>
            <a:ext cx="7632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BOŽIĆNI CIKLUS (došašće i božićno vrijeme)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VAZMENI CIKLUS (korizma i vazmeno vrijeme)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VRIJEME KROZ GODINU</a:t>
            </a:r>
          </a:p>
        </p:txBody>
      </p:sp>
    </p:spTree>
    <p:extLst>
      <p:ext uri="{BB962C8B-B14F-4D97-AF65-F5344CB8AC3E}">
        <p14:creationId xmlns:p14="http://schemas.microsoft.com/office/powerpoint/2010/main" val="13771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684" y="1797336"/>
            <a:ext cx="9039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600" dirty="0"/>
              <a:t>Crkvena ili liturgijska godina jest raspored slavljenja božanskih djela spasenja kroz razdoblje od jedne godine</a:t>
            </a:r>
            <a:r>
              <a:rPr lang="hr-HR" sz="16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9658" y="798730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CRKVENA LITURGIJSKA GODINA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658" y="164933"/>
            <a:ext cx="9511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ZAPIŠIMO!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684" y="2581332"/>
            <a:ext cx="9039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600" dirty="0" smtClean="0"/>
              <a:t>Tri </a:t>
            </a:r>
            <a:r>
              <a:rPr lang="hr-HR" sz="1600" dirty="0"/>
              <a:t>različita ciklusa liturgijske </a:t>
            </a:r>
            <a:r>
              <a:rPr lang="hr-HR" sz="1600" dirty="0" smtClean="0"/>
              <a:t>godine su</a:t>
            </a:r>
            <a:r>
              <a:rPr lang="hr-HR" sz="1600" dirty="0"/>
              <a:t>:</a:t>
            </a:r>
          </a:p>
          <a:p>
            <a:pPr lvl="1"/>
            <a:r>
              <a:rPr lang="hr-HR" sz="1600" dirty="0"/>
              <a:t>BOŽIĆNI CIKLUS (došašće i božićno vrijeme)</a:t>
            </a:r>
          </a:p>
          <a:p>
            <a:pPr lvl="1"/>
            <a:r>
              <a:rPr lang="hr-HR" sz="1600" dirty="0"/>
              <a:t>VAZMENI CIKLUS (korizma i vazmeno vrijeme)</a:t>
            </a:r>
          </a:p>
          <a:p>
            <a:pPr lvl="1"/>
            <a:r>
              <a:rPr lang="hr-HR" sz="1600" dirty="0"/>
              <a:t>VRIJEME KROZ GODINU</a:t>
            </a:r>
          </a:p>
        </p:txBody>
      </p:sp>
      <p:sp>
        <p:nvSpPr>
          <p:cNvPr id="4" name="Rectangle 3"/>
          <p:cNvSpPr/>
          <p:nvPr/>
        </p:nvSpPr>
        <p:spPr>
          <a:xfrm>
            <a:off x="547684" y="3857771"/>
            <a:ext cx="7312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600" dirty="0" smtClean="0"/>
              <a:t>Imamo četiri liturgijske boje. To su: bijela, ljubičasta, zelena, crvena</a:t>
            </a:r>
            <a:endParaRPr lang="hr-HR" sz="1600" dirty="0"/>
          </a:p>
        </p:txBody>
      </p:sp>
      <p:sp>
        <p:nvSpPr>
          <p:cNvPr id="8" name="Rectangle 7"/>
          <p:cNvSpPr/>
          <p:nvPr/>
        </p:nvSpPr>
        <p:spPr>
          <a:xfrm>
            <a:off x="547684" y="4395546"/>
            <a:ext cx="7312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600" dirty="0"/>
              <a:t>Tijekom crkvene liturgijske godine Crkva na najsvečaniji način slavi blaženu Djevicu Mariju:</a:t>
            </a:r>
          </a:p>
          <a:p>
            <a:pPr lvl="1"/>
            <a:r>
              <a:rPr lang="hr-HR" sz="1600" dirty="0"/>
              <a:t>Svetkovina  svete Bogorodice Marije (1. siječnja)</a:t>
            </a:r>
          </a:p>
          <a:p>
            <a:pPr lvl="1"/>
            <a:r>
              <a:rPr lang="hr-HR" sz="1600" dirty="0"/>
              <a:t>Uznesenje blažene Djevice Marije ili Velika Gospa (15. kolovoza)</a:t>
            </a:r>
          </a:p>
          <a:p>
            <a:pPr lvl="1"/>
            <a:r>
              <a:rPr lang="hr-HR" sz="1600" dirty="0"/>
              <a:t>Bezgrešno začeće blažene Djevice Marije (8.prosinca)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77" y="6042582"/>
            <a:ext cx="1336612" cy="7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7405" y="2156494"/>
            <a:ext cx="6247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Božićni ciklus obuhvaća vrijeme od prve nedjelje došašća do blagdana Gospodinova krštenja, koje se slavi u nedjelju nakon Bogojavljenja (Tri kralja).</a:t>
            </a:r>
            <a:endParaRPr lang="hr-HR" sz="2400" dirty="0"/>
          </a:p>
        </p:txBody>
      </p:sp>
      <p:sp>
        <p:nvSpPr>
          <p:cNvPr id="6" name="Rectangle 5"/>
          <p:cNvSpPr/>
          <p:nvPr/>
        </p:nvSpPr>
        <p:spPr>
          <a:xfrm>
            <a:off x="934181" y="876311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BOŽIĆNI CIKLUS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9" y="2034079"/>
            <a:ext cx="1906318" cy="36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402" y="1564254"/>
            <a:ext cx="9511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To je vrijeme od četiri nedjelje prije Božića.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Obilježeno je iščekivanjem dolaska Gospodnjega i pripravom za taj dolazak.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U vremenu došašća izrađujemo adventski vijenac s četiri svijeće.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Boja u došašću je </a:t>
            </a:r>
            <a:r>
              <a:rPr lang="hr-HR" sz="2400" b="1" u="sng" dirty="0" smtClean="0">
                <a:solidFill>
                  <a:srgbClr val="7030A0"/>
                </a:solidFill>
              </a:rPr>
              <a:t>ljubičasta</a:t>
            </a:r>
            <a:r>
              <a:rPr lang="hr-HR" sz="2400" dirty="0" smtClean="0"/>
              <a:t>. Ljubičasta boja označava žalost, pokoru, trpljenje. Ovu boju ćemo još susresti i u korizmi.</a:t>
            </a:r>
            <a:endParaRPr lang="hr-HR" sz="2400" dirty="0"/>
          </a:p>
        </p:txBody>
      </p:sp>
      <p:sp>
        <p:nvSpPr>
          <p:cNvPr id="3" name="Rectangle 2"/>
          <p:cNvSpPr/>
          <p:nvPr/>
        </p:nvSpPr>
        <p:spPr>
          <a:xfrm>
            <a:off x="519403" y="708036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DOŠAŠĆE (ADVENT)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Martin\Desktop\liturgijska godina\images1.jpg"/>
          <p:cNvPicPr/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04" y="4205575"/>
            <a:ext cx="2203031" cy="2307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5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402" y="1181698"/>
            <a:ext cx="90164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Božić je godišnja proslava Isusova rođenja u Betlehemu.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Slavi se 25. prosinca. Na Božić se posebno svečano slavi misa polnoćka.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Uz Božić su vezani mnogi narodni običaji: božićno drvce, slama, darovi, jaslice... Dan prije Božića jest Badnjak.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Boja u božićnom vremenu je </a:t>
            </a:r>
            <a:r>
              <a:rPr lang="hr-HR" sz="2400" b="1" u="sng" dirty="0" smtClean="0"/>
              <a:t>bijela</a:t>
            </a:r>
            <a:r>
              <a:rPr lang="hr-HR" sz="2400" dirty="0" smtClean="0"/>
              <a:t>. Bijela boja označava nevinost duše, čistoće i svetosti. Bijela boja je boja radosti.</a:t>
            </a:r>
            <a:endParaRPr lang="hr-HR" sz="2400" dirty="0"/>
          </a:p>
        </p:txBody>
      </p:sp>
      <p:sp>
        <p:nvSpPr>
          <p:cNvPr id="3" name="Rectangle 2"/>
          <p:cNvSpPr/>
          <p:nvPr/>
        </p:nvSpPr>
        <p:spPr>
          <a:xfrm>
            <a:off x="519402" y="570742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BOŽIĆ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Martin\Desktop\liturgijska godina\presep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70" y="4189686"/>
            <a:ext cx="1795108" cy="2453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7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733" y="491232"/>
            <a:ext cx="922175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rgbClr val="7030A0"/>
                </a:solidFill>
              </a:rPr>
              <a:t>Glavni blagdani božićnog vremena jesu:</a:t>
            </a:r>
          </a:p>
          <a:p>
            <a:endParaRPr lang="hr-HR" sz="2800" b="1" dirty="0" smtClean="0">
              <a:solidFill>
                <a:srgbClr val="7030A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Svetkovina Gospodinova rođenja – Božić (25. prosinca)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Bogojavljenje – Sveta tri kralja (6. siječnja)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Blagdan sv. Obitelji (nedjelja poslije Božića)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Svetkovina sv. Marije Bogorodice (1. siječnja)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Blagdan Gospodinova Krštenja (nedjelja nakon Bogojavljenja)</a:t>
            </a:r>
          </a:p>
        </p:txBody>
      </p:sp>
    </p:spTree>
    <p:extLst>
      <p:ext uri="{BB962C8B-B14F-4D97-AF65-F5344CB8AC3E}">
        <p14:creationId xmlns:p14="http://schemas.microsoft.com/office/powerpoint/2010/main" val="9002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031" y="2264049"/>
            <a:ext cx="9240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Vazmenom ciklusu slavimo otajstvo muke, smrti, ukopa i uskrsnuća Gospodnjega, njegova uzašašća i silazak Duha Svetoga. Ima dva dijela: </a:t>
            </a:r>
            <a:endParaRPr lang="hr-HR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Korizmeno vrijeme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Uskrsno vrijeme</a:t>
            </a:r>
            <a:endParaRPr lang="hr-H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031" y="626726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VAZMENI CIKLUS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5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402" y="1043192"/>
            <a:ext cx="95110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Korizma ili četrdesetnica je vrijeme priprave za najveći kršćanski blagdan – Uskrs.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Po uzoru na Isusov post od četrdeset dana u pustinji zove se četrdesetnica ili korizma.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Traje četrdeset dana.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Započinje na Čistu srijedu ili Pepelnicu, a završava na Veliki četvrtak.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Boja u korizmenom vremenu je </a:t>
            </a:r>
            <a:r>
              <a:rPr lang="hr-HR" sz="2400" b="1" u="sng" dirty="0" smtClean="0">
                <a:solidFill>
                  <a:schemeClr val="accent1">
                    <a:lumMod val="50000"/>
                  </a:schemeClr>
                </a:solidFill>
              </a:rPr>
              <a:t>ljubičasta</a:t>
            </a:r>
            <a:r>
              <a:rPr lang="hr-HR" sz="2400" dirty="0" smtClean="0"/>
              <a:t> kao i u došašću.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Najpoznatja pobožnost u vrijeme korizme je </a:t>
            </a:r>
            <a:r>
              <a:rPr lang="hr-HR" sz="2400" b="1" u="sng" dirty="0" smtClean="0">
                <a:solidFill>
                  <a:schemeClr val="accent1">
                    <a:lumMod val="50000"/>
                  </a:schemeClr>
                </a:solidFill>
              </a:rPr>
              <a:t>križni put</a:t>
            </a:r>
            <a:r>
              <a:rPr lang="hr-HR" sz="240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Križni put je molitva i razmišljanje o posljednjim satima Isusova ovozemaljskog života.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Križni put ima četrnaest postaja.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Na nedjelju Cvjetnicu započinje Veliki tjedan.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402" y="446779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KORIZMA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C:\Users\Martin\Desktop\liturgijska godina\quaresima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20" y="4795507"/>
            <a:ext cx="1886482" cy="1922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402" y="876693"/>
            <a:ext cx="95110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/>
              <a:t>Uskrsno vrijeme započinje sa svetim vazmenim trodnevljem. To je: Veliki četvrtak, Veliki petak i Velika subota.  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Središte </a:t>
            </a:r>
            <a:r>
              <a:rPr lang="hr-HR" sz="2400" dirty="0"/>
              <a:t>uskrsnog vremena je </a:t>
            </a:r>
            <a:r>
              <a:rPr lang="hr-HR" sz="2400" b="1" u="sng" dirty="0">
                <a:solidFill>
                  <a:schemeClr val="accent1">
                    <a:lumMod val="50000"/>
                  </a:schemeClr>
                </a:solidFill>
              </a:rPr>
              <a:t>USKRS</a:t>
            </a:r>
            <a:r>
              <a:rPr lang="hr-HR" sz="2400" b="1" dirty="0"/>
              <a:t> </a:t>
            </a:r>
            <a:r>
              <a:rPr lang="hr-HR" sz="2400" dirty="0"/>
              <a:t>(Vazam). 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Uskrs </a:t>
            </a:r>
            <a:r>
              <a:rPr lang="hr-HR" sz="2400" dirty="0"/>
              <a:t>je najveći kršćanski blagdan u kojem slavimo uskrsnuće Isusovo. 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Boja </a:t>
            </a:r>
            <a:r>
              <a:rPr lang="hr-HR" sz="2400" dirty="0"/>
              <a:t>u uskrsnom vremenu je </a:t>
            </a:r>
            <a:r>
              <a:rPr lang="hr-HR" sz="2400" b="1" u="sng" dirty="0"/>
              <a:t>bijela</a:t>
            </a:r>
            <a:r>
              <a:rPr lang="hr-HR" sz="2400" dirty="0"/>
              <a:t> kao i u božićnom vremenu.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dirty="0" smtClean="0"/>
              <a:t>Četrdeset </a:t>
            </a:r>
            <a:r>
              <a:rPr lang="hr-HR" sz="2400" dirty="0"/>
              <a:t>dana nakon uskrsnuća slavimo blagdan </a:t>
            </a:r>
            <a:r>
              <a:rPr lang="hr-HR" sz="2400" b="1" u="sng" dirty="0">
                <a:solidFill>
                  <a:schemeClr val="accent1">
                    <a:lumMod val="50000"/>
                  </a:schemeClr>
                </a:solidFill>
              </a:rPr>
              <a:t>Uzašašća</a:t>
            </a:r>
            <a:r>
              <a:rPr lang="hr-HR" sz="2400" dirty="0"/>
              <a:t> – uspomena na Kristov povratak u Nebo, a pedeseti dan nakon uskrsnuća slavimo blagdan </a:t>
            </a:r>
            <a:r>
              <a:rPr lang="hr-HR" sz="2400" b="1" u="sng" dirty="0">
                <a:solidFill>
                  <a:schemeClr val="accent1">
                    <a:lumMod val="50000"/>
                  </a:schemeClr>
                </a:solidFill>
              </a:rPr>
              <a:t>Pedesetnice ili Duhova</a:t>
            </a:r>
            <a:r>
              <a:rPr lang="hr-HR" sz="2400" dirty="0"/>
              <a:t>. Tim blagdanom završava vazmeni ciklus.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402" y="353473"/>
            <a:ext cx="8602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USKRSNO VRIJEME</a:t>
            </a:r>
            <a:endParaRPr lang="hr-H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Martin\Desktop\liturgijska godina\images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12" y="4662345"/>
            <a:ext cx="1641672" cy="195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4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1050</Words>
  <Application>Microsoft Office PowerPoint</Application>
  <PresentationFormat>Widescreen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Radošević</dc:creator>
  <cp:lastModifiedBy>Martin Radošević</cp:lastModifiedBy>
  <cp:revision>21</cp:revision>
  <dcterms:created xsi:type="dcterms:W3CDTF">2015-04-13T08:06:50Z</dcterms:created>
  <dcterms:modified xsi:type="dcterms:W3CDTF">2015-04-13T11:04:48Z</dcterms:modified>
  <cp:contentStatus/>
</cp:coreProperties>
</file>