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41" r:id="rId3"/>
    <p:sldId id="477" r:id="rId4"/>
    <p:sldId id="478" r:id="rId5"/>
    <p:sldId id="481" r:id="rId6"/>
    <p:sldId id="482" r:id="rId7"/>
    <p:sldId id="483" r:id="rId8"/>
    <p:sldId id="484" r:id="rId9"/>
    <p:sldId id="270" r:id="rId10"/>
    <p:sldId id="26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1BA"/>
    <a:srgbClr val="B9BC36"/>
    <a:srgbClr val="DEE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59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21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01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2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6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16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0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6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32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1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058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IV. </a:t>
            </a:r>
            <a:r>
              <a:rPr lang="en-US" b="1" dirty="0" err="1" smtClean="0">
                <a:latin typeface="Algerian" panose="04020705040A02060702" pitchFamily="82" charset="0"/>
              </a:rPr>
              <a:t>Vlast</a:t>
            </a:r>
            <a:r>
              <a:rPr lang="en-US" b="1" dirty="0" smtClean="0">
                <a:latin typeface="Algerian" panose="04020705040A02060702" pitchFamily="82" charset="0"/>
              </a:rPr>
              <a:t>  I  </a:t>
            </a:r>
            <a:r>
              <a:rPr lang="en-US" b="1" dirty="0" err="1" smtClean="0">
                <a:latin typeface="Algerian" panose="04020705040A02060702" pitchFamily="82" charset="0"/>
              </a:rPr>
              <a:t>moć</a:t>
            </a:r>
            <a:r>
              <a:rPr lang="en-US" b="1" dirty="0" smtClean="0">
                <a:latin typeface="Algerian" panose="04020705040A02060702" pitchFamily="82" charset="0"/>
              </a:rPr>
              <a:t>  u </a:t>
            </a:r>
            <a:r>
              <a:rPr lang="en-US" b="1" dirty="0" err="1" smtClean="0">
                <a:latin typeface="Algerian" panose="04020705040A02060702" pitchFamily="82" charset="0"/>
              </a:rPr>
              <a:t>srednjovjekovnoj</a:t>
            </a:r>
            <a:r>
              <a:rPr lang="en-US" b="1" dirty="0" smtClean="0"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atin typeface="Algerian" panose="04020705040A02060702" pitchFamily="82" charset="0"/>
              </a:rPr>
              <a:t>hrvatskoj</a:t>
            </a:r>
            <a:endParaRPr lang="hr-HR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6962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</a:rPr>
              <a:t>. </a:t>
            </a:r>
            <a:r>
              <a:rPr lang="hr-HR" sz="4000" b="1" dirty="0" smtClean="0">
                <a:solidFill>
                  <a:schemeClr val="tx1"/>
                </a:solidFill>
              </a:rPr>
              <a:t>ODNOS HRVATSKOG PLEMSTVA I VLADARA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9812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+mn-lt"/>
              </a:rPr>
              <a:t>ZAPIŠIMO</a:t>
            </a:r>
            <a:endParaRPr lang="hr-HR" sz="3200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8392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altLang="sr-Latn-RS" sz="2400" b="1" dirty="0" smtClean="0"/>
              <a:t>ODNOS HRVATSKOG PLEMSTVA I VLADARA</a:t>
            </a:r>
            <a:endParaRPr lang="hr-HR" altLang="sr-Latn-RS" sz="2400" b="1" dirty="0" smtClean="0"/>
          </a:p>
          <a:p>
            <a:pPr marL="0" indent="0">
              <a:buNone/>
            </a:pPr>
            <a:endParaRPr lang="hr-HR" altLang="sr-Latn-RS" sz="2400" dirty="0"/>
          </a:p>
          <a:p>
            <a:r>
              <a:rPr lang="hr-HR" sz="2400" dirty="0"/>
              <a:t>hrvatski velikaški rodovi</a:t>
            </a:r>
          </a:p>
          <a:p>
            <a:pPr lvl="1"/>
            <a:r>
              <a:rPr lang="hr-HR" sz="2400" b="1" dirty="0"/>
              <a:t>Šubići</a:t>
            </a:r>
            <a:r>
              <a:rPr lang="hr-HR" sz="2400" dirty="0"/>
              <a:t> – u početku Bribirski; vrhunac za Pavla I. Šubića; nadzirali većinu dalmatinskih gradova</a:t>
            </a:r>
          </a:p>
          <a:p>
            <a:pPr lvl="1"/>
            <a:r>
              <a:rPr lang="hr-HR" sz="2400" b="1" dirty="0"/>
              <a:t>krčki knezovi </a:t>
            </a:r>
            <a:r>
              <a:rPr lang="hr-HR" sz="2400" dirty="0"/>
              <a:t>– kasnije Frankapani, vladali većim dijelom Hrvatskog primorja i Like </a:t>
            </a:r>
            <a:endParaRPr lang="hr-HR" sz="2400" dirty="0" smtClean="0"/>
          </a:p>
          <a:p>
            <a:pPr lvl="1"/>
            <a:r>
              <a:rPr lang="hr-HR" sz="2400" b="1" dirty="0" smtClean="0"/>
              <a:t>Babonići</a:t>
            </a:r>
            <a:r>
              <a:rPr lang="hr-HR" sz="2400" dirty="0" smtClean="0"/>
              <a:t> – Slavonija, središte župa Gorica (današnja Banovina); slavonski banovi</a:t>
            </a:r>
            <a:endParaRPr lang="hr-HR" sz="2400" dirty="0"/>
          </a:p>
          <a:p>
            <a:endParaRPr lang="hr-HR" sz="2400" dirty="0"/>
          </a:p>
          <a:p>
            <a:endParaRPr lang="hr-HR" altLang="sr-Latn-RS" sz="2400" dirty="0"/>
          </a:p>
          <a:p>
            <a:endParaRPr lang="hr-HR" altLang="sr-Latn-RS" sz="2400" dirty="0"/>
          </a:p>
          <a:p>
            <a:endParaRPr lang="en-US" altLang="sr-Latn-RS" sz="2400" dirty="0" smtClean="0"/>
          </a:p>
          <a:p>
            <a:pPr marL="0" indent="0">
              <a:buNone/>
            </a:pPr>
            <a:endParaRPr lang="vi-VN" altLang="sr-Latn-R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555307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200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hr-HR" sz="2400" i="1" dirty="0"/>
          </a:p>
          <a:p>
            <a:pPr marL="0" indent="0" algn="ctr">
              <a:buNone/>
            </a:pPr>
            <a:endParaRPr lang="hr-HR" sz="1600" i="1" dirty="0"/>
          </a:p>
          <a:p>
            <a:pPr marL="0" indent="0" algn="ctr">
              <a:buNone/>
            </a:pPr>
            <a:r>
              <a:rPr lang="vi-VN" sz="2400" i="1" dirty="0"/>
              <a:t>Povijest roda knezova bribirskih (od 14. stoljeća zvanih Šubići) primjer je, (…), razvoja plemićkog roda u srednjovjekovnom Ugarsko-Hrvatskom Kraljevstvu. Razvojna krivulja vodeće obitelji dostigla je vrhunac u posljednjim desetljećima 13. i prvim desetljećima 14. stoljeća. U to su doba oni postali gotovo nezavisni vladari, skupljajući u svojim rukama položaje i dužnosti u Hrvatskom Kraljevstvu, gospodujući susjednim područjem Bosne i Huma te igrajući aktivnu ulogu u međunarodnoj politici</a:t>
            </a:r>
            <a:r>
              <a:rPr lang="vi-VN" sz="2400" i="1" dirty="0" smtClean="0"/>
              <a:t>.</a:t>
            </a:r>
            <a:endParaRPr lang="hr-HR" sz="2400" i="1" dirty="0" smtClean="0"/>
          </a:p>
          <a:p>
            <a:pPr marL="0" indent="0" algn="ctr">
              <a:buNone/>
            </a:pPr>
            <a:r>
              <a:rPr lang="vi-VN" sz="1500" i="1" dirty="0"/>
              <a:t>Damir Karbić, „Šubići Bribirski do gubitka nasljedne banske časti (1322.)“, Zbornik Odsjeka za povijesne znanosti Zavoda za povijesne i društvene znanosti HAZU 22 (2005.): 1.</a:t>
            </a:r>
          </a:p>
          <a:p>
            <a:pPr marL="0" indent="0" algn="ctr">
              <a:buNone/>
            </a:pPr>
            <a:endParaRPr lang="vi-VN" sz="2400" i="1" dirty="0"/>
          </a:p>
          <a:p>
            <a:pPr marL="0" indent="0" algn="ctr">
              <a:buNone/>
            </a:pP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14001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373519" cy="54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187035" y="214838"/>
            <a:ext cx="7434696" cy="623362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Razdoblje vladavine Arpadovića obilježeno je u Hrvatskoj jačanjem velikaških </a:t>
            </a:r>
            <a:r>
              <a:rPr lang="hr-HR" sz="2400" dirty="0" smtClean="0">
                <a:solidFill>
                  <a:schemeClr val="tx1"/>
                </a:solidFill>
              </a:rPr>
              <a:t>rodova.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400800" y="997620"/>
            <a:ext cx="2552700" cy="1524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Južno </a:t>
            </a:r>
            <a:r>
              <a:rPr lang="hr-HR" sz="2000" dirty="0">
                <a:solidFill>
                  <a:schemeClr val="tx1"/>
                </a:solidFill>
              </a:rPr>
              <a:t>od Kupe</a:t>
            </a:r>
            <a:r>
              <a:rPr lang="hr-HR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zbog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slabijeg</a:t>
            </a:r>
            <a:r>
              <a:rPr lang="hr-HR" sz="2000" dirty="0" smtClean="0">
                <a:solidFill>
                  <a:schemeClr val="tx1"/>
                </a:solidFill>
              </a:rPr>
              <a:t> utjecaj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hr-HR" sz="2000" dirty="0" smtClean="0">
                <a:solidFill>
                  <a:schemeClr val="tx1"/>
                </a:solidFill>
              </a:rPr>
              <a:t> Arpadovića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hr-HR" sz="2000" dirty="0" smtClean="0">
                <a:solidFill>
                  <a:schemeClr val="tx1"/>
                </a:solidFill>
              </a:rPr>
              <a:t> uzdižu </a:t>
            </a:r>
            <a:r>
              <a:rPr lang="hr-HR" sz="2000" dirty="0" smtClean="0">
                <a:solidFill>
                  <a:schemeClr val="tx1"/>
                </a:solidFill>
              </a:rPr>
              <a:t>se </a:t>
            </a:r>
            <a:r>
              <a:rPr lang="hr-HR" sz="2000" b="1" dirty="0" smtClean="0">
                <a:solidFill>
                  <a:schemeClr val="tx1"/>
                </a:solidFill>
              </a:rPr>
              <a:t>bribirski</a:t>
            </a:r>
            <a:r>
              <a:rPr lang="hr-HR" sz="2000" dirty="0" smtClean="0">
                <a:solidFill>
                  <a:schemeClr val="tx1"/>
                </a:solidFill>
              </a:rPr>
              <a:t> i </a:t>
            </a:r>
            <a:r>
              <a:rPr lang="hr-HR" sz="2000" b="1" dirty="0" smtClean="0">
                <a:solidFill>
                  <a:schemeClr val="tx1"/>
                </a:solidFill>
              </a:rPr>
              <a:t>krčki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</a:rPr>
              <a:t>knezovi</a:t>
            </a:r>
            <a:r>
              <a:rPr lang="hr-HR" sz="2000" dirty="0" smtClean="0">
                <a:solidFill>
                  <a:schemeClr val="tx1"/>
                </a:solidFill>
              </a:rPr>
              <a:t>.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041322" y="2724698"/>
            <a:ext cx="2552700" cy="15240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 U srednjovjekovnoj Slavoniji ojačala je obitelj </a:t>
            </a:r>
            <a:r>
              <a:rPr lang="hr-HR" sz="2000" b="1" dirty="0" smtClean="0">
                <a:solidFill>
                  <a:schemeClr val="tx1"/>
                </a:solidFill>
              </a:rPr>
              <a:t>Babonića</a:t>
            </a:r>
            <a:r>
              <a:rPr lang="hr-HR" sz="2000" dirty="0" smtClean="0">
                <a:solidFill>
                  <a:schemeClr val="tx1"/>
                </a:solidFill>
              </a:rPr>
              <a:t>.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320636" y="4724400"/>
            <a:ext cx="2552700" cy="15240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FD1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Sjedište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bribirskih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knezova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Šubića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 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utvrda Bribir u zaleđu </a:t>
            </a:r>
            <a:r>
              <a:rPr lang="vi-V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Šibenika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87036" y="2754731"/>
            <a:ext cx="2552700" cy="1524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rčki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knezovi (Frankapani)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ovladali su najvećim dijelom Hrvatskog </a:t>
            </a: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primorja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9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b="1" dirty="0" smtClean="0">
                <a:latin typeface="+mn-lt"/>
              </a:rPr>
              <a:t>PAVAO ŠUBIĆ – „BAN HRVATA I GOSPODAR BOSNE”</a:t>
            </a:r>
            <a:endParaRPr lang="hr-HR" sz="2800" b="1" dirty="0">
              <a:latin typeface="+mn-lt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914400" y="1676401"/>
            <a:ext cx="7920111" cy="281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krajem 13. i početkom 14. st. Šubići dosežu svoj vrhunac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najveći broj </a:t>
            </a:r>
            <a:r>
              <a:rPr lang="hr-HR" sz="2800" dirty="0"/>
              <a:t>knezova </a:t>
            </a:r>
            <a:r>
              <a:rPr lang="hr-HR" sz="2800" dirty="0" smtClean="0"/>
              <a:t>u dalmatinskim gradovima </a:t>
            </a:r>
            <a:r>
              <a:rPr lang="hr-HR" sz="2800" dirty="0"/>
              <a:t>u </a:t>
            </a:r>
            <a:r>
              <a:rPr lang="hr-HR" sz="2800" dirty="0" smtClean="0"/>
              <a:t>to vrijeme je bio iz obitelji Šubić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800" dirty="0"/>
          </a:p>
        </p:txBody>
      </p:sp>
      <p:pic>
        <p:nvPicPr>
          <p:cNvPr id="6" name="Picture 4" descr="https://upload.wikimedia.org/wikipedia/commons/f/f1/Money_issued_by_Paul_I_%C5%A0ubi%C4%87_of_Bribir.jpg?1451938416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4153272" cy="1963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619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7344" y="5867400"/>
            <a:ext cx="2274887" cy="5223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Pavao I. Šubić</a:t>
            </a:r>
            <a:endParaRPr lang="hr-HR" sz="2800" dirty="0"/>
          </a:p>
        </p:txBody>
      </p:sp>
      <p:pic>
        <p:nvPicPr>
          <p:cNvPr id="21506" name="Picture 2" descr="http://www.matica.hr/slike/hr/hr2010_1/STG105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84879"/>
            <a:ext cx="3384376" cy="3440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1508" name="Picture 4" descr="http://www.camo.ch/Images7/subic4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r="59058"/>
          <a:stretch/>
        </p:blipFill>
        <p:spPr bwMode="auto">
          <a:xfrm>
            <a:off x="152401" y="20782"/>
            <a:ext cx="2438399" cy="3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3009900" y="457200"/>
            <a:ext cx="2552700" cy="1524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o</a:t>
            </a:r>
            <a:r>
              <a:rPr lang="hr-HR" sz="2400" dirty="0" smtClean="0">
                <a:solidFill>
                  <a:schemeClr val="tx1"/>
                </a:solidFill>
              </a:rPr>
              <a:t>bnašao čast „primorskog” odnosno hrvatskog bana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128407" y="2269479"/>
            <a:ext cx="3238500" cy="22098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s</a:t>
            </a:r>
            <a:r>
              <a:rPr lang="hr-HR" sz="2400" dirty="0" smtClean="0">
                <a:solidFill>
                  <a:schemeClr val="tx1"/>
                </a:solidFill>
              </a:rPr>
              <a:t>vojoj vlasti podvrgnuo sve hrvatske velikaše i dalmatinske </a:t>
            </a:r>
            <a:r>
              <a:rPr lang="hr-HR" sz="2400" dirty="0" smtClean="0">
                <a:solidFill>
                  <a:schemeClr val="tx1"/>
                </a:solidFill>
              </a:rPr>
              <a:t>gradove – osim Zadra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471307" y="4707797"/>
            <a:ext cx="2552700" cy="183572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</a:t>
            </a:r>
            <a:r>
              <a:rPr lang="hr-HR" sz="2400" dirty="0" smtClean="0">
                <a:solidFill>
                  <a:schemeClr val="tx1"/>
                </a:solidFill>
              </a:rPr>
              <a:t>roširio vlast na područje Neretvanske Kneževine, Bosnu i dio Huma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56562" y="1219200"/>
            <a:ext cx="3124200" cy="1659879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</a:rPr>
              <a:t>digrao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ključnu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ulogu</a:t>
            </a:r>
            <a:r>
              <a:rPr lang="en-US" sz="2400" dirty="0" smtClean="0">
                <a:solidFill>
                  <a:schemeClr val="tx1"/>
                </a:solidFill>
              </a:rPr>
              <a:t> u </a:t>
            </a:r>
            <a:r>
              <a:rPr lang="en-US" sz="2400" dirty="0" err="1" smtClean="0">
                <a:solidFill>
                  <a:schemeClr val="tx1"/>
                </a:solidFill>
              </a:rPr>
              <a:t>dovođenju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Anžuvinaca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prijestolje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066800" y="4108586"/>
            <a:ext cx="4313962" cy="1987413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akratko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preoteo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Veneciji</a:t>
            </a:r>
            <a:r>
              <a:rPr lang="en-US" sz="2400" dirty="0" smtClean="0">
                <a:solidFill>
                  <a:schemeClr val="tx1"/>
                </a:solidFill>
              </a:rPr>
              <a:t> Zadar  </a:t>
            </a:r>
            <a:r>
              <a:rPr lang="en-US" sz="2400" dirty="0" err="1" smtClean="0">
                <a:solidFill>
                  <a:schemeClr val="tx1"/>
                </a:solidFill>
              </a:rPr>
              <a:t>ovladao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čitavom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Dalmacijom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od </a:t>
            </a:r>
            <a:r>
              <a:rPr lang="en-US" sz="2400" dirty="0" err="1" smtClean="0">
                <a:solidFill>
                  <a:schemeClr val="tx1"/>
                </a:solidFill>
              </a:rPr>
              <a:t>svoju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vlast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okupio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gotovo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sve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hrvatske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zemlje</a:t>
            </a:r>
            <a:endParaRPr lang="hr-HR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66800" y="5257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66800" y="49530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0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548681"/>
            <a:ext cx="8294687" cy="2880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altLang="sr-Latn-RS" sz="2800" dirty="0" smtClean="0"/>
              <a:t> crtež prikazuje pečatnik bana Pavla I. Šubića na kojem piše “</a:t>
            </a:r>
            <a:r>
              <a:rPr lang="hr-HR" altLang="sr-Latn-RS" sz="2800" dirty="0" err="1" smtClean="0"/>
              <a:t>Pulus</a:t>
            </a:r>
            <a:r>
              <a:rPr lang="hr-HR" altLang="sr-Latn-RS" sz="2800" dirty="0" smtClean="0"/>
              <a:t> de </a:t>
            </a:r>
            <a:r>
              <a:rPr lang="hr-HR" altLang="sr-Latn-RS" sz="2800" dirty="0" err="1" smtClean="0"/>
              <a:t>Breberio</a:t>
            </a:r>
            <a:r>
              <a:rPr lang="hr-HR" altLang="sr-Latn-RS" sz="2800" dirty="0" smtClean="0"/>
              <a:t> </a:t>
            </a:r>
            <a:r>
              <a:rPr lang="hr-HR" altLang="sr-Latn-RS" sz="2800" dirty="0" err="1" smtClean="0"/>
              <a:t>banus</a:t>
            </a:r>
            <a:r>
              <a:rPr lang="hr-HR" altLang="sr-Latn-RS" sz="2800" dirty="0" smtClean="0"/>
              <a:t> </a:t>
            </a:r>
            <a:r>
              <a:rPr lang="hr-HR" altLang="sr-Latn-RS" sz="2800" dirty="0" err="1" smtClean="0"/>
              <a:t>Croatorum</a:t>
            </a:r>
            <a:r>
              <a:rPr lang="hr-HR" altLang="sr-Latn-RS" sz="2800" dirty="0" smtClean="0"/>
              <a:t> </a:t>
            </a:r>
            <a:r>
              <a:rPr lang="hr-HR" altLang="sr-Latn-RS" sz="2800" dirty="0" err="1" smtClean="0"/>
              <a:t>Dominus</a:t>
            </a:r>
            <a:r>
              <a:rPr lang="hr-HR" altLang="sr-Latn-RS" sz="2800" dirty="0" smtClean="0"/>
              <a:t> </a:t>
            </a:r>
            <a:r>
              <a:rPr lang="hr-HR" altLang="sr-Latn-RS" sz="2800" dirty="0" err="1" smtClean="0"/>
              <a:t>et</a:t>
            </a:r>
            <a:r>
              <a:rPr lang="hr-HR" altLang="sr-Latn-RS" sz="2800" dirty="0" smtClean="0"/>
              <a:t> </a:t>
            </a:r>
            <a:r>
              <a:rPr lang="hr-HR" altLang="sr-Latn-RS" sz="2800" dirty="0" err="1" smtClean="0"/>
              <a:t>Bosnae</a:t>
            </a:r>
            <a:r>
              <a:rPr lang="hr-HR" altLang="sr-Latn-RS" sz="2800" dirty="0" smtClean="0"/>
              <a:t>” (Pavao </a:t>
            </a:r>
            <a:r>
              <a:rPr lang="hr-HR" altLang="sr-Latn-RS" sz="2800" dirty="0" err="1" smtClean="0"/>
              <a:t>Bribirac</a:t>
            </a:r>
            <a:r>
              <a:rPr lang="hr-HR" altLang="sr-Latn-RS" sz="2800" dirty="0" smtClean="0"/>
              <a:t> ban Hrvata i gospodar Bosne)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800" dirty="0"/>
          </a:p>
        </p:txBody>
      </p:sp>
      <p:pic>
        <p:nvPicPr>
          <p:cNvPr id="4" name="Picture 5" descr="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34822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3292" y="914400"/>
            <a:ext cx="8762999" cy="4107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</a:t>
            </a:r>
            <a:r>
              <a:rPr lang="hr-HR" sz="2800" dirty="0"/>
              <a:t>Pavla Šubića nasljeđuje </a:t>
            </a:r>
            <a:r>
              <a:rPr lang="hr-HR" sz="2800" dirty="0" smtClean="0"/>
              <a:t>sin </a:t>
            </a:r>
            <a:r>
              <a:rPr lang="hr-HR" sz="2800" b="1" dirty="0"/>
              <a:t>Mladen</a:t>
            </a:r>
            <a:r>
              <a:rPr lang="hr-HR" sz="2800" dirty="0"/>
              <a:t> protiv kojeg pobunu podižu hrvatski </a:t>
            </a:r>
            <a:r>
              <a:rPr lang="hr-HR" sz="2800" dirty="0" smtClean="0"/>
              <a:t>velikaši</a:t>
            </a:r>
            <a:endParaRPr lang="hr-HR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Karlo </a:t>
            </a:r>
            <a:r>
              <a:rPr lang="hr-HR" sz="2800" dirty="0" smtClean="0"/>
              <a:t>I. Anžuvinac šalje </a:t>
            </a:r>
            <a:r>
              <a:rPr lang="hr-HR" sz="2800" dirty="0"/>
              <a:t>vojsku i pobjeđuje </a:t>
            </a:r>
            <a:r>
              <a:rPr lang="hr-HR" sz="2800" dirty="0" smtClean="0"/>
              <a:t>Šubiće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altLang="sr-Latn-RS" sz="2800" dirty="0"/>
              <a:t>hrvatski velikaši u daljnjoj fazi borbe </a:t>
            </a:r>
            <a:r>
              <a:rPr lang="en-US" altLang="sr-Latn-RS" sz="2800" dirty="0" err="1" smtClean="0"/>
              <a:t>iz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Knin</a:t>
            </a:r>
            <a:r>
              <a:rPr lang="en-US" altLang="sr-Latn-RS" sz="2800" dirty="0" smtClean="0"/>
              <a:t>a </a:t>
            </a:r>
            <a:r>
              <a:rPr lang="en-US" altLang="sr-Latn-RS" sz="2800" dirty="0" err="1" smtClean="0"/>
              <a:t>protjeruju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kraljevsku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posadu</a:t>
            </a:r>
            <a:r>
              <a:rPr lang="en-US" altLang="sr-Latn-RS" sz="2800" dirty="0" smtClean="0"/>
              <a:t> </a:t>
            </a:r>
            <a:endParaRPr lang="hr-HR" altLang="sr-Latn-R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8001" r="30263" b="33201"/>
          <a:stretch/>
        </p:blipFill>
        <p:spPr>
          <a:xfrm>
            <a:off x="4267200" y="4114800"/>
            <a:ext cx="3521408" cy="24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70881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+mn-lt"/>
              </a:rPr>
              <a:t>SLOM PREVLASTI ŠUBIĆA</a:t>
            </a:r>
            <a:endParaRPr lang="hr-H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956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" y="764703"/>
            <a:ext cx="8839199" cy="19442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altLang="sr-Latn-RS" sz="2800" dirty="0" smtClean="0"/>
              <a:t> ove </a:t>
            </a:r>
            <a:r>
              <a:rPr lang="hr-HR" altLang="sr-Latn-RS" sz="2800" dirty="0"/>
              <a:t>borbe najbolje su iskoristili </a:t>
            </a:r>
            <a:r>
              <a:rPr lang="hr-HR" altLang="sr-Latn-RS" sz="2800" dirty="0" smtClean="0"/>
              <a:t>Mlečani </a:t>
            </a:r>
            <a:r>
              <a:rPr lang="hr-HR" altLang="sr-Latn-RS" sz="2800" dirty="0"/>
              <a:t>koji su opet zauzeli većinu dalmatinskih </a:t>
            </a:r>
            <a:r>
              <a:rPr lang="hr-HR" altLang="sr-Latn-RS" sz="2800" dirty="0" smtClean="0"/>
              <a:t>gradova</a:t>
            </a:r>
            <a:endParaRPr lang="hr-HR" altLang="sr-Latn-RS" sz="2800" dirty="0"/>
          </a:p>
          <a:p>
            <a:endParaRPr lang="hr-HR" sz="2800" dirty="0"/>
          </a:p>
        </p:txBody>
      </p:sp>
      <p:pic>
        <p:nvPicPr>
          <p:cNvPr id="1026" name="Picture 2" descr="http://www.enciklopedija.hr/Ilustracije/HE6_1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446422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140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+mn-lt"/>
              </a:rPr>
              <a:t>Ponovimo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naučeno</a:t>
            </a:r>
            <a:endParaRPr lang="hr-HR" sz="3200" dirty="0">
              <a:latin typeface="+mn-lt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019300" y="1440873"/>
            <a:ext cx="4572000" cy="76892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BRIBIRSKI KNEZOVI - ŠUBIĆI</a:t>
            </a:r>
            <a:endParaRPr lang="hr-HR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028700" y="2505961"/>
            <a:ext cx="6553200" cy="102175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Bribir - Ostrovica</a:t>
            </a:r>
            <a:endParaRPr lang="hr-HR" sz="2400" dirty="0" smtClean="0">
              <a:solidFill>
                <a:schemeClr val="tx1"/>
              </a:solidFill>
            </a:endParaRP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Pavao I. Šubić – „ban Hrvata i gospodar Bosne”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Mladen II. Šubić – slom prevlasti Šubića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019300" y="3990111"/>
            <a:ext cx="4838700" cy="64251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KRČKI KNEZOVI - FRANKAPANI</a:t>
            </a:r>
            <a:endParaRPr lang="hr-HR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209801" y="5143501"/>
            <a:ext cx="4381499" cy="6858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GORIČKI KNEZOVI - BABONIĆI</a:t>
            </a:r>
            <a:endParaRPr lang="hr-H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77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457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IV. Vlast  I  moć  u srednjovjekovnoj hrvatskoj</vt:lpstr>
      <vt:lpstr>PowerPoint Presentation</vt:lpstr>
      <vt:lpstr>PowerPoint Presentation</vt:lpstr>
      <vt:lpstr>PAVAO ŠUBIĆ – „BAN HRVATA I GOSPODAR BOSNE”</vt:lpstr>
      <vt:lpstr>PowerPoint Presentation</vt:lpstr>
      <vt:lpstr>PowerPoint Presentation</vt:lpstr>
      <vt:lpstr>SLOM PREVLASTI ŠUBIĆA</vt:lpstr>
      <vt:lpstr>PowerPoint Presentation</vt:lpstr>
      <vt:lpstr>Ponovimo naučeno</vt:lpstr>
      <vt:lpstr>ZAPIŠIMO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HRVATSKA U RANOM SREDNJEM VIJEKU</dc:title>
  <dc:creator>Erija</dc:creator>
  <cp:lastModifiedBy>Erija</cp:lastModifiedBy>
  <cp:revision>121</cp:revision>
  <dcterms:created xsi:type="dcterms:W3CDTF">2019-09-22T13:34:17Z</dcterms:created>
  <dcterms:modified xsi:type="dcterms:W3CDTF">2020-01-01T12:27:12Z</dcterms:modified>
</cp:coreProperties>
</file>