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300" r:id="rId5"/>
    <p:sldId id="263" r:id="rId6"/>
    <p:sldId id="301" r:id="rId7"/>
    <p:sldId id="308" r:id="rId8"/>
    <p:sldId id="305" r:id="rId9"/>
    <p:sldId id="274" r:id="rId10"/>
    <p:sldId id="309" r:id="rId11"/>
    <p:sldId id="310" r:id="rId12"/>
    <p:sldId id="311" r:id="rId13"/>
    <p:sldId id="312" r:id="rId14"/>
    <p:sldId id="313" r:id="rId15"/>
    <p:sldId id="314" r:id="rId16"/>
    <p:sldId id="262" r:id="rId17"/>
    <p:sldId id="261" r:id="rId18"/>
    <p:sldId id="285" r:id="rId19"/>
    <p:sldId id="303" r:id="rId20"/>
    <p:sldId id="258" r:id="rId21"/>
    <p:sldId id="297" r:id="rId22"/>
    <p:sldId id="289" r:id="rId23"/>
    <p:sldId id="307" r:id="rId24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84" autoAdjust="0"/>
    <p:restoredTop sz="94660"/>
  </p:normalViewPr>
  <p:slideViewPr>
    <p:cSldViewPr>
      <p:cViewPr varScale="1">
        <p:scale>
          <a:sx n="79" d="100"/>
          <a:sy n="79" d="100"/>
        </p:scale>
        <p:origin x="-108" y="-6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>
              <a:cs typeface="+mn-cs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471F0-76FD-471D-BB29-23ED252BD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34753-E1BA-4816-A2AA-0B79E206B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A7572-6789-41A5-A8D7-1416B52A9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B68C8-A999-43C0-A87B-A12D46C3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D0E29-F5ED-4D40-B7AF-6F221D68A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9866B-70D0-4F6D-A2DC-339670988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B1DF0-131C-432F-965F-5028C3EB8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29796-C15D-4888-B11F-24373DD54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7D0C5-254F-4742-94BA-CFDF2EAC5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64896-2C4E-4523-9AFD-E03A454B2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BBA85-0DA4-48C4-8652-7680A9C71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9D1F1B3-1D9E-427C-B706-29D1E077F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muG0WxSwwY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clKmfUlBvk&amp;feature=youtu.b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7.jpeg"/><Relationship Id="rId7" Type="http://schemas.openxmlformats.org/officeDocument/2006/relationships/image" Target="../media/image40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26.emf"/><Relationship Id="rId4" Type="http://schemas.openxmlformats.org/officeDocument/2006/relationships/image" Target="../media/image38.emf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0zPmEAuY8&amp;feature=youtu.b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2F34EAF-18B6-4780-A4A7-0209EF6F0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7" t="51103" r="17609"/>
          <a:stretch/>
        </p:blipFill>
        <p:spPr>
          <a:xfrm>
            <a:off x="1775520" y="2684137"/>
            <a:ext cx="8535775" cy="132092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4171584-0489-411B-ABFC-4287D0D45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7" b="51103"/>
          <a:stretch/>
        </p:blipFill>
        <p:spPr>
          <a:xfrm>
            <a:off x="623392" y="1387993"/>
            <a:ext cx="10964304" cy="13209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781300"/>
            <a:ext cx="54197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78771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905000"/>
            <a:ext cx="99631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lika 5">
            <a:extLst>
              <a:ext uri="{FF2B5EF4-FFF2-40B4-BE49-F238E27FC236}">
                <a16:creationId xmlns:a16="http://schemas.microsoft.com/office/drawing/2014/main" xmlns="" id="{C5E4C445-84DD-41B3-8D23-21E0C526523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r="1466" b="8728"/>
          <a:stretch>
            <a:fillRect/>
          </a:stretch>
        </p:blipFill>
        <p:spPr bwMode="auto">
          <a:xfrm>
            <a:off x="1066800" y="76200"/>
            <a:ext cx="9601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0"/>
            <a:ext cx="4905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743200"/>
            <a:ext cx="55340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 b="3374"/>
          <a:stretch>
            <a:fillRect/>
          </a:stretch>
        </p:blipFill>
        <p:spPr bwMode="auto">
          <a:xfrm>
            <a:off x="304800" y="228600"/>
            <a:ext cx="10077450" cy="265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lika 5">
            <a:extLst>
              <a:ext uri="{FF2B5EF4-FFF2-40B4-BE49-F238E27FC236}">
                <a16:creationId xmlns:a16="http://schemas.microsoft.com/office/drawing/2014/main" xmlns="" id="{C5E4C445-84DD-41B3-8D23-21E0C52652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2423"/>
            <a:ext cx="12192000" cy="77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78676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A252E14D-4A56-43EE-8C4E-5B8371C119E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998538"/>
            <a:ext cx="7705725" cy="576738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5AB9586-A747-44D1-A3BF-B103B00A1A66}"/>
              </a:ext>
            </a:extLst>
          </p:cNvPr>
          <p:cNvSpPr txBox="1"/>
          <p:nvPr/>
        </p:nvSpPr>
        <p:spPr>
          <a:xfrm>
            <a:off x="551384" y="277778"/>
            <a:ext cx="110172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dirty="0">
                <a:solidFill>
                  <a:srgbClr val="002060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https://www.youtube.com/watch?v=smuG0WxSwwY</a:t>
            </a:r>
            <a:endParaRPr lang="hr-HR" sz="3500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4779C9E-9B78-4628-9BBA-68E59B2458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4294967295"/>
          </p:nvPr>
        </p:nvSpPr>
        <p:spPr>
          <a:xfrm>
            <a:off x="0" y="404813"/>
            <a:ext cx="11664950" cy="3240087"/>
          </a:xfrm>
        </p:spPr>
        <p:txBody>
          <a:bodyPr/>
          <a:lstStyle/>
          <a:p>
            <a:pPr>
              <a:buNone/>
            </a:pPr>
            <a:r>
              <a:rPr lang="hr-HR" sz="3000" dirty="0" smtClean="0">
                <a:solidFill>
                  <a:schemeClr val="bg1"/>
                </a:solidFill>
              </a:rPr>
              <a:t>Izdizanjem </a:t>
            </a:r>
            <a:r>
              <a:rPr lang="hr-HR" sz="3000" dirty="0">
                <a:solidFill>
                  <a:schemeClr val="bg1"/>
                </a:solidFill>
              </a:rPr>
              <a:t>razine mora i potapanjem ledenjačke doline nastaje </a:t>
            </a:r>
            <a:r>
              <a:rPr lang="hr-HR" sz="3000" b="1" dirty="0">
                <a:solidFill>
                  <a:schemeClr val="bg1"/>
                </a:solidFill>
              </a:rPr>
              <a:t>fjord</a:t>
            </a:r>
            <a:r>
              <a:rPr lang="hr-HR" sz="3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375F151-3EC7-447C-97FF-6DFB62406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482" y="1124744"/>
            <a:ext cx="5972318" cy="527256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A55F24C-271A-4FAA-8922-EA9F4D3C63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55048"/>
            <a:ext cx="2567608" cy="502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2362200"/>
            <a:ext cx="563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Izdizanjem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mora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potapanjem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ledenjačke</a:t>
            </a:r>
            <a:r>
              <a:rPr lang="hr-HR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doline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nastaje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ledenjački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zaljev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strmih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obala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koji</a:t>
            </a:r>
            <a:r>
              <a:rPr lang="hr-HR" sz="3000" dirty="0" smtClean="0">
                <a:latin typeface="Arial" pitchFamily="34" charset="0"/>
                <a:cs typeface="Arial" pitchFamily="34" charset="0"/>
              </a:rPr>
              <a:t>  s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naziva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fjord.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0170BFC7-ABCE-45B4-8665-41CEF5008B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52600" y="1066800"/>
            <a:ext cx="6985000" cy="552291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5DA1CB4A-A15F-40C9-8B69-402D940E7A5D}"/>
              </a:ext>
            </a:extLst>
          </p:cNvPr>
          <p:cNvSpPr txBox="1"/>
          <p:nvPr/>
        </p:nvSpPr>
        <p:spPr>
          <a:xfrm>
            <a:off x="222108" y="476672"/>
            <a:ext cx="116345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dirty="0">
                <a:solidFill>
                  <a:srgbClr val="002060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https://www.youtube.com/watch?v=MclKmfUlBvk&amp;feature=youtu.be</a:t>
            </a:r>
            <a:endParaRPr lang="hr-HR" sz="3000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7C82C02-ECF0-4598-BC5B-EAF06D2D92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3FE44094-6248-41F4-B048-97A383CDCC26}"/>
              </a:ext>
            </a:extLst>
          </p:cNvPr>
          <p:cNvSpPr txBox="1"/>
          <p:nvPr/>
        </p:nvSpPr>
        <p:spPr>
          <a:xfrm>
            <a:off x="623392" y="332656"/>
            <a:ext cx="88337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dirty="0"/>
              <a:t>Na linije upiši odgovarajuće nazive - </a:t>
            </a:r>
            <a:r>
              <a:rPr lang="hr-HR" sz="3000" dirty="0">
                <a:solidFill>
                  <a:schemeClr val="tx2"/>
                </a:solidFill>
              </a:rPr>
              <a:t>KLIZIŠTE</a:t>
            </a:r>
            <a:r>
              <a:rPr lang="hr-HR" sz="3000" dirty="0"/>
              <a:t> ili </a:t>
            </a:r>
            <a:r>
              <a:rPr lang="hr-HR" sz="3000" dirty="0">
                <a:solidFill>
                  <a:schemeClr val="tx2"/>
                </a:solidFill>
              </a:rPr>
              <a:t>ODRON</a:t>
            </a:r>
            <a:r>
              <a:rPr lang="hr-HR" sz="3000" dirty="0"/>
              <a:t>.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5873AE1B-670C-4772-A1A0-3F7A3E391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887595"/>
            <a:ext cx="3096344" cy="2054760"/>
          </a:xfrm>
          <a:prstGeom prst="rect">
            <a:avLst/>
          </a:prstGeom>
        </p:spPr>
      </p:pic>
      <p:pic>
        <p:nvPicPr>
          <p:cNvPr id="19" name="Slika 18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80386050-821E-4E07-94E6-AC4254DB3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10" t="-373" r="47899" b="10918"/>
          <a:stretch/>
        </p:blipFill>
        <p:spPr>
          <a:xfrm>
            <a:off x="273809" y="1546822"/>
            <a:ext cx="2365807" cy="2736304"/>
          </a:xfrm>
          <a:prstGeom prst="rect">
            <a:avLst/>
          </a:prstGeom>
        </p:spPr>
      </p:pic>
      <p:pic>
        <p:nvPicPr>
          <p:cNvPr id="20" name="Slika 19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1CD40280-62E9-4526-9F05-2D276DA8AC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09" b="8190"/>
          <a:stretch/>
        </p:blipFill>
        <p:spPr>
          <a:xfrm>
            <a:off x="9562841" y="1412776"/>
            <a:ext cx="2365807" cy="2808312"/>
          </a:xfrm>
          <a:prstGeom prst="rect">
            <a:avLst/>
          </a:prstGeom>
        </p:spPr>
      </p:pic>
      <p:cxnSp>
        <p:nvCxnSpPr>
          <p:cNvPr id="24" name="Ravni poveznik 23">
            <a:extLst>
              <a:ext uri="{FF2B5EF4-FFF2-40B4-BE49-F238E27FC236}">
                <a16:creationId xmlns:a16="http://schemas.microsoft.com/office/drawing/2014/main" xmlns="" id="{ADB52B1E-694F-4E8C-A385-DA9CB2E862BF}"/>
              </a:ext>
            </a:extLst>
          </p:cNvPr>
          <p:cNvCxnSpPr/>
          <p:nvPr/>
        </p:nvCxnSpPr>
        <p:spPr>
          <a:xfrm>
            <a:off x="479376" y="4941168"/>
            <a:ext cx="1800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24">
            <a:extLst>
              <a:ext uri="{FF2B5EF4-FFF2-40B4-BE49-F238E27FC236}">
                <a16:creationId xmlns:a16="http://schemas.microsoft.com/office/drawing/2014/main" xmlns="" id="{6EC6D43D-282A-42E3-9173-0B6754C7DEE1}"/>
              </a:ext>
            </a:extLst>
          </p:cNvPr>
          <p:cNvCxnSpPr/>
          <p:nvPr/>
        </p:nvCxnSpPr>
        <p:spPr>
          <a:xfrm>
            <a:off x="3359696" y="4941168"/>
            <a:ext cx="1800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ni poveznik 25">
            <a:extLst>
              <a:ext uri="{FF2B5EF4-FFF2-40B4-BE49-F238E27FC236}">
                <a16:creationId xmlns:a16="http://schemas.microsoft.com/office/drawing/2014/main" xmlns="" id="{588632BB-86E7-45B5-854E-611CE881F1CF}"/>
              </a:ext>
            </a:extLst>
          </p:cNvPr>
          <p:cNvCxnSpPr/>
          <p:nvPr/>
        </p:nvCxnSpPr>
        <p:spPr>
          <a:xfrm>
            <a:off x="6744072" y="4941168"/>
            <a:ext cx="1800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xmlns="" id="{57651D25-9F22-48E5-A1AA-814E583EC128}"/>
              </a:ext>
            </a:extLst>
          </p:cNvPr>
          <p:cNvCxnSpPr/>
          <p:nvPr/>
        </p:nvCxnSpPr>
        <p:spPr>
          <a:xfrm>
            <a:off x="9624392" y="4941168"/>
            <a:ext cx="1800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Slika 28" descr="Slika na kojoj se prikazuje na otvorenom, stijena, planina, strana&#10;&#10;Opis je automatski generiran">
            <a:extLst>
              <a:ext uri="{FF2B5EF4-FFF2-40B4-BE49-F238E27FC236}">
                <a16:creationId xmlns:a16="http://schemas.microsoft.com/office/drawing/2014/main" xmlns="" id="{A156F004-E849-4FFB-8451-9C8004710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6457" y="1867915"/>
            <a:ext cx="3229903" cy="215432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6AC9C672-AA32-423C-9534-63FF0CCEDE8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065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63352" y="908720"/>
            <a:ext cx="11737304" cy="3672408"/>
          </a:xfrm>
        </p:spPr>
        <p:txBody>
          <a:bodyPr>
            <a:normAutofit/>
          </a:bodyPr>
          <a:lstStyle/>
          <a:p>
            <a:pPr>
              <a:buNone/>
            </a:pPr>
            <a:endParaRPr lang="hr-HR" sz="1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hr-HR" sz="3800" dirty="0">
                <a:latin typeface="Arial" pitchFamily="34" charset="0"/>
                <a:cs typeface="Arial" pitchFamily="34" charset="0"/>
              </a:rPr>
              <a:t>Razaranje stijena djelovanjem vanjskih procesa naziva se </a:t>
            </a:r>
            <a:r>
              <a:rPr lang="hr-HR" sz="3800" u="sng" dirty="0">
                <a:latin typeface="Arial" pitchFamily="34" charset="0"/>
                <a:cs typeface="Arial" pitchFamily="34" charset="0"/>
              </a:rPr>
              <a:t>			</a:t>
            </a:r>
            <a:r>
              <a:rPr lang="hr-HR" sz="3800" dirty="0">
                <a:latin typeface="Arial" pitchFamily="34" charset="0"/>
                <a:cs typeface="Arial" pitchFamily="34" charset="0"/>
              </a:rPr>
              <a:t> ili </a:t>
            </a:r>
            <a:r>
              <a:rPr lang="hr-HR" sz="3800" u="sng" dirty="0">
                <a:latin typeface="Arial" pitchFamily="34" charset="0"/>
                <a:cs typeface="Arial" pitchFamily="34" charset="0"/>
              </a:rPr>
              <a:t>			</a:t>
            </a:r>
            <a:r>
              <a:rPr lang="hr-HR" sz="3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hr-HR" sz="15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hr-HR" sz="3800" dirty="0">
                <a:latin typeface="Arial" pitchFamily="34" charset="0"/>
                <a:cs typeface="Arial" pitchFamily="34" charset="0"/>
              </a:rPr>
              <a:t>Nagnuti dijelovi Zemljine površine nazivaju se </a:t>
            </a:r>
            <a:r>
              <a:rPr lang="hr-HR" sz="3800" u="sng" dirty="0">
                <a:latin typeface="Arial" pitchFamily="34" charset="0"/>
                <a:cs typeface="Arial" pitchFamily="34" charset="0"/>
              </a:rPr>
              <a:t>			</a:t>
            </a:r>
            <a:r>
              <a:rPr lang="hr-HR" sz="3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55F3ED2-6289-4B63-B62E-BE465C67AE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856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C67D4C1-8BD8-4694-BD7B-CC33F7CE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659" r="4606"/>
          <a:stretch>
            <a:fillRect/>
          </a:stretch>
        </p:blipFill>
        <p:spPr bwMode="auto">
          <a:xfrm>
            <a:off x="343777" y="1199286"/>
            <a:ext cx="2598436" cy="191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6124CC84-52CA-4ADD-A0AF-75127D059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2101"/>
          <a:stretch/>
        </p:blipFill>
        <p:spPr bwMode="auto">
          <a:xfrm>
            <a:off x="6199786" y="1176741"/>
            <a:ext cx="2645063" cy="194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8CA6C7A1-BA9A-4816-9C52-28E6C0948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3265" y="1199286"/>
            <a:ext cx="2613375" cy="195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1B04BB1C-0162-4B5A-880F-B9D5C15302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6863" y="1182447"/>
            <a:ext cx="2448272" cy="1961308"/>
          </a:xfrm>
          <a:prstGeom prst="rect">
            <a:avLst/>
          </a:prstGeom>
        </p:spPr>
      </p:pic>
      <p:sp>
        <p:nvSpPr>
          <p:cNvPr id="12" name="Pravokutnik 11">
            <a:extLst>
              <a:ext uri="{FF2B5EF4-FFF2-40B4-BE49-F238E27FC236}">
                <a16:creationId xmlns:a16="http://schemas.microsoft.com/office/drawing/2014/main" xmlns="" id="{477FDCA4-1566-4D37-A292-1A612878164A}"/>
              </a:ext>
            </a:extLst>
          </p:cNvPr>
          <p:cNvSpPr/>
          <p:nvPr/>
        </p:nvSpPr>
        <p:spPr>
          <a:xfrm>
            <a:off x="1548803" y="4293096"/>
            <a:ext cx="4132804" cy="8640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500" b="1" dirty="0"/>
              <a:t>RIJEČNA DOLINA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xmlns="" id="{5DB0121A-1BB0-4835-9203-37690C2F2C66}"/>
              </a:ext>
            </a:extLst>
          </p:cNvPr>
          <p:cNvSpPr/>
          <p:nvPr/>
        </p:nvSpPr>
        <p:spPr>
          <a:xfrm>
            <a:off x="6528048" y="4293096"/>
            <a:ext cx="4132804" cy="8640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500" b="1" dirty="0"/>
              <a:t>LEDENJAČKA DOLINA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B03EEDB1-07C3-4F44-B7BC-6B1B0C0D0077}"/>
              </a:ext>
            </a:extLst>
          </p:cNvPr>
          <p:cNvSpPr txBox="1"/>
          <p:nvPr/>
        </p:nvSpPr>
        <p:spPr>
          <a:xfrm>
            <a:off x="335360" y="228778"/>
            <a:ext cx="78277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dirty="0">
                <a:latin typeface="Arial" pitchFamily="34" charset="0"/>
                <a:cs typeface="Arial" pitchFamily="34" charset="0"/>
              </a:rPr>
              <a:t>Poveži vrste dolina s odgovarajućim slikama.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42CB26F5-EC02-48DA-8EF0-86B3B97CBF9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858AB90A-C21D-4F92-B51E-FABC2BCA10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88913"/>
            <a:ext cx="10512425" cy="26320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AFA56-D72A-4178-BB87-6C8A8A5D9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2276872"/>
            <a:ext cx="6337500" cy="432048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5E4C445-84DD-41B3-8D23-21E0C52652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3375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Skola PPT\5. razred - novo\II. polugodište\6.3. Kako vanjski procesi mijennjaju reljef\Slika\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896" y="101231"/>
            <a:ext cx="6624736" cy="4335881"/>
          </a:xfrm>
          <a:prstGeom prst="rect">
            <a:avLst/>
          </a:prstGeom>
          <a:noFill/>
        </p:spPr>
      </p:pic>
      <p:sp>
        <p:nvSpPr>
          <p:cNvPr id="8" name="Pravokutnik 7"/>
          <p:cNvSpPr/>
          <p:nvPr/>
        </p:nvSpPr>
        <p:spPr>
          <a:xfrm>
            <a:off x="8760296" y="5517232"/>
            <a:ext cx="1080120" cy="432048"/>
          </a:xfrm>
          <a:prstGeom prst="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hr-HR" sz="2500" b="1" kern="0" dirty="0">
                <a:solidFill>
                  <a:srgbClr val="002060"/>
                </a:solidFill>
              </a:rPr>
              <a:t>more</a:t>
            </a:r>
          </a:p>
        </p:txBody>
      </p:sp>
      <p:sp>
        <p:nvSpPr>
          <p:cNvPr id="10" name="Pravokutnik 9"/>
          <p:cNvSpPr/>
          <p:nvPr/>
        </p:nvSpPr>
        <p:spPr>
          <a:xfrm>
            <a:off x="7824192" y="4509120"/>
            <a:ext cx="1080120" cy="432048"/>
          </a:xfrm>
          <a:prstGeom prst="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hr-HR" sz="2500" b="1" kern="0" dirty="0">
                <a:solidFill>
                  <a:srgbClr val="002060"/>
                </a:solidFill>
              </a:rPr>
              <a:t>hrid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8976320" y="5013176"/>
            <a:ext cx="1080120" cy="432048"/>
          </a:xfrm>
          <a:prstGeom prst="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hr-HR" sz="2500" b="1" kern="0" dirty="0">
                <a:solidFill>
                  <a:srgbClr val="002060"/>
                </a:solidFill>
              </a:rPr>
              <a:t>klif</a:t>
            </a:r>
          </a:p>
        </p:txBody>
      </p:sp>
      <p:sp>
        <p:nvSpPr>
          <p:cNvPr id="12" name="Pravokutnik 11"/>
          <p:cNvSpPr/>
          <p:nvPr/>
        </p:nvSpPr>
        <p:spPr>
          <a:xfrm>
            <a:off x="8976320" y="4509120"/>
            <a:ext cx="1080120" cy="432048"/>
          </a:xfrm>
          <a:prstGeom prst="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hr-HR" sz="2500" b="1" kern="0" dirty="0">
                <a:solidFill>
                  <a:srgbClr val="002060"/>
                </a:solidFill>
              </a:rPr>
              <a:t>otok</a:t>
            </a:r>
          </a:p>
        </p:txBody>
      </p:sp>
      <p:sp>
        <p:nvSpPr>
          <p:cNvPr id="13" name="Pravokutnik 12"/>
          <p:cNvSpPr/>
          <p:nvPr/>
        </p:nvSpPr>
        <p:spPr>
          <a:xfrm>
            <a:off x="7248128" y="5517232"/>
            <a:ext cx="1440160" cy="432048"/>
          </a:xfrm>
          <a:prstGeom prst="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hr-HR" sz="2500" b="1" kern="0" dirty="0">
                <a:solidFill>
                  <a:srgbClr val="002060"/>
                </a:solidFill>
              </a:rPr>
              <a:t>poluotok</a:t>
            </a:r>
          </a:p>
        </p:txBody>
      </p:sp>
      <p:sp>
        <p:nvSpPr>
          <p:cNvPr id="14" name="Pravokutnik 13"/>
          <p:cNvSpPr/>
          <p:nvPr/>
        </p:nvSpPr>
        <p:spPr>
          <a:xfrm>
            <a:off x="7824192" y="5013176"/>
            <a:ext cx="1080120" cy="432048"/>
          </a:xfrm>
          <a:prstGeom prst="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hr-HR" sz="2500" b="1" kern="0" dirty="0">
                <a:solidFill>
                  <a:srgbClr val="002060"/>
                </a:solidFill>
              </a:rPr>
              <a:t>zaljev</a:t>
            </a:r>
          </a:p>
        </p:txBody>
      </p:sp>
      <p:sp>
        <p:nvSpPr>
          <p:cNvPr id="15" name="Pravokutnik 14"/>
          <p:cNvSpPr/>
          <p:nvPr/>
        </p:nvSpPr>
        <p:spPr>
          <a:xfrm>
            <a:off x="6672064" y="5013176"/>
            <a:ext cx="1080120" cy="432048"/>
          </a:xfrm>
          <a:prstGeom prst="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hr-HR" sz="2500" b="1" kern="0" dirty="0">
                <a:solidFill>
                  <a:srgbClr val="002060"/>
                </a:solidFill>
              </a:rPr>
              <a:t>rt</a:t>
            </a:r>
          </a:p>
        </p:txBody>
      </p:sp>
      <p:sp>
        <p:nvSpPr>
          <p:cNvPr id="16" name="Pravokutnik 15"/>
          <p:cNvSpPr/>
          <p:nvPr/>
        </p:nvSpPr>
        <p:spPr>
          <a:xfrm>
            <a:off x="6672064" y="4509120"/>
            <a:ext cx="1080120" cy="432048"/>
          </a:xfrm>
          <a:prstGeom prst="rect">
            <a:avLst/>
          </a:prstGeom>
          <a:solidFill>
            <a:srgbClr val="92D05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hr-HR" sz="2500" b="1" kern="0" dirty="0">
                <a:solidFill>
                  <a:srgbClr val="002060"/>
                </a:solidFill>
              </a:rPr>
              <a:t>žal</a:t>
            </a:r>
          </a:p>
        </p:txBody>
      </p:sp>
      <p:sp>
        <p:nvSpPr>
          <p:cNvPr id="17" name="TekstniOkvir 16"/>
          <p:cNvSpPr txBox="1"/>
          <p:nvPr/>
        </p:nvSpPr>
        <p:spPr>
          <a:xfrm>
            <a:off x="191344" y="141277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1 </a:t>
            </a:r>
            <a:r>
              <a:rPr lang="hr-HR" b="1" u="sng" dirty="0"/>
              <a:t>		</a:t>
            </a:r>
            <a:endParaRPr lang="hr-HR" b="1" dirty="0"/>
          </a:p>
        </p:txBody>
      </p:sp>
      <p:sp>
        <p:nvSpPr>
          <p:cNvPr id="18" name="TekstniOkvir 17"/>
          <p:cNvSpPr txBox="1"/>
          <p:nvPr/>
        </p:nvSpPr>
        <p:spPr>
          <a:xfrm>
            <a:off x="191344" y="205155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2 </a:t>
            </a:r>
            <a:r>
              <a:rPr lang="hr-HR" b="1" u="sng" dirty="0"/>
              <a:t>		</a:t>
            </a:r>
            <a:endParaRPr lang="hr-HR" b="1" dirty="0"/>
          </a:p>
        </p:txBody>
      </p:sp>
      <p:sp>
        <p:nvSpPr>
          <p:cNvPr id="19" name="TekstniOkvir 18"/>
          <p:cNvSpPr txBox="1"/>
          <p:nvPr/>
        </p:nvSpPr>
        <p:spPr>
          <a:xfrm>
            <a:off x="191344" y="262762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3 </a:t>
            </a:r>
            <a:r>
              <a:rPr lang="hr-HR" b="1" u="sng" dirty="0"/>
              <a:t>		</a:t>
            </a:r>
            <a:endParaRPr lang="hr-HR" b="1" dirty="0"/>
          </a:p>
        </p:txBody>
      </p:sp>
      <p:sp>
        <p:nvSpPr>
          <p:cNvPr id="20" name="TekstniOkvir 19"/>
          <p:cNvSpPr txBox="1"/>
          <p:nvPr/>
        </p:nvSpPr>
        <p:spPr>
          <a:xfrm>
            <a:off x="191344" y="320368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4 </a:t>
            </a:r>
            <a:r>
              <a:rPr lang="hr-HR" b="1" u="sng" dirty="0"/>
              <a:t>		</a:t>
            </a:r>
            <a:endParaRPr lang="hr-HR" b="1" dirty="0"/>
          </a:p>
        </p:txBody>
      </p:sp>
      <p:sp>
        <p:nvSpPr>
          <p:cNvPr id="21" name="TekstniOkvir 20"/>
          <p:cNvSpPr txBox="1"/>
          <p:nvPr/>
        </p:nvSpPr>
        <p:spPr>
          <a:xfrm>
            <a:off x="2567608" y="141277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5 </a:t>
            </a:r>
            <a:r>
              <a:rPr lang="hr-HR" b="1" u="sng" dirty="0"/>
              <a:t>		</a:t>
            </a:r>
            <a:endParaRPr lang="hr-HR" b="1" dirty="0"/>
          </a:p>
        </p:txBody>
      </p:sp>
      <p:sp>
        <p:nvSpPr>
          <p:cNvPr id="22" name="TekstniOkvir 21"/>
          <p:cNvSpPr txBox="1"/>
          <p:nvPr/>
        </p:nvSpPr>
        <p:spPr>
          <a:xfrm>
            <a:off x="2567608" y="198884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6 </a:t>
            </a:r>
            <a:r>
              <a:rPr lang="hr-HR" b="1" u="sng" dirty="0"/>
              <a:t>		</a:t>
            </a:r>
            <a:endParaRPr lang="hr-HR" b="1" dirty="0"/>
          </a:p>
        </p:txBody>
      </p:sp>
      <p:sp>
        <p:nvSpPr>
          <p:cNvPr id="23" name="TekstniOkvir 22"/>
          <p:cNvSpPr txBox="1"/>
          <p:nvPr/>
        </p:nvSpPr>
        <p:spPr>
          <a:xfrm>
            <a:off x="2567608" y="262762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7 </a:t>
            </a:r>
            <a:r>
              <a:rPr lang="hr-HR" b="1" u="sng" dirty="0"/>
              <a:t>		</a:t>
            </a:r>
            <a:endParaRPr lang="hr-HR" b="1" dirty="0"/>
          </a:p>
        </p:txBody>
      </p:sp>
      <p:sp>
        <p:nvSpPr>
          <p:cNvPr id="24" name="TekstniOkvir 23"/>
          <p:cNvSpPr txBox="1"/>
          <p:nvPr/>
        </p:nvSpPr>
        <p:spPr>
          <a:xfrm>
            <a:off x="2567608" y="320368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8 </a:t>
            </a:r>
            <a:r>
              <a:rPr lang="hr-HR" b="1" u="sng" dirty="0"/>
              <a:t>		</a:t>
            </a:r>
            <a:endParaRPr lang="hr-HR" b="1" dirty="0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xmlns="" id="{BA515B86-AD66-4383-938E-0AA144758D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718B1E95-668A-40F0-A3C4-8AA710580696}"/>
              </a:ext>
            </a:extLst>
          </p:cNvPr>
          <p:cNvSpPr txBox="1"/>
          <p:nvPr/>
        </p:nvSpPr>
        <p:spPr>
          <a:xfrm>
            <a:off x="224788" y="287650"/>
            <a:ext cx="5723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b="1" dirty="0">
                <a:latin typeface="Arial" pitchFamily="34" charset="0"/>
                <a:cs typeface="Arial" pitchFamily="34" charset="0"/>
              </a:rPr>
              <a:t>Imenuj reljefne oblike sa slike.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zervirano mjesto sadržaja 8">
            <a:extLst>
              <a:ext uri="{FF2B5EF4-FFF2-40B4-BE49-F238E27FC236}">
                <a16:creationId xmlns:a16="http://schemas.microsoft.com/office/drawing/2014/main" xmlns="" id="{66DBE774-B4F0-4D1E-ADA0-92E1DEDAD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467" y="1309661"/>
            <a:ext cx="4628730" cy="4486141"/>
          </a:xfrm>
          <a:prstGeom prst="rect">
            <a:avLst/>
          </a:prstGeom>
        </p:spPr>
      </p:pic>
      <p:pic>
        <p:nvPicPr>
          <p:cNvPr id="14" name="Slika 13" descr="Slika na kojoj se prikazuje planina, na otvorenom, snijeg, priroda&#10;&#10;Opis je automatski generiran">
            <a:extLst>
              <a:ext uri="{FF2B5EF4-FFF2-40B4-BE49-F238E27FC236}">
                <a16:creationId xmlns:a16="http://schemas.microsoft.com/office/drawing/2014/main" xmlns="" id="{AA6A8699-AEEE-471A-B71A-AA25DD2BB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2" r="8617"/>
          <a:stretch/>
        </p:blipFill>
        <p:spPr>
          <a:xfrm>
            <a:off x="547219" y="548680"/>
            <a:ext cx="1443192" cy="104658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1D07E724-2BB8-4C14-9FF6-E634ABC2E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9" y="1628800"/>
            <a:ext cx="1443192" cy="104209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E9EE9133-9DD2-45DF-BC58-A0E356DFF3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35" b="10725"/>
          <a:stretch/>
        </p:blipFill>
        <p:spPr>
          <a:xfrm>
            <a:off x="514434" y="4316368"/>
            <a:ext cx="1443258" cy="104658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9AEF4979-3432-4CAB-88E6-B41DE1950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416" r="7627"/>
          <a:stretch/>
        </p:blipFill>
        <p:spPr bwMode="auto">
          <a:xfrm>
            <a:off x="511402" y="5436118"/>
            <a:ext cx="1443192" cy="107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CD36C91D-B501-4882-AE25-E332910344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60"/>
          <a:stretch/>
        </p:blipFill>
        <p:spPr>
          <a:xfrm>
            <a:off x="514868" y="3163324"/>
            <a:ext cx="1430688" cy="105106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974FC8B7-454D-416C-BE40-8ED737402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080" y="404664"/>
            <a:ext cx="1333108" cy="1034347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8A2B4D7B-FB2B-4F23-8FB3-42A987D9437C}"/>
              </a:ext>
            </a:extLst>
          </p:cNvPr>
          <p:cNvSpPr txBox="1"/>
          <p:nvPr/>
        </p:nvSpPr>
        <p:spPr>
          <a:xfrm>
            <a:off x="119336" y="899667"/>
            <a:ext cx="54669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/>
              <a:t>1. 		 DOLINA U OBLIKU SLOVA </a:t>
            </a:r>
            <a:r>
              <a:rPr lang="hr-HR" sz="2200" b="1" dirty="0"/>
              <a:t>U</a:t>
            </a:r>
            <a:r>
              <a:rPr lang="hr-HR" sz="2200" dirty="0"/>
              <a:t>.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60173508-660B-401D-A4D4-EBF98200A4DD}"/>
              </a:ext>
            </a:extLst>
          </p:cNvPr>
          <p:cNvSpPr txBox="1"/>
          <p:nvPr/>
        </p:nvSpPr>
        <p:spPr>
          <a:xfrm>
            <a:off x="3314106" y="157906"/>
            <a:ext cx="2522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500" b="1" dirty="0"/>
              <a:t>RIJEŠI KRIŽALJKU: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39395BE2-BC25-4327-B9E1-DFE7A64AE746}"/>
              </a:ext>
            </a:extLst>
          </p:cNvPr>
          <p:cNvSpPr txBox="1"/>
          <p:nvPr/>
        </p:nvSpPr>
        <p:spPr>
          <a:xfrm>
            <a:off x="130283" y="1845985"/>
            <a:ext cx="49144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/>
              <a:t>2. 		 NISKA PJEŠČANA OBALA.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xmlns="" id="{49EFC8C2-EB61-4241-A2B8-9057224C4B1E}"/>
              </a:ext>
            </a:extLst>
          </p:cNvPr>
          <p:cNvSpPr txBox="1"/>
          <p:nvPr/>
        </p:nvSpPr>
        <p:spPr>
          <a:xfrm>
            <a:off x="130283" y="2708920"/>
            <a:ext cx="68623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/>
              <a:t>3.  RAZARANJE STIJENA DJELOVANJEM VANJSKIH PROCESA.</a:t>
            </a: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xmlns="" id="{19D08620-0EFF-4A84-AE8A-A70A8A1F4AE2}"/>
              </a:ext>
            </a:extLst>
          </p:cNvPr>
          <p:cNvSpPr txBox="1"/>
          <p:nvPr/>
        </p:nvSpPr>
        <p:spPr>
          <a:xfrm>
            <a:off x="93333" y="4518173"/>
            <a:ext cx="5642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/>
              <a:t>5.                          NASTAJE PODIZANJEM MORA I </a:t>
            </a:r>
          </a:p>
          <a:p>
            <a:r>
              <a:rPr lang="hr-HR" sz="2200" dirty="0"/>
              <a:t>                             POTAPANJEM RIJEČNE DOLINE.</a:t>
            </a:r>
          </a:p>
        </p:txBody>
      </p:sp>
      <p:sp>
        <p:nvSpPr>
          <p:cNvPr id="28" name="TekstniOkvir 27">
            <a:extLst>
              <a:ext uri="{FF2B5EF4-FFF2-40B4-BE49-F238E27FC236}">
                <a16:creationId xmlns:a16="http://schemas.microsoft.com/office/drawing/2014/main" xmlns="" id="{72D76247-2691-407D-8519-984ADFE4B82D}"/>
              </a:ext>
            </a:extLst>
          </p:cNvPr>
          <p:cNvSpPr txBox="1"/>
          <p:nvPr/>
        </p:nvSpPr>
        <p:spPr>
          <a:xfrm>
            <a:off x="93333" y="5647654"/>
            <a:ext cx="5674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/>
              <a:t>6.                          RIJEČNA DOLINA VISOKIH I </a:t>
            </a:r>
          </a:p>
          <a:p>
            <a:r>
              <a:rPr lang="hr-HR" sz="2200" dirty="0"/>
              <a:t>                             STRMIH STRANA, KLANAC ILI…</a:t>
            </a:r>
          </a:p>
        </p:txBody>
      </p:sp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B31EC429-4C11-44C4-94F1-1E244208025D}"/>
              </a:ext>
            </a:extLst>
          </p:cNvPr>
          <p:cNvSpPr txBox="1"/>
          <p:nvPr/>
        </p:nvSpPr>
        <p:spPr>
          <a:xfrm>
            <a:off x="119336" y="3379639"/>
            <a:ext cx="5679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/>
              <a:t>4.                          STJENOVITA STRMA OBALA </a:t>
            </a:r>
          </a:p>
          <a:p>
            <a:r>
              <a:rPr lang="hr-HR" sz="2200" dirty="0"/>
              <a:t>                             NASTALA UDARANJEM VALOVA.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xmlns="" id="{3001C5FC-3CBD-474E-AA3D-B92D65EF8FF2}"/>
              </a:ext>
            </a:extLst>
          </p:cNvPr>
          <p:cNvSpPr txBox="1"/>
          <p:nvPr/>
        </p:nvSpPr>
        <p:spPr>
          <a:xfrm>
            <a:off x="6433345" y="761682"/>
            <a:ext cx="51030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/>
              <a:t>7. 	             DOLINA U OBLIKU SLOVA </a:t>
            </a:r>
            <a:r>
              <a:rPr lang="hr-HR" sz="2200" b="1" dirty="0"/>
              <a:t>V</a:t>
            </a:r>
            <a:r>
              <a:rPr lang="hr-HR" sz="2200" dirty="0"/>
              <a:t>.</a:t>
            </a: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xmlns="" id="{01DEFF5A-809D-4146-ACEC-C3341000BBD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437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432F5CE4-BBD5-4DAC-A493-71CC84052A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55800" y="1052513"/>
            <a:ext cx="7416800" cy="564356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4B06B91B-C671-4093-B8DB-B3A563DD102C}"/>
              </a:ext>
            </a:extLst>
          </p:cNvPr>
          <p:cNvSpPr txBox="1"/>
          <p:nvPr/>
        </p:nvSpPr>
        <p:spPr>
          <a:xfrm>
            <a:off x="1041603" y="404664"/>
            <a:ext cx="56252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dirty="0" smtClean="0">
                <a:latin typeface="Arial" pitchFamily="34" charset="0"/>
                <a:cs typeface="Arial" pitchFamily="34" charset="0"/>
                <a:hlinkClick r:id="rId3"/>
              </a:rPr>
              <a:t>Djelovanje vanjskih sila na reljef</a:t>
            </a:r>
            <a:endParaRPr lang="hr-HR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23E2A95-60C9-4BEF-8005-6236DCD794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C08F486-DE0D-413A-9317-C1D05E2BDF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609600"/>
            <a:ext cx="111252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PADINSKI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PROCESI</a:t>
            </a:r>
            <a:endParaRPr lang="hr-HR" sz="3600" b="1" dirty="0" smtClean="0">
              <a:latin typeface="Arial" pitchFamily="34" charset="0"/>
              <a:cs typeface="Arial" pitchFamily="34" charset="0"/>
            </a:endParaRPr>
          </a:p>
          <a:p>
            <a:endParaRPr lang="en-US" sz="30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Stijene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Zemljinoj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površini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podložne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utjecaju</a:t>
            </a:r>
            <a:r>
              <a:rPr lang="hr-HR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vremenskih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prilika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 </a:t>
            </a:r>
            <a:endParaRPr lang="hr-HR" sz="3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Djelovanjem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različitih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vanjskih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procesa</a:t>
            </a:r>
            <a:r>
              <a:rPr lang="hr-HR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površini Zemlje dolazi do razaranja stijena koje se naziva </a:t>
            </a:r>
            <a:r>
              <a:rPr lang="vi-VN" sz="3000" b="1" dirty="0" smtClean="0">
                <a:latin typeface="Arial" pitchFamily="34" charset="0"/>
                <a:cs typeface="Arial" pitchFamily="34" charset="0"/>
              </a:rPr>
              <a:t>trošenje ili erozija</a:t>
            </a:r>
            <a:r>
              <a:rPr lang="vi-VN" sz="30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119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63" y="133350"/>
            <a:ext cx="10582275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C08F486-DE0D-413A-9317-C1D05E2BDF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2119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1600" y="2209800"/>
            <a:ext cx="29718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9A0271F-5A3A-4635-BD02-1767ED2BAD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b="8823"/>
          <a:stretch>
            <a:fillRect/>
          </a:stretch>
        </p:blipFill>
        <p:spPr bwMode="auto">
          <a:xfrm>
            <a:off x="381000" y="609600"/>
            <a:ext cx="930332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E0FD2C2-6CE5-485F-9E43-846757BCDA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523"/>
          <a:stretch/>
        </p:blipFill>
        <p:spPr>
          <a:xfrm>
            <a:off x="2168352" y="3006088"/>
            <a:ext cx="5832648" cy="362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53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4836A99-23AE-4C0B-B0E3-D5582D53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784" y="3516288"/>
            <a:ext cx="6573016" cy="28083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1E92EF2-2239-4957-A013-8E897900C2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04800"/>
            <a:ext cx="9372600" cy="318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1E92EF2-2239-4957-A013-8E897900C2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62075"/>
            <a:ext cx="10296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1" y="152400"/>
            <a:ext cx="653421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lika 5">
            <a:extLst>
              <a:ext uri="{FF2B5EF4-FFF2-40B4-BE49-F238E27FC236}">
                <a16:creationId xmlns:a16="http://schemas.microsoft.com/office/drawing/2014/main" xmlns="" id="{C5E4C445-84DD-41B3-8D23-21E0C52652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77064" y="6310424"/>
            <a:ext cx="2567608" cy="50295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Reljef">
  <a:themeElements>
    <a:clrScheme name="Office tema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5CDF0"/>
      </a:accent1>
      <a:accent2>
        <a:srgbClr val="FF9999"/>
      </a:accent2>
      <a:accent3>
        <a:srgbClr val="AAAAAA"/>
      </a:accent3>
      <a:accent4>
        <a:srgbClr val="DADADA"/>
      </a:accent4>
      <a:accent5>
        <a:srgbClr val="B8E3F6"/>
      </a:accent5>
      <a:accent6>
        <a:srgbClr val="E78A8A"/>
      </a:accent6>
      <a:hlink>
        <a:srgbClr val="D6F37D"/>
      </a:hlink>
      <a:folHlink>
        <a:srgbClr val="B8D5FF"/>
      </a:folHlink>
    </a:clrScheme>
    <a:fontScheme name="Office te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6666"/>
        </a:accent1>
        <a:accent2>
          <a:srgbClr val="FF8585"/>
        </a:accent2>
        <a:accent3>
          <a:srgbClr val="AAAAAA"/>
        </a:accent3>
        <a:accent4>
          <a:srgbClr val="DADADA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4D9"/>
        </a:accent1>
        <a:accent2>
          <a:srgbClr val="FFA66B"/>
        </a:accent2>
        <a:accent3>
          <a:srgbClr val="AAAAAA"/>
        </a:accent3>
        <a:accent4>
          <a:srgbClr val="DADADA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65CDF0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3A3"/>
        </a:accent1>
        <a:accent2>
          <a:srgbClr val="FFD943"/>
        </a:accent2>
        <a:accent3>
          <a:srgbClr val="AAAAAA"/>
        </a:accent3>
        <a:accent4>
          <a:srgbClr val="DADADA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2EF3D"/>
        </a:accent1>
        <a:accent2>
          <a:srgbClr val="F2DA3D"/>
        </a:accent2>
        <a:accent3>
          <a:srgbClr val="AAAAAA"/>
        </a:accent3>
        <a:accent4>
          <a:srgbClr val="DADADA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D640"/>
        </a:accent1>
        <a:accent2>
          <a:srgbClr val="D1FA4B"/>
        </a:accent2>
        <a:accent3>
          <a:srgbClr val="AAAAAA"/>
        </a:accent3>
        <a:accent4>
          <a:srgbClr val="DADADA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EC"/>
        </a:accent1>
        <a:accent2>
          <a:srgbClr val="F2EF16"/>
        </a:accent2>
        <a:accent3>
          <a:srgbClr val="AAAAAA"/>
        </a:accent3>
        <a:accent4>
          <a:srgbClr val="DADADA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8A6"/>
        </a:accent1>
        <a:accent2>
          <a:srgbClr val="9AE2ED"/>
        </a:accent2>
        <a:accent3>
          <a:srgbClr val="AAAAAA"/>
        </a:accent3>
        <a:accent4>
          <a:srgbClr val="DADADA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1E35A"/>
        </a:accent1>
        <a:accent2>
          <a:srgbClr val="C7E052"/>
        </a:accent2>
        <a:accent3>
          <a:srgbClr val="AAAAAA"/>
        </a:accent3>
        <a:accent4>
          <a:srgbClr val="DADADA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7E052"/>
        </a:accent1>
        <a:accent2>
          <a:srgbClr val="86D5EB"/>
        </a:accent2>
        <a:accent3>
          <a:srgbClr val="AAAAAA"/>
        </a:accent3>
        <a:accent4>
          <a:srgbClr val="DADADA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FBDA1"/>
        </a:accent1>
        <a:accent2>
          <a:srgbClr val="B8B7F3"/>
        </a:accent2>
        <a:accent3>
          <a:srgbClr val="AAAAAA"/>
        </a:accent3>
        <a:accent4>
          <a:srgbClr val="DADADA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7D4D8"/>
        </a:accent1>
        <a:accent2>
          <a:srgbClr val="EBD68B"/>
        </a:accent2>
        <a:accent3>
          <a:srgbClr val="AAAAAA"/>
        </a:accent3>
        <a:accent4>
          <a:srgbClr val="DADADA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EB5CC"/>
        </a:accent1>
        <a:accent2>
          <a:srgbClr val="8FBAE5"/>
        </a:accent2>
        <a:accent3>
          <a:srgbClr val="AAAAAA"/>
        </a:accent3>
        <a:accent4>
          <a:srgbClr val="DADADA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8BB6DF"/>
        </a:accent1>
        <a:accent2>
          <a:srgbClr val="C6BEE7"/>
        </a:accent2>
        <a:accent3>
          <a:srgbClr val="AAAAAA"/>
        </a:accent3>
        <a:accent4>
          <a:srgbClr val="DADADA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B1D2E7"/>
        </a:accent1>
        <a:accent2>
          <a:srgbClr val="E7C4B2"/>
        </a:accent2>
        <a:accent3>
          <a:srgbClr val="AAAAAA"/>
        </a:accent3>
        <a:accent4>
          <a:srgbClr val="DADADA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ED88D"/>
        </a:accent1>
        <a:accent2>
          <a:srgbClr val="D7BB8F"/>
        </a:accent2>
        <a:accent3>
          <a:srgbClr val="AAAAAA"/>
        </a:accent3>
        <a:accent4>
          <a:srgbClr val="DADADA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6666"/>
        </a:accent1>
        <a:accent2>
          <a:srgbClr val="FF8585"/>
        </a:accent2>
        <a:accent3>
          <a:srgbClr val="FFFFFF"/>
        </a:accent3>
        <a:accent4>
          <a:srgbClr val="000000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4D9"/>
        </a:accent1>
        <a:accent2>
          <a:srgbClr val="FFA66B"/>
        </a:accent2>
        <a:accent3>
          <a:srgbClr val="FFFFFF"/>
        </a:accent3>
        <a:accent4>
          <a:srgbClr val="000000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5CDF0"/>
        </a:accent1>
        <a:accent2>
          <a:srgbClr val="FF9999"/>
        </a:accent2>
        <a:accent3>
          <a:srgbClr val="FFFFFF"/>
        </a:accent3>
        <a:accent4>
          <a:srgbClr val="000000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A3"/>
        </a:accent1>
        <a:accent2>
          <a:srgbClr val="FFD943"/>
        </a:accent2>
        <a:accent3>
          <a:srgbClr val="FFFFFF"/>
        </a:accent3>
        <a:accent4>
          <a:srgbClr val="000000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EF3D"/>
        </a:accent1>
        <a:accent2>
          <a:srgbClr val="F2DA3D"/>
        </a:accent2>
        <a:accent3>
          <a:srgbClr val="FFFFFF"/>
        </a:accent3>
        <a:accent4>
          <a:srgbClr val="000000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640"/>
        </a:accent1>
        <a:accent2>
          <a:srgbClr val="D1FA4B"/>
        </a:accent2>
        <a:accent3>
          <a:srgbClr val="FFFFFF"/>
        </a:accent3>
        <a:accent4>
          <a:srgbClr val="000000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CEC"/>
        </a:accent1>
        <a:accent2>
          <a:srgbClr val="F2EF16"/>
        </a:accent2>
        <a:accent3>
          <a:srgbClr val="FFFFFF"/>
        </a:accent3>
        <a:accent4>
          <a:srgbClr val="000000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8A6"/>
        </a:accent1>
        <a:accent2>
          <a:srgbClr val="9AE2ED"/>
        </a:accent2>
        <a:accent3>
          <a:srgbClr val="FFFFFF"/>
        </a:accent3>
        <a:accent4>
          <a:srgbClr val="000000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E35A"/>
        </a:accent1>
        <a:accent2>
          <a:srgbClr val="C7E052"/>
        </a:accent2>
        <a:accent3>
          <a:srgbClr val="FFFFFF"/>
        </a:accent3>
        <a:accent4>
          <a:srgbClr val="000000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7E052"/>
        </a:accent1>
        <a:accent2>
          <a:srgbClr val="86D5EB"/>
        </a:accent2>
        <a:accent3>
          <a:srgbClr val="FFFFFF"/>
        </a:accent3>
        <a:accent4>
          <a:srgbClr val="000000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BDA1"/>
        </a:accent1>
        <a:accent2>
          <a:srgbClr val="B8B7F3"/>
        </a:accent2>
        <a:accent3>
          <a:srgbClr val="FFFFFF"/>
        </a:accent3>
        <a:accent4>
          <a:srgbClr val="000000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D4D8"/>
        </a:accent1>
        <a:accent2>
          <a:srgbClr val="EBD68B"/>
        </a:accent2>
        <a:accent3>
          <a:srgbClr val="FFFFFF"/>
        </a:accent3>
        <a:accent4>
          <a:srgbClr val="000000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EB5CC"/>
        </a:accent1>
        <a:accent2>
          <a:srgbClr val="8FBAE5"/>
        </a:accent2>
        <a:accent3>
          <a:srgbClr val="FFFFFF"/>
        </a:accent3>
        <a:accent4>
          <a:srgbClr val="000000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BB6DF"/>
        </a:accent1>
        <a:accent2>
          <a:srgbClr val="C6BEE7"/>
        </a:accent2>
        <a:accent3>
          <a:srgbClr val="FFFFFF"/>
        </a:accent3>
        <a:accent4>
          <a:srgbClr val="000000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1D2E7"/>
        </a:accent1>
        <a:accent2>
          <a:srgbClr val="E7C4B2"/>
        </a:accent2>
        <a:accent3>
          <a:srgbClr val="FFFFFF"/>
        </a:accent3>
        <a:accent4>
          <a:srgbClr val="000000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ED88D"/>
        </a:accent1>
        <a:accent2>
          <a:srgbClr val="D7BB8F"/>
        </a:accent2>
        <a:accent3>
          <a:srgbClr val="FFFFFF"/>
        </a:accent3>
        <a:accent4>
          <a:srgbClr val="000000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5CDF0"/>
      </a:accent1>
      <a:accent2>
        <a:srgbClr val="FF9999"/>
      </a:accent2>
      <a:accent3>
        <a:srgbClr val="AAAAAA"/>
      </a:accent3>
      <a:accent4>
        <a:srgbClr val="DADADA"/>
      </a:accent4>
      <a:accent5>
        <a:srgbClr val="B8E3F6"/>
      </a:accent5>
      <a:accent6>
        <a:srgbClr val="E78A8A"/>
      </a:accent6>
      <a:hlink>
        <a:srgbClr val="D6F37D"/>
      </a:hlink>
      <a:folHlink>
        <a:srgbClr val="B8D5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6666"/>
        </a:accent1>
        <a:accent2>
          <a:srgbClr val="FF8585"/>
        </a:accent2>
        <a:accent3>
          <a:srgbClr val="AAAAAA"/>
        </a:accent3>
        <a:accent4>
          <a:srgbClr val="DADADA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4D9"/>
        </a:accent1>
        <a:accent2>
          <a:srgbClr val="FFA66B"/>
        </a:accent2>
        <a:accent3>
          <a:srgbClr val="AAAAAA"/>
        </a:accent3>
        <a:accent4>
          <a:srgbClr val="DADADA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65CDF0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3A3"/>
        </a:accent1>
        <a:accent2>
          <a:srgbClr val="FFD943"/>
        </a:accent2>
        <a:accent3>
          <a:srgbClr val="AAAAAA"/>
        </a:accent3>
        <a:accent4>
          <a:srgbClr val="DADADA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2EF3D"/>
        </a:accent1>
        <a:accent2>
          <a:srgbClr val="F2DA3D"/>
        </a:accent2>
        <a:accent3>
          <a:srgbClr val="AAAAAA"/>
        </a:accent3>
        <a:accent4>
          <a:srgbClr val="DADADA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D640"/>
        </a:accent1>
        <a:accent2>
          <a:srgbClr val="D1FA4B"/>
        </a:accent2>
        <a:accent3>
          <a:srgbClr val="AAAAAA"/>
        </a:accent3>
        <a:accent4>
          <a:srgbClr val="DADADA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EC"/>
        </a:accent1>
        <a:accent2>
          <a:srgbClr val="F2EF16"/>
        </a:accent2>
        <a:accent3>
          <a:srgbClr val="AAAAAA"/>
        </a:accent3>
        <a:accent4>
          <a:srgbClr val="DADADA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8A6"/>
        </a:accent1>
        <a:accent2>
          <a:srgbClr val="9AE2ED"/>
        </a:accent2>
        <a:accent3>
          <a:srgbClr val="AAAAAA"/>
        </a:accent3>
        <a:accent4>
          <a:srgbClr val="DADADA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1E35A"/>
        </a:accent1>
        <a:accent2>
          <a:srgbClr val="C7E052"/>
        </a:accent2>
        <a:accent3>
          <a:srgbClr val="AAAAAA"/>
        </a:accent3>
        <a:accent4>
          <a:srgbClr val="DADADA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7E052"/>
        </a:accent1>
        <a:accent2>
          <a:srgbClr val="86D5EB"/>
        </a:accent2>
        <a:accent3>
          <a:srgbClr val="AAAAAA"/>
        </a:accent3>
        <a:accent4>
          <a:srgbClr val="DADADA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FBDA1"/>
        </a:accent1>
        <a:accent2>
          <a:srgbClr val="B8B7F3"/>
        </a:accent2>
        <a:accent3>
          <a:srgbClr val="AAAAAA"/>
        </a:accent3>
        <a:accent4>
          <a:srgbClr val="DADADA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7D4D8"/>
        </a:accent1>
        <a:accent2>
          <a:srgbClr val="EBD68B"/>
        </a:accent2>
        <a:accent3>
          <a:srgbClr val="AAAAAA"/>
        </a:accent3>
        <a:accent4>
          <a:srgbClr val="DADADA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EB5CC"/>
        </a:accent1>
        <a:accent2>
          <a:srgbClr val="8FBAE5"/>
        </a:accent2>
        <a:accent3>
          <a:srgbClr val="AAAAAA"/>
        </a:accent3>
        <a:accent4>
          <a:srgbClr val="DADADA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8BB6DF"/>
        </a:accent1>
        <a:accent2>
          <a:srgbClr val="C6BEE7"/>
        </a:accent2>
        <a:accent3>
          <a:srgbClr val="AAAAAA"/>
        </a:accent3>
        <a:accent4>
          <a:srgbClr val="DADADA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B1D2E7"/>
        </a:accent1>
        <a:accent2>
          <a:srgbClr val="E7C4B2"/>
        </a:accent2>
        <a:accent3>
          <a:srgbClr val="AAAAAA"/>
        </a:accent3>
        <a:accent4>
          <a:srgbClr val="DADADA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ED88D"/>
        </a:accent1>
        <a:accent2>
          <a:srgbClr val="D7BB8F"/>
        </a:accent2>
        <a:accent3>
          <a:srgbClr val="AAAAAA"/>
        </a:accent3>
        <a:accent4>
          <a:srgbClr val="DADADA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6666"/>
        </a:accent1>
        <a:accent2>
          <a:srgbClr val="FF8585"/>
        </a:accent2>
        <a:accent3>
          <a:srgbClr val="FFFFFF"/>
        </a:accent3>
        <a:accent4>
          <a:srgbClr val="000000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4D9"/>
        </a:accent1>
        <a:accent2>
          <a:srgbClr val="FFA66B"/>
        </a:accent2>
        <a:accent3>
          <a:srgbClr val="FFFFFF"/>
        </a:accent3>
        <a:accent4>
          <a:srgbClr val="000000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5CDF0"/>
        </a:accent1>
        <a:accent2>
          <a:srgbClr val="FF9999"/>
        </a:accent2>
        <a:accent3>
          <a:srgbClr val="FFFFFF"/>
        </a:accent3>
        <a:accent4>
          <a:srgbClr val="000000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A3"/>
        </a:accent1>
        <a:accent2>
          <a:srgbClr val="FFD943"/>
        </a:accent2>
        <a:accent3>
          <a:srgbClr val="FFFFFF"/>
        </a:accent3>
        <a:accent4>
          <a:srgbClr val="000000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EF3D"/>
        </a:accent1>
        <a:accent2>
          <a:srgbClr val="F2DA3D"/>
        </a:accent2>
        <a:accent3>
          <a:srgbClr val="FFFFFF"/>
        </a:accent3>
        <a:accent4>
          <a:srgbClr val="000000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640"/>
        </a:accent1>
        <a:accent2>
          <a:srgbClr val="D1FA4B"/>
        </a:accent2>
        <a:accent3>
          <a:srgbClr val="FFFFFF"/>
        </a:accent3>
        <a:accent4>
          <a:srgbClr val="000000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CEC"/>
        </a:accent1>
        <a:accent2>
          <a:srgbClr val="F2EF16"/>
        </a:accent2>
        <a:accent3>
          <a:srgbClr val="FFFFFF"/>
        </a:accent3>
        <a:accent4>
          <a:srgbClr val="000000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8A6"/>
        </a:accent1>
        <a:accent2>
          <a:srgbClr val="9AE2ED"/>
        </a:accent2>
        <a:accent3>
          <a:srgbClr val="FFFFFF"/>
        </a:accent3>
        <a:accent4>
          <a:srgbClr val="000000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E35A"/>
        </a:accent1>
        <a:accent2>
          <a:srgbClr val="C7E052"/>
        </a:accent2>
        <a:accent3>
          <a:srgbClr val="FFFFFF"/>
        </a:accent3>
        <a:accent4>
          <a:srgbClr val="000000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7E052"/>
        </a:accent1>
        <a:accent2>
          <a:srgbClr val="86D5EB"/>
        </a:accent2>
        <a:accent3>
          <a:srgbClr val="FFFFFF"/>
        </a:accent3>
        <a:accent4>
          <a:srgbClr val="000000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BDA1"/>
        </a:accent1>
        <a:accent2>
          <a:srgbClr val="B8B7F3"/>
        </a:accent2>
        <a:accent3>
          <a:srgbClr val="FFFFFF"/>
        </a:accent3>
        <a:accent4>
          <a:srgbClr val="000000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D4D8"/>
        </a:accent1>
        <a:accent2>
          <a:srgbClr val="EBD68B"/>
        </a:accent2>
        <a:accent3>
          <a:srgbClr val="FFFFFF"/>
        </a:accent3>
        <a:accent4>
          <a:srgbClr val="000000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EB5CC"/>
        </a:accent1>
        <a:accent2>
          <a:srgbClr val="8FBAE5"/>
        </a:accent2>
        <a:accent3>
          <a:srgbClr val="FFFFFF"/>
        </a:accent3>
        <a:accent4>
          <a:srgbClr val="000000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BB6DF"/>
        </a:accent1>
        <a:accent2>
          <a:srgbClr val="C6BEE7"/>
        </a:accent2>
        <a:accent3>
          <a:srgbClr val="FFFFFF"/>
        </a:accent3>
        <a:accent4>
          <a:srgbClr val="000000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1D2E7"/>
        </a:accent1>
        <a:accent2>
          <a:srgbClr val="E7C4B2"/>
        </a:accent2>
        <a:accent3>
          <a:srgbClr val="FFFFFF"/>
        </a:accent3>
        <a:accent4>
          <a:srgbClr val="000000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ED88D"/>
        </a:accent1>
        <a:accent2>
          <a:srgbClr val="D7BB8F"/>
        </a:accent2>
        <a:accent3>
          <a:srgbClr val="FFFFFF"/>
        </a:accent3>
        <a:accent4>
          <a:srgbClr val="000000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169</Words>
  <Application>Microsoft Office PowerPoint</Application>
  <PresentationFormat>Custom</PresentationFormat>
  <Paragraphs>45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Reljef</vt:lpstr>
      <vt:lpstr>1_Default Design</vt:lpstr>
      <vt:lpstr>Office tema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Alen Krmpotić</dc:creator>
  <cp:lastModifiedBy>mlabus</cp:lastModifiedBy>
  <cp:revision>28</cp:revision>
  <dcterms:created xsi:type="dcterms:W3CDTF">2019-09-20T18:50:18Z</dcterms:created>
  <dcterms:modified xsi:type="dcterms:W3CDTF">2019-09-26T05:05:05Z</dcterms:modified>
</cp:coreProperties>
</file>