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3" r:id="rId1"/>
    <p:sldMasterId id="2147483745" r:id="rId2"/>
    <p:sldMasterId id="2147485300" r:id="rId3"/>
  </p:sldMasterIdLst>
  <p:notesMasterIdLst>
    <p:notesMasterId r:id="rId19"/>
  </p:notesMasterIdLst>
  <p:sldIdLst>
    <p:sldId id="256" r:id="rId4"/>
    <p:sldId id="288" r:id="rId5"/>
    <p:sldId id="272" r:id="rId6"/>
    <p:sldId id="294" r:id="rId7"/>
    <p:sldId id="292" r:id="rId8"/>
    <p:sldId id="289" r:id="rId9"/>
    <p:sldId id="291" r:id="rId10"/>
    <p:sldId id="296" r:id="rId11"/>
    <p:sldId id="281" r:id="rId12"/>
    <p:sldId id="284" r:id="rId13"/>
    <p:sldId id="290" r:id="rId14"/>
    <p:sldId id="295" r:id="rId15"/>
    <p:sldId id="274" r:id="rId16"/>
    <p:sldId id="293" r:id="rId17"/>
    <p:sldId id="297" r:id="rId18"/>
  </p:sldIdLst>
  <p:sldSz cx="12192000" cy="6858000"/>
  <p:notesSz cx="6858000" cy="9144000"/>
  <p:defaultTextStyle>
    <a:defPPr>
      <a:defRPr lang="hr-H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399" autoAdjust="0"/>
  </p:normalViewPr>
  <p:slideViewPr>
    <p:cSldViewPr>
      <p:cViewPr varScale="1">
        <p:scale>
          <a:sx n="73" d="100"/>
          <a:sy n="73" d="100"/>
        </p:scale>
        <p:origin x="774" y="7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473808-3CC6-4F3F-A40E-46F038D33AAB}" type="datetimeFigureOut">
              <a:rPr lang="hr-HR" smtClean="0"/>
              <a:t>17.3.2020.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5F1923-0715-464D-A9AA-11B4AE4BB80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099925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5F1923-0715-464D-A9AA-11B4AE4BB80B}" type="slidenum">
              <a:rPr lang="hr-HR" smtClean="0"/>
              <a:t>14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0431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602567" y="2130426"/>
            <a:ext cx="64008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602567" y="3886200"/>
            <a:ext cx="54864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r>
              <a:rPr lang="hr-HR"/>
              <a:t>Kliknite da biste uredili stil podnaslova matrice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F3F2CFDE-C73C-4B31-A45B-7799E110936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9DA46B2B-68C1-4A07-AFDE-E8D1EFF645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BBF01DD9-7499-4EEB-8273-E27DE6F1F2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C99780-BF1F-43FF-AB89-0C20453401C1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4099061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5CCE5C89-7B46-4D46-BFE1-D632255688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D70C5694-E0EA-401B-A158-0875EA1F613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F6F49D31-81E1-4944-B097-AEB80FA4846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5D59F-7D74-4896-A454-F3944C6C7685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398020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9918700" y="274639"/>
            <a:ext cx="2108200" cy="5851525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3591985" y="274639"/>
            <a:ext cx="6123516" cy="5851525"/>
          </a:xfrm>
        </p:spPr>
        <p:txBody>
          <a:bodyPr vert="eaVert"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A825EDF1-AE5F-4754-9EB7-977E3E26009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37D9A469-3039-42DB-BD77-8615B06AE5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4EAAD59B-8C26-4758-A198-296EFACCDD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45406A-6AFF-4F25-A75D-DDFEE00803C6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6723557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xmlns="" id="{AAD142CE-7C44-44B5-BF86-E30631C472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563" y="136525"/>
            <a:ext cx="11820525" cy="6581775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sr-Latn-RS" altLang="sr-Latn-RS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07484" y="2130426"/>
            <a:ext cx="9751483" cy="1470025"/>
          </a:xfrm>
        </p:spPr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07484" y="3886200"/>
            <a:ext cx="9751483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r>
              <a:rPr lang="hr-HR"/>
              <a:t>Kliknite da biste uredili stil podnaslova matrice</a:t>
            </a: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088774A7-8CB2-4518-B5D3-F74DF768E19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3C42E9E8-AACD-4FE5-8121-836CBC7345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xmlns="" id="{40F02426-B911-4EDC-AA78-F385B2CC392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7482C6-A676-4082-A39F-D5AE46CD3992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3571791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770A0A5E-A931-483E-A5FF-17FD464CABA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BF10151D-A584-468F-AB56-B4DA309445F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xmlns="" id="{AC585005-6A27-487E-AA1B-C7B48417D83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BEE276-AFEB-47BF-AFA0-C9757A6B6E5B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15636881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865481EF-8803-4249-8FD8-72D25E0E135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5BA980F3-BBAC-4D68-875D-BF76563BD0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xmlns="" id="{5CC7DF5E-A4C0-4E61-80EB-43108924B7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ED7666-6DA1-4473-A8BD-A6B991C4AE72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31530567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607484" y="1600201"/>
            <a:ext cx="538268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93367" y="1600201"/>
            <a:ext cx="5382684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0BFFEE8A-89EC-440C-B6EB-8047EC8E145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F596938C-3A82-4F2C-ADC6-EEB8205D830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xmlns="" id="{11DE8032-A733-4AD1-AE87-662D13848D9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BEF922-DA70-4E45-8C69-0697C88E9B10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934902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xmlns="" id="{C83F6E1F-FE5C-4910-9CCE-7CCE65B91AC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xmlns="" id="{68D89283-A363-425B-A238-4B8681FD7C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xmlns="" id="{C251E394-14F5-489F-8224-F4A34202BA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D11E5C-08B8-4A37-81FB-0B88051D01E6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24446430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189FE043-9CF6-47FD-B2C0-C7F8686D49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4BF7FF88-3515-4DE1-912E-93C068EBF1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xmlns="" id="{90ECADB7-70B4-4EB5-ABB8-E0280E37A24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66EEE9-8EAE-462D-900B-7130C60E5D5C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39848579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xmlns="" id="{331904B8-E2C1-49C2-A5FF-0221B40291D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xmlns="" id="{D0FFEA26-5240-4A61-8087-065AA57F837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xmlns="" id="{65722FAC-8660-4AEB-9078-257D8474E17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D31F52-62CD-4B98-A4DD-4B514AA5CF89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20961270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48195AC2-8EB5-403C-B5F6-329E27DB83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284147D6-394A-4B92-8CC6-9297A89BFA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xmlns="" id="{B637FBFE-C906-4D7F-AC54-5869EC8559E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8D25A4-9D74-4241-BDFA-3FDC10BCF0C0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1586695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B5FB48AD-F627-4AC2-AB7E-7B1E66C07FE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39CB8174-26BA-48D8-8372-19254A6802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60599A8F-E5AB-4C67-8C0D-5E714485BE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B8C057-4399-452A-8058-A102399F5C1F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0596867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r-HR" noProof="0"/>
              <a:t>Pritisnite ikonu za dodavanje slike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F5FA80CF-C055-41FE-A1E8-95F69ECC3DE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89E3E73A-BC91-4DDA-9150-D5398DC7254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xmlns="" id="{BD82BB63-7BF4-4BAF-9FFD-E21AB03AF4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00D4B8-1AB9-46B0-AE81-2AD5D51D747E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20322176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719A3846-C028-444F-ABA0-841B94F49C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0C60F768-7F98-40BC-A9F8-3BAA28B126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xmlns="" id="{856D1061-1C8A-4283-91BA-79EA685DDE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14C4D6-3919-4C42-85FD-62BEDEC0F159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35712454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834967" y="274639"/>
            <a:ext cx="2741084" cy="5851525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607484" y="274639"/>
            <a:ext cx="8024283" cy="5851525"/>
          </a:xfrm>
        </p:spPr>
        <p:txBody>
          <a:bodyPr vert="eaVert"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C64C162C-7802-4B38-9FCE-06A9D43387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92D625BD-8AEC-46C0-A924-BE6862455E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xmlns="" id="{606BFD10-903A-4B9C-8DA8-BE577D79CE7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BCD9D5-B3DD-4023-9415-F453D8268B7D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18395646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A425F8-146C-4AC5-AA2B-0FC5A40F8ABA}" type="slidenum">
              <a:rPr lang="hr-HR" altLang="sr-Latn-RS" smtClean="0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9780728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A425F8-146C-4AC5-AA2B-0FC5A40F8ABA}" type="slidenum">
              <a:rPr lang="hr-HR" altLang="sr-Latn-RS" smtClean="0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9183312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A425F8-146C-4AC5-AA2B-0FC5A40F8ABA}" type="slidenum">
              <a:rPr lang="hr-HR" altLang="sr-Latn-RS" smtClean="0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3593167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A425F8-146C-4AC5-AA2B-0FC5A40F8ABA}" type="slidenum">
              <a:rPr lang="hr-HR" altLang="sr-Latn-RS" smtClean="0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8377049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A425F8-146C-4AC5-AA2B-0FC5A40F8ABA}" type="slidenum">
              <a:rPr lang="hr-HR" altLang="sr-Latn-RS" smtClean="0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9230755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A425F8-146C-4AC5-AA2B-0FC5A40F8ABA}" type="slidenum">
              <a:rPr lang="hr-HR" altLang="sr-Latn-RS" smtClean="0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4007744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A425F8-146C-4AC5-AA2B-0FC5A40F8ABA}" type="slidenum">
              <a:rPr lang="hr-HR" altLang="sr-Latn-RS" smtClean="0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9881524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384E84F9-8E3C-40FA-BFCD-1AC507EAF38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CF1FA095-FFAC-481B-9856-5766155C789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589F21E8-9056-42E3-83CB-43E5E962A30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FD3CEE-E8BB-46A1-8254-2D3F659E6C61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3185556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A425F8-146C-4AC5-AA2B-0FC5A40F8ABA}" type="slidenum">
              <a:rPr lang="hr-HR" altLang="sr-Latn-RS" smtClean="0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6676061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A425F8-146C-4AC5-AA2B-0FC5A40F8ABA}" type="slidenum">
              <a:rPr lang="hr-HR" altLang="sr-Latn-RS" smtClean="0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7377825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A425F8-146C-4AC5-AA2B-0FC5A40F8ABA}" type="slidenum">
              <a:rPr lang="hr-HR" altLang="sr-Latn-RS" smtClean="0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40837421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A425F8-146C-4AC5-AA2B-0FC5A40F8ABA}" type="slidenum">
              <a:rPr lang="hr-HR" altLang="sr-Latn-RS" smtClean="0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081629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3591984" y="1600201"/>
            <a:ext cx="411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7909985" y="1600201"/>
            <a:ext cx="411691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F0603D1-F700-47AA-8CB7-734A48046F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DAFC542-76AA-417E-9A9A-916BA4AF599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FEC6623-446A-4DAC-83AF-A56CEF24E0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8DE3DD-CF6B-4DA5-A49A-D22CEE455384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783176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C98CF8C4-D664-4357-9C65-6A9AB4584B4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C71A3A9B-7E8A-4285-A753-D834DD3C849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FE6AB34C-2FB6-4361-8D55-D25F3B8734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2E1E2E-0EE6-4C45-B904-F9DA49533236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4207089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48722E40-E252-4392-A2EE-CC9B6F9B3A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7AFE79C7-46C5-4FD8-9FB4-1F9C4263BC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8D538636-D473-4929-B6BF-9ECE098EC9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F1C3C4-1AC9-4449-8258-E979AF73002E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748563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0F9B4A7A-CF27-498E-B5FD-6C634CC818D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8C7BEA22-BAFF-4227-99AC-5F43C2B6546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073EEAA7-48BF-44C9-A32A-00FDF0B5ACA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22422C-DFC9-4A41-B565-4B991B251298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2847547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147F0DA-3F73-4794-9929-F57EB9C6C7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97F224E-1D38-41D9-A2E2-3DC244E55B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CEBBCEA-1FCE-4B0F-BC68-BD73C10204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E89CCE-B7E8-4C73-B093-8BF91DBB9C4F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571044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r-HR" noProof="0"/>
              <a:t>Pritisnite ikonu za dodavanje slike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7F70904-B7B7-4086-B64D-4688064F1F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A52317F-9B7E-4B1F-B6EE-15077091D2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F96CF36-4052-4C80-A12C-C6DAA41BA3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0A3B11-D600-4543-8C9B-BD9ABDEF3E27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11231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3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00891317-2EC4-45F5-9A99-75A8B0B3FAF5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3605213" y="274638"/>
            <a:ext cx="842168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hr-HR" altLang="sr-Latn-RS"/>
              <a:t>Kliknite da biste uredili stil naslova matrice</a:t>
            </a:r>
            <a:endParaRPr lang="en-US" altLang="sr-Latn-RS"/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EC7BB2CA-EB9A-4BB6-A3AF-BBE0D170ED7D}"/>
              </a:ext>
            </a:extLst>
          </p:cNvPr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3592513" y="1600200"/>
            <a:ext cx="843438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 altLang="sr-Latn-RS"/>
              <a:t>Kliknite da biste uredili stilove teksta matrice</a:t>
            </a:r>
          </a:p>
          <a:p>
            <a:pPr lvl="1"/>
            <a:r>
              <a:rPr lang="hr-HR" altLang="sr-Latn-RS"/>
              <a:t>Druga razina</a:t>
            </a:r>
          </a:p>
          <a:p>
            <a:pPr lvl="2"/>
            <a:r>
              <a:rPr lang="hr-HR" altLang="sr-Latn-RS"/>
              <a:t>Treća razina</a:t>
            </a:r>
          </a:p>
          <a:p>
            <a:pPr lvl="3"/>
            <a:r>
              <a:rPr lang="hr-HR" altLang="sr-Latn-RS"/>
              <a:t>Četvrta razina</a:t>
            </a:r>
          </a:p>
          <a:p>
            <a:pPr lvl="4"/>
            <a:r>
              <a:rPr lang="hr-HR" altLang="sr-Latn-RS"/>
              <a:t>Peta razina</a:t>
            </a:r>
            <a:endParaRPr lang="en-US" altLang="sr-Latn-RS"/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1B4153F7-D870-4BD3-9BEC-3DCBFDAF4CA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DFE696A6-FB70-4655-BBD6-622E3AD8F39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E4D44D7D-9253-4188-8F72-F973FDD97FC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54A425F8-146C-4AC5-AA2B-0FC5A40F8ABA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285" r:id="rId1"/>
    <p:sldLayoutId id="2147485244" r:id="rId2"/>
    <p:sldLayoutId id="2147485245" r:id="rId3"/>
    <p:sldLayoutId id="2147485246" r:id="rId4"/>
    <p:sldLayoutId id="2147485247" r:id="rId5"/>
    <p:sldLayoutId id="2147485248" r:id="rId6"/>
    <p:sldLayoutId id="2147485249" r:id="rId7"/>
    <p:sldLayoutId id="2147485250" r:id="rId8"/>
    <p:sldLayoutId id="2147485251" r:id="rId9"/>
    <p:sldLayoutId id="2147485252" r:id="rId10"/>
    <p:sldLayoutId id="214748525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xmlns="" id="{5987DB9E-829D-4BBB-85A5-9019C4C371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563" y="136525"/>
            <a:ext cx="11820525" cy="6581775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sr-Latn-RS" altLang="sr-Latn-RS"/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xmlns="" id="{24AF25ED-BB25-4AAF-9BE3-C6991A470F6C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608013" y="274638"/>
            <a:ext cx="1096803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hr-HR" altLang="sr-Latn-RS"/>
              <a:t>Kliknite da biste uredili stil naslova matrice</a:t>
            </a:r>
            <a:endParaRPr lang="en-US" altLang="sr-Latn-R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xmlns="" id="{2630EDC7-3203-4F78-A8C9-73B74029B315}"/>
              </a:ext>
            </a:extLst>
          </p:cNvPr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608013" y="1600200"/>
            <a:ext cx="1096803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 altLang="sr-Latn-RS"/>
              <a:t>Kliknite da biste uredili stilove teksta matrice</a:t>
            </a:r>
          </a:p>
          <a:p>
            <a:pPr lvl="1"/>
            <a:r>
              <a:rPr lang="hr-HR" altLang="sr-Latn-RS"/>
              <a:t>Druga razina</a:t>
            </a:r>
          </a:p>
          <a:p>
            <a:pPr lvl="2"/>
            <a:r>
              <a:rPr lang="hr-HR" altLang="sr-Latn-RS"/>
              <a:t>Treća razina</a:t>
            </a:r>
          </a:p>
          <a:p>
            <a:pPr lvl="3"/>
            <a:r>
              <a:rPr lang="hr-HR" altLang="sr-Latn-RS"/>
              <a:t>Četvrta razina</a:t>
            </a:r>
          </a:p>
          <a:p>
            <a:pPr lvl="4"/>
            <a:r>
              <a:rPr lang="hr-HR" altLang="sr-Latn-RS"/>
              <a:t>Peta razina</a:t>
            </a:r>
            <a:endParaRPr lang="en-US" altLang="sr-Latn-RS"/>
          </a:p>
        </p:txBody>
      </p:sp>
      <p:sp>
        <p:nvSpPr>
          <p:cNvPr id="26629" name="Rectangle 5">
            <a:extLst>
              <a:ext uri="{FF2B5EF4-FFF2-40B4-BE49-F238E27FC236}">
                <a16:creationId xmlns:a16="http://schemas.microsoft.com/office/drawing/2014/main" xmlns="" id="{B346BB84-112A-47A8-BC19-1433EE47A84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30" name="Rectangle 6">
            <a:extLst>
              <a:ext uri="{FF2B5EF4-FFF2-40B4-BE49-F238E27FC236}">
                <a16:creationId xmlns:a16="http://schemas.microsoft.com/office/drawing/2014/main" xmlns="" id="{1ADC613C-FFE8-4163-8E6A-99A19F6169D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31" name="Rectangle 7">
            <a:extLst>
              <a:ext uri="{FF2B5EF4-FFF2-40B4-BE49-F238E27FC236}">
                <a16:creationId xmlns:a16="http://schemas.microsoft.com/office/drawing/2014/main" xmlns="" id="{E0E2667D-E4B3-44CE-A4DF-345E2D9F76A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E88ED060-C5D5-4193-987A-308B88F62B24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286" r:id="rId1"/>
    <p:sldLayoutId id="2147485254" r:id="rId2"/>
    <p:sldLayoutId id="2147485255" r:id="rId3"/>
    <p:sldLayoutId id="2147485256" r:id="rId4"/>
    <p:sldLayoutId id="2147485257" r:id="rId5"/>
    <p:sldLayoutId id="2147485258" r:id="rId6"/>
    <p:sldLayoutId id="2147485259" r:id="rId7"/>
    <p:sldLayoutId id="2147485260" r:id="rId8"/>
    <p:sldLayoutId id="2147485261" r:id="rId9"/>
    <p:sldLayoutId id="2147485262" r:id="rId10"/>
    <p:sldLayoutId id="214748526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4A425F8-146C-4AC5-AA2B-0FC5A40F8ABA}" type="slidenum">
              <a:rPr lang="hr-HR" altLang="sr-Latn-RS" smtClean="0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336277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01" r:id="rId1"/>
    <p:sldLayoutId id="2147485302" r:id="rId2"/>
    <p:sldLayoutId id="2147485303" r:id="rId3"/>
    <p:sldLayoutId id="2147485304" r:id="rId4"/>
    <p:sldLayoutId id="2147485305" r:id="rId5"/>
    <p:sldLayoutId id="2147485306" r:id="rId6"/>
    <p:sldLayoutId id="2147485307" r:id="rId7"/>
    <p:sldLayoutId id="2147485308" r:id="rId8"/>
    <p:sldLayoutId id="2147485309" r:id="rId9"/>
    <p:sldLayoutId id="2147485310" r:id="rId10"/>
    <p:sldLayoutId id="21474853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6.emf"/><Relationship Id="rId5" Type="http://schemas.openxmlformats.org/officeDocument/2006/relationships/image" Target="../media/image35.png"/><Relationship Id="rId4" Type="http://schemas.openxmlformats.org/officeDocument/2006/relationships/image" Target="../media/image34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image" Target="../media/image8.png"/><Relationship Id="rId7" Type="http://schemas.openxmlformats.org/officeDocument/2006/relationships/image" Target="../media/image19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8.emf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8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4">
            <a:extLst>
              <a:ext uri="{FF2B5EF4-FFF2-40B4-BE49-F238E27FC236}">
                <a16:creationId xmlns:a16="http://schemas.microsoft.com/office/drawing/2014/main" xmlns="" id="{A56AC3CA-10D6-40D0-87E3-4EB2DACF0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3" t="48685" r="41530" b="38158"/>
          <a:stretch>
            <a:fillRect/>
          </a:stretch>
        </p:blipFill>
        <p:spPr bwMode="auto">
          <a:xfrm>
            <a:off x="3048000" y="5778277"/>
            <a:ext cx="5215238" cy="1003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4AEDF539-662F-4E59-B999-97737A71D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45" t="38158" r="20065" b="51315"/>
          <a:stretch>
            <a:fillRect/>
          </a:stretch>
        </p:blipFill>
        <p:spPr bwMode="auto">
          <a:xfrm>
            <a:off x="2286000" y="0"/>
            <a:ext cx="7298951" cy="871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88224"/>
            <a:ext cx="12192000" cy="5081551"/>
          </a:xfrm>
          <a:prstGeom prst="rect">
            <a:avLst/>
          </a:prstGeom>
        </p:spPr>
      </p:pic>
    </p:spTree>
  </p:cSld>
  <p:clrMapOvr>
    <a:masterClrMapping/>
  </p:clrMapOvr>
  <p:transition advClick="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6">
            <a:extLst>
              <a:ext uri="{FF2B5EF4-FFF2-40B4-BE49-F238E27FC236}">
                <a16:creationId xmlns:a16="http://schemas.microsoft.com/office/drawing/2014/main" xmlns="" id="{3EE0FECE-68DF-4B24-A40E-6679E8B44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7"/>
          <a:stretch>
            <a:fillRect/>
          </a:stretch>
        </p:blipFill>
        <p:spPr bwMode="auto">
          <a:xfrm>
            <a:off x="533400" y="701675"/>
            <a:ext cx="4780122" cy="545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4">
            <a:extLst>
              <a:ext uri="{FF2B5EF4-FFF2-40B4-BE49-F238E27FC236}">
                <a16:creationId xmlns:a16="http://schemas.microsoft.com/office/drawing/2014/main" xmlns="" id="{07D8AB05-EAD0-4DF0-B53D-EB8275387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4" b="2785"/>
          <a:stretch>
            <a:fillRect/>
          </a:stretch>
        </p:blipFill>
        <p:spPr bwMode="auto">
          <a:xfrm>
            <a:off x="6400800" y="670876"/>
            <a:ext cx="4419600" cy="560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xmlns="" id="{B640D89E-11A5-47E2-8F5B-BD26BD10D03A}"/>
              </a:ext>
            </a:extLst>
          </p:cNvPr>
          <p:cNvSpPr txBox="1"/>
          <p:nvPr/>
        </p:nvSpPr>
        <p:spPr>
          <a:xfrm>
            <a:off x="2514600" y="48390"/>
            <a:ext cx="8013925" cy="46166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hr-HR" sz="2400" i="1" dirty="0">
                <a:latin typeface="+mj-lt"/>
              </a:rPr>
              <a:t>Usporedi religijsku i nacionalnu strukturu stanovništva Hrvatske.</a:t>
            </a:r>
          </a:p>
        </p:txBody>
      </p:sp>
      <p:sp>
        <p:nvSpPr>
          <p:cNvPr id="3" name="Elipsa 2">
            <a:extLst>
              <a:ext uri="{FF2B5EF4-FFF2-40B4-BE49-F238E27FC236}">
                <a16:creationId xmlns:a16="http://schemas.microsoft.com/office/drawing/2014/main" xmlns="" id="{0A3A2C69-910F-44D2-AEFF-ECDE0B6A5724}"/>
              </a:ext>
            </a:extLst>
          </p:cNvPr>
          <p:cNvSpPr/>
          <p:nvPr/>
        </p:nvSpPr>
        <p:spPr>
          <a:xfrm rot="464459">
            <a:off x="3639781" y="4267200"/>
            <a:ext cx="1828800" cy="990600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Elipsa 6">
            <a:extLst>
              <a:ext uri="{FF2B5EF4-FFF2-40B4-BE49-F238E27FC236}">
                <a16:creationId xmlns:a16="http://schemas.microsoft.com/office/drawing/2014/main" xmlns="" id="{5C95B86C-5B7C-4836-B09E-A071734FEDE7}"/>
              </a:ext>
            </a:extLst>
          </p:cNvPr>
          <p:cNvSpPr/>
          <p:nvPr/>
        </p:nvSpPr>
        <p:spPr>
          <a:xfrm>
            <a:off x="7924800" y="3886200"/>
            <a:ext cx="1828800" cy="990600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xmlns="" id="{F31221C4-75A3-42BB-BC62-496E755BC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3" t="38158" r="20805" b="38158"/>
          <a:stretch>
            <a:fillRect/>
          </a:stretch>
        </p:blipFill>
        <p:spPr bwMode="auto">
          <a:xfrm>
            <a:off x="10210800" y="6400800"/>
            <a:ext cx="1905000" cy="43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xmlns="" id="{ECF748A4-E26E-475F-BE70-2DBC7D5F3F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4350" y="961823"/>
            <a:ext cx="11163300" cy="5134177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02C47556-7C8F-4EC9-A815-5E74B60826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8795" y="126033"/>
            <a:ext cx="2314410" cy="740944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3565A5B1-9C4F-4F3C-BA75-24AA6439A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3" t="38158" r="20805" b="38158"/>
          <a:stretch>
            <a:fillRect/>
          </a:stretch>
        </p:blipFill>
        <p:spPr bwMode="auto">
          <a:xfrm>
            <a:off x="10210800" y="6400800"/>
            <a:ext cx="1905000" cy="43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48317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002DCAA6-BCCC-4928-B920-BE681FEFF9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400" y="533400"/>
            <a:ext cx="5115266" cy="5100714"/>
          </a:xfrm>
          <a:prstGeom prst="rect">
            <a:avLst/>
          </a:prstGeom>
        </p:spPr>
      </p:pic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1488BF85-2D00-4F8A-BC50-6232E1DA6A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685800"/>
            <a:ext cx="8305800" cy="6011968"/>
          </a:xfrm>
        </p:spPr>
        <p:txBody>
          <a:bodyPr/>
          <a:lstStyle/>
          <a:p>
            <a:pPr marL="0" indent="0">
              <a:spcBef>
                <a:spcPts val="300"/>
              </a:spcBef>
              <a:buNone/>
            </a:pPr>
            <a:r>
              <a:rPr lang="hr-HR" sz="2400" b="1" dirty="0"/>
              <a:t>1</a:t>
            </a:r>
            <a:r>
              <a:rPr lang="hr-HR" sz="2400" dirty="0"/>
              <a:t>. Vjeroispovijest koja uz pravoslavlje i protestantizam       	 pripada kršćanskoj religiji.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hr-HR" sz="2400" b="1" dirty="0"/>
              <a:t>2</a:t>
            </a:r>
            <a:r>
              <a:rPr lang="hr-HR" sz="2400" dirty="0"/>
              <a:t>. Gospodarske djelatnosti koje obuhvaćaju preradu i proizvodnju, npr. industrija ili rudarstvo. 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hr-HR" sz="2400" b="1" dirty="0"/>
              <a:t>3</a:t>
            </a:r>
            <a:r>
              <a:rPr lang="hr-HR" sz="2400" dirty="0"/>
              <a:t>. Struktura stanovništva koja se utvrđuje prema razini    pismenosti ili završene škole.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hr-HR" sz="2400" b="1" dirty="0"/>
              <a:t>4</a:t>
            </a:r>
            <a:r>
              <a:rPr lang="hr-HR" sz="2400" dirty="0"/>
              <a:t>. Gospodarske djelatnosti koje obuhvaćaju usluge 		     koje ostvaruju neku dobit, npr. trgovina ili turizam.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hr-HR" sz="2400" b="1" dirty="0"/>
              <a:t>5</a:t>
            </a:r>
            <a:r>
              <a:rPr lang="hr-HR" sz="2400" dirty="0"/>
              <a:t>. Gospodarske djelatnosti koje su povezane s primarnim iskorištavanjem prirodnih resursa, npr. poljoprivreda ili ribarstvo.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hr-HR" sz="2400" b="1" dirty="0"/>
              <a:t>6</a:t>
            </a:r>
            <a:r>
              <a:rPr lang="hr-HR" sz="2400" dirty="0"/>
              <a:t>. Sposobnost korištenja računala ili računalnih programa   	 naziva se… pismenost.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hr-HR" sz="2400" b="1" dirty="0"/>
              <a:t>7</a:t>
            </a:r>
            <a:r>
              <a:rPr lang="hr-HR" sz="2400" dirty="0"/>
              <a:t>. Gospodarske djelatnosti koje obuhvaćaju usluge koje ne ostvaruju neku dobit, npr. školstvo ili zdravstvo.</a:t>
            </a:r>
          </a:p>
          <a:p>
            <a:pPr marL="0" indent="0">
              <a:buNone/>
            </a:pPr>
            <a:endParaRPr lang="hr-HR" sz="2800" dirty="0"/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4E8C451F-5B65-45DE-92D7-65A6B261296E}"/>
              </a:ext>
            </a:extLst>
          </p:cNvPr>
          <p:cNvSpPr txBox="1"/>
          <p:nvPr/>
        </p:nvSpPr>
        <p:spPr>
          <a:xfrm>
            <a:off x="228600" y="147935"/>
            <a:ext cx="19752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>
                <a:solidFill>
                  <a:srgbClr val="C00000"/>
                </a:solidFill>
                <a:latin typeface="+mj-lt"/>
              </a:rPr>
              <a:t>Riješi križaljku.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F1CA8829-FB0B-4031-9971-EE10D84CA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3" t="38158" r="20805" b="38158"/>
          <a:stretch>
            <a:fillRect/>
          </a:stretch>
        </p:blipFill>
        <p:spPr bwMode="auto">
          <a:xfrm>
            <a:off x="10210800" y="6400800"/>
            <a:ext cx="1905000" cy="43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23149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8D3B8367-5243-49C2-B152-BB62434CD1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456"/>
          <a:stretch/>
        </p:blipFill>
        <p:spPr>
          <a:xfrm>
            <a:off x="178770" y="1672460"/>
            <a:ext cx="5498651" cy="4547231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5" name="Elipsa 4">
            <a:extLst>
              <a:ext uri="{FF2B5EF4-FFF2-40B4-BE49-F238E27FC236}">
                <a16:creationId xmlns:a16="http://schemas.microsoft.com/office/drawing/2014/main" xmlns="" id="{00A2CF86-03B7-440C-9F70-66D329B9BBD2}"/>
              </a:ext>
            </a:extLst>
          </p:cNvPr>
          <p:cNvSpPr/>
          <p:nvPr/>
        </p:nvSpPr>
        <p:spPr>
          <a:xfrm>
            <a:off x="6304429" y="1398259"/>
            <a:ext cx="1963271" cy="19050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2400" dirty="0">
              <a:latin typeface="+mj-lt"/>
            </a:endParaRPr>
          </a:p>
        </p:txBody>
      </p:sp>
      <p:sp>
        <p:nvSpPr>
          <p:cNvPr id="11" name="Pravokutnik 10">
            <a:extLst>
              <a:ext uri="{FF2B5EF4-FFF2-40B4-BE49-F238E27FC236}">
                <a16:creationId xmlns:a16="http://schemas.microsoft.com/office/drawing/2014/main" xmlns="" id="{DB20D919-882B-4248-ABA3-8CA51EF680AB}"/>
              </a:ext>
            </a:extLst>
          </p:cNvPr>
          <p:cNvSpPr/>
          <p:nvPr/>
        </p:nvSpPr>
        <p:spPr>
          <a:xfrm>
            <a:off x="9982199" y="702549"/>
            <a:ext cx="1160929" cy="332639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dirty="0">
                <a:latin typeface="+mj-lt"/>
              </a:rPr>
              <a:t>SAD</a:t>
            </a:r>
          </a:p>
        </p:txBody>
      </p:sp>
      <p:sp>
        <p:nvSpPr>
          <p:cNvPr id="13" name="Pravokutnik 12">
            <a:extLst>
              <a:ext uri="{FF2B5EF4-FFF2-40B4-BE49-F238E27FC236}">
                <a16:creationId xmlns:a16="http://schemas.microsoft.com/office/drawing/2014/main" xmlns="" id="{CFFC0D89-661C-4C63-9F7A-9BF4317A061E}"/>
              </a:ext>
            </a:extLst>
          </p:cNvPr>
          <p:cNvSpPr/>
          <p:nvPr/>
        </p:nvSpPr>
        <p:spPr>
          <a:xfrm>
            <a:off x="6248400" y="702549"/>
            <a:ext cx="2075330" cy="332639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dirty="0">
                <a:latin typeface="+mj-lt"/>
              </a:rPr>
              <a:t>HRVATSKA</a:t>
            </a:r>
          </a:p>
        </p:txBody>
      </p:sp>
      <p:sp>
        <p:nvSpPr>
          <p:cNvPr id="15" name="Pravokutnik 14">
            <a:extLst>
              <a:ext uri="{FF2B5EF4-FFF2-40B4-BE49-F238E27FC236}">
                <a16:creationId xmlns:a16="http://schemas.microsoft.com/office/drawing/2014/main" xmlns="" id="{82BA606D-EAE1-4BC8-B662-CF70923ECDCE}"/>
              </a:ext>
            </a:extLst>
          </p:cNvPr>
          <p:cNvSpPr/>
          <p:nvPr/>
        </p:nvSpPr>
        <p:spPr>
          <a:xfrm>
            <a:off x="5952563" y="3666330"/>
            <a:ext cx="2667001" cy="332639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dirty="0">
                <a:latin typeface="+mj-lt"/>
              </a:rPr>
              <a:t>MADAGASKAR</a:t>
            </a:r>
          </a:p>
        </p:txBody>
      </p:sp>
      <p:sp>
        <p:nvSpPr>
          <p:cNvPr id="18" name="Elipsa 17">
            <a:extLst>
              <a:ext uri="{FF2B5EF4-FFF2-40B4-BE49-F238E27FC236}">
                <a16:creationId xmlns:a16="http://schemas.microsoft.com/office/drawing/2014/main" xmlns="" id="{BD956D0A-F737-4AE1-8920-25724BF44EE4}"/>
              </a:ext>
            </a:extLst>
          </p:cNvPr>
          <p:cNvSpPr/>
          <p:nvPr/>
        </p:nvSpPr>
        <p:spPr>
          <a:xfrm>
            <a:off x="9677400" y="1398259"/>
            <a:ext cx="1963271" cy="19050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2400" dirty="0">
              <a:latin typeface="+mj-lt"/>
            </a:endParaRPr>
          </a:p>
        </p:txBody>
      </p:sp>
      <p:sp>
        <p:nvSpPr>
          <p:cNvPr id="19" name="Elipsa 18">
            <a:extLst>
              <a:ext uri="{FF2B5EF4-FFF2-40B4-BE49-F238E27FC236}">
                <a16:creationId xmlns:a16="http://schemas.microsoft.com/office/drawing/2014/main" xmlns="" id="{5BBC1AF2-DF91-47A1-8BC4-C52B7F903BD5}"/>
              </a:ext>
            </a:extLst>
          </p:cNvPr>
          <p:cNvSpPr/>
          <p:nvPr/>
        </p:nvSpPr>
        <p:spPr>
          <a:xfrm>
            <a:off x="6248400" y="4343400"/>
            <a:ext cx="1963271" cy="19050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2400" dirty="0">
              <a:latin typeface="+mj-lt"/>
            </a:endParaRPr>
          </a:p>
        </p:txBody>
      </p:sp>
      <p:sp>
        <p:nvSpPr>
          <p:cNvPr id="20" name="Pravokutnik 19">
            <a:extLst>
              <a:ext uri="{FF2B5EF4-FFF2-40B4-BE49-F238E27FC236}">
                <a16:creationId xmlns:a16="http://schemas.microsoft.com/office/drawing/2014/main" xmlns="" id="{2A311A7D-F128-40B8-B9CA-5194E9F6C83D}"/>
              </a:ext>
            </a:extLst>
          </p:cNvPr>
          <p:cNvSpPr/>
          <p:nvPr/>
        </p:nvSpPr>
        <p:spPr>
          <a:xfrm>
            <a:off x="9269504" y="3666330"/>
            <a:ext cx="2667001" cy="332639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dirty="0">
                <a:latin typeface="+mj-lt"/>
              </a:rPr>
              <a:t>ALBANIJA</a:t>
            </a:r>
          </a:p>
        </p:txBody>
      </p:sp>
      <p:sp>
        <p:nvSpPr>
          <p:cNvPr id="21" name="Elipsa 20">
            <a:extLst>
              <a:ext uri="{FF2B5EF4-FFF2-40B4-BE49-F238E27FC236}">
                <a16:creationId xmlns:a16="http://schemas.microsoft.com/office/drawing/2014/main" xmlns="" id="{F96B6D67-4124-4E8D-BF01-B6DD22BE8841}"/>
              </a:ext>
            </a:extLst>
          </p:cNvPr>
          <p:cNvSpPr/>
          <p:nvPr/>
        </p:nvSpPr>
        <p:spPr>
          <a:xfrm>
            <a:off x="9581027" y="4339158"/>
            <a:ext cx="1963271" cy="19050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2400" dirty="0">
              <a:latin typeface="+mj-lt"/>
            </a:endParaRPr>
          </a:p>
        </p:txBody>
      </p:sp>
      <p:sp>
        <p:nvSpPr>
          <p:cNvPr id="23" name="TekstniOkvir 22">
            <a:extLst>
              <a:ext uri="{FF2B5EF4-FFF2-40B4-BE49-F238E27FC236}">
                <a16:creationId xmlns:a16="http://schemas.microsoft.com/office/drawing/2014/main" xmlns="" id="{ACD24FF3-FB93-445B-A383-B2A635B5F590}"/>
              </a:ext>
            </a:extLst>
          </p:cNvPr>
          <p:cNvSpPr txBox="1"/>
          <p:nvPr/>
        </p:nvSpPr>
        <p:spPr>
          <a:xfrm>
            <a:off x="228600" y="268703"/>
            <a:ext cx="5448821" cy="1200329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i="1" dirty="0">
                <a:latin typeface="+mj-lt"/>
              </a:rPr>
              <a:t>Uz pomoć brojčanih podataka nacrtaj kružne dijagrame zaposlenih po sektorima djelatnosti.</a:t>
            </a: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xmlns="" id="{C22528B8-7DBF-447D-9196-A26A9AFE7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3" t="38158" r="20805" b="38158"/>
          <a:stretch>
            <a:fillRect/>
          </a:stretch>
        </p:blipFill>
        <p:spPr bwMode="auto">
          <a:xfrm>
            <a:off x="10210800" y="6400800"/>
            <a:ext cx="1905000" cy="4348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5958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F9BFA8C3-2010-4F17-9D2F-C23C8B9391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034" y="2521723"/>
            <a:ext cx="2913732" cy="2024696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A7901DF7-ECF3-49D0-930E-686F6950C7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5205" y="2521723"/>
            <a:ext cx="2913732" cy="2010648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43B031B9-2FCD-4FDE-A9C0-4B4B4F57D2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0034" y="2521723"/>
            <a:ext cx="2924561" cy="2024696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xmlns="" id="{709600D8-4649-440D-BB4A-2F14A17A01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035" y="2535771"/>
            <a:ext cx="2924560" cy="2010648"/>
          </a:xfrm>
          <a:prstGeom prst="rect">
            <a:avLst/>
          </a:prstGeom>
        </p:spPr>
      </p:pic>
      <p:sp>
        <p:nvSpPr>
          <p:cNvPr id="15" name="Pravokutnik 14">
            <a:extLst>
              <a:ext uri="{FF2B5EF4-FFF2-40B4-BE49-F238E27FC236}">
                <a16:creationId xmlns:a16="http://schemas.microsoft.com/office/drawing/2014/main" xmlns="" id="{9B06016A-3661-4C7B-8683-B99B37EA1118}"/>
              </a:ext>
            </a:extLst>
          </p:cNvPr>
          <p:cNvSpPr/>
          <p:nvPr/>
        </p:nvSpPr>
        <p:spPr>
          <a:xfrm>
            <a:off x="9809434" y="5578688"/>
            <a:ext cx="18288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600" dirty="0" smtClean="0">
                <a:solidFill>
                  <a:schemeClr val="tx1"/>
                </a:solidFill>
                <a:latin typeface="+mj-lt"/>
              </a:rPr>
              <a:t>DŽAMIJA</a:t>
            </a:r>
            <a:endParaRPr lang="hr-HR" sz="26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6" name="Pravokutnik 15">
            <a:extLst>
              <a:ext uri="{FF2B5EF4-FFF2-40B4-BE49-F238E27FC236}">
                <a16:creationId xmlns:a16="http://schemas.microsoft.com/office/drawing/2014/main" xmlns="" id="{F546F8F8-7B06-4217-89A3-8ED83DEC74FD}"/>
              </a:ext>
            </a:extLst>
          </p:cNvPr>
          <p:cNvSpPr/>
          <p:nvPr/>
        </p:nvSpPr>
        <p:spPr>
          <a:xfrm>
            <a:off x="6761434" y="5587052"/>
            <a:ext cx="18288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600" dirty="0">
                <a:solidFill>
                  <a:schemeClr val="tx1"/>
                </a:solidFill>
                <a:latin typeface="+mj-lt"/>
              </a:rPr>
              <a:t>PAGODA</a:t>
            </a:r>
          </a:p>
        </p:txBody>
      </p:sp>
      <p:sp>
        <p:nvSpPr>
          <p:cNvPr id="17" name="Pravokutnik 16">
            <a:extLst>
              <a:ext uri="{FF2B5EF4-FFF2-40B4-BE49-F238E27FC236}">
                <a16:creationId xmlns:a16="http://schemas.microsoft.com/office/drawing/2014/main" xmlns="" id="{77DCE3AB-8010-4AB7-9E02-F1E3809C6E81}"/>
              </a:ext>
            </a:extLst>
          </p:cNvPr>
          <p:cNvSpPr/>
          <p:nvPr/>
        </p:nvSpPr>
        <p:spPr>
          <a:xfrm>
            <a:off x="665434" y="5587052"/>
            <a:ext cx="18288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600" dirty="0">
                <a:solidFill>
                  <a:schemeClr val="tx1"/>
                </a:solidFill>
                <a:latin typeface="+mj-lt"/>
              </a:rPr>
              <a:t>CRKVA</a:t>
            </a:r>
          </a:p>
        </p:txBody>
      </p:sp>
      <p:sp>
        <p:nvSpPr>
          <p:cNvPr id="18" name="Pravokutnik 17">
            <a:extLst>
              <a:ext uri="{FF2B5EF4-FFF2-40B4-BE49-F238E27FC236}">
                <a16:creationId xmlns:a16="http://schemas.microsoft.com/office/drawing/2014/main" xmlns="" id="{E12FCC6F-87B5-4525-9383-BB0F63A0A5D4}"/>
              </a:ext>
            </a:extLst>
          </p:cNvPr>
          <p:cNvSpPr/>
          <p:nvPr/>
        </p:nvSpPr>
        <p:spPr>
          <a:xfrm>
            <a:off x="3713434" y="5578688"/>
            <a:ext cx="18288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600" dirty="0">
                <a:solidFill>
                  <a:schemeClr val="tx1"/>
                </a:solidFill>
                <a:latin typeface="+mj-lt"/>
              </a:rPr>
              <a:t>HRAM</a:t>
            </a:r>
          </a:p>
        </p:txBody>
      </p:sp>
      <p:sp>
        <p:nvSpPr>
          <p:cNvPr id="19" name="Pravokutnik 18">
            <a:extLst>
              <a:ext uri="{FF2B5EF4-FFF2-40B4-BE49-F238E27FC236}">
                <a16:creationId xmlns:a16="http://schemas.microsoft.com/office/drawing/2014/main" xmlns="" id="{ACFA5247-6781-454C-9319-429059F3F036}"/>
              </a:ext>
            </a:extLst>
          </p:cNvPr>
          <p:cNvSpPr/>
          <p:nvPr/>
        </p:nvSpPr>
        <p:spPr>
          <a:xfrm>
            <a:off x="3713434" y="921523"/>
            <a:ext cx="18288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dirty="0">
                <a:solidFill>
                  <a:schemeClr val="tx1"/>
                </a:solidFill>
                <a:latin typeface="+mj-lt"/>
              </a:rPr>
              <a:t>ISLAM</a:t>
            </a:r>
          </a:p>
        </p:txBody>
      </p:sp>
      <p:sp>
        <p:nvSpPr>
          <p:cNvPr id="20" name="Pravokutnik 19">
            <a:extLst>
              <a:ext uri="{FF2B5EF4-FFF2-40B4-BE49-F238E27FC236}">
                <a16:creationId xmlns:a16="http://schemas.microsoft.com/office/drawing/2014/main" xmlns="" id="{6563F489-FE5E-4E0A-B4ED-826779F30061}"/>
              </a:ext>
            </a:extLst>
          </p:cNvPr>
          <p:cNvSpPr/>
          <p:nvPr/>
        </p:nvSpPr>
        <p:spPr>
          <a:xfrm>
            <a:off x="703534" y="921523"/>
            <a:ext cx="18288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dirty="0">
                <a:solidFill>
                  <a:schemeClr val="tx1"/>
                </a:solidFill>
                <a:latin typeface="+mj-lt"/>
              </a:rPr>
              <a:t>BUDIZAM</a:t>
            </a:r>
          </a:p>
        </p:txBody>
      </p:sp>
      <p:sp>
        <p:nvSpPr>
          <p:cNvPr id="21" name="Pravokutnik 20">
            <a:extLst>
              <a:ext uri="{FF2B5EF4-FFF2-40B4-BE49-F238E27FC236}">
                <a16:creationId xmlns:a16="http://schemas.microsoft.com/office/drawing/2014/main" xmlns="" id="{09CE117A-63C7-45FD-9BDE-D71FE3FAD0D8}"/>
              </a:ext>
            </a:extLst>
          </p:cNvPr>
          <p:cNvSpPr/>
          <p:nvPr/>
        </p:nvSpPr>
        <p:spPr>
          <a:xfrm>
            <a:off x="6723334" y="925279"/>
            <a:ext cx="19050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dirty="0">
                <a:solidFill>
                  <a:schemeClr val="tx1"/>
                </a:solidFill>
                <a:latin typeface="+mj-lt"/>
              </a:rPr>
              <a:t>KRŠĆANSTVO</a:t>
            </a:r>
          </a:p>
        </p:txBody>
      </p:sp>
      <p:sp>
        <p:nvSpPr>
          <p:cNvPr id="22" name="Pravokutnik 21">
            <a:extLst>
              <a:ext uri="{FF2B5EF4-FFF2-40B4-BE49-F238E27FC236}">
                <a16:creationId xmlns:a16="http://schemas.microsoft.com/office/drawing/2014/main" xmlns="" id="{62A150E2-0ED8-4DAE-A293-50761DCDFC66}"/>
              </a:ext>
            </a:extLst>
          </p:cNvPr>
          <p:cNvSpPr/>
          <p:nvPr/>
        </p:nvSpPr>
        <p:spPr>
          <a:xfrm>
            <a:off x="9809434" y="921523"/>
            <a:ext cx="18288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dirty="0">
                <a:solidFill>
                  <a:schemeClr val="tx1"/>
                </a:solidFill>
                <a:latin typeface="+mj-lt"/>
              </a:rPr>
              <a:t>HINDUIZAM</a:t>
            </a:r>
          </a:p>
        </p:txBody>
      </p:sp>
      <p:sp>
        <p:nvSpPr>
          <p:cNvPr id="23" name="TekstniOkvir 22">
            <a:extLst>
              <a:ext uri="{FF2B5EF4-FFF2-40B4-BE49-F238E27FC236}">
                <a16:creationId xmlns:a16="http://schemas.microsoft.com/office/drawing/2014/main" xmlns="" id="{96CA0DBC-896A-4636-9CF6-02A81FC23BEC}"/>
              </a:ext>
            </a:extLst>
          </p:cNvPr>
          <p:cNvSpPr txBox="1"/>
          <p:nvPr/>
        </p:nvSpPr>
        <p:spPr>
          <a:xfrm>
            <a:off x="304800" y="134878"/>
            <a:ext cx="627614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600" i="1" dirty="0">
                <a:solidFill>
                  <a:srgbClr val="C00000"/>
                </a:solidFill>
                <a:latin typeface="+mj-lt"/>
              </a:rPr>
              <a:t>Poveži slike s vjerama i vjerskim građevinama.</a:t>
            </a:r>
          </a:p>
        </p:txBody>
      </p:sp>
      <p:pic>
        <p:nvPicPr>
          <p:cNvPr id="24" name="Picture 4">
            <a:extLst>
              <a:ext uri="{FF2B5EF4-FFF2-40B4-BE49-F238E27FC236}">
                <a16:creationId xmlns:a16="http://schemas.microsoft.com/office/drawing/2014/main" xmlns="" id="{BF6149BC-E07D-487A-AE65-E67D5F9E3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3" t="38158" r="20805" b="38158"/>
          <a:stretch>
            <a:fillRect/>
          </a:stretch>
        </p:blipFill>
        <p:spPr bwMode="auto">
          <a:xfrm>
            <a:off x="10266634" y="6407923"/>
            <a:ext cx="1905000" cy="43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31359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 3">
            <a:extLst>
              <a:ext uri="{FF2B5EF4-FFF2-40B4-BE49-F238E27FC236}">
                <a16:creationId xmlns:a16="http://schemas.microsoft.com/office/drawing/2014/main" xmlns="" id="{47D45D53-EE0C-4031-87E1-05177C7D6E65}"/>
              </a:ext>
            </a:extLst>
          </p:cNvPr>
          <p:cNvSpPr/>
          <p:nvPr/>
        </p:nvSpPr>
        <p:spPr>
          <a:xfrm>
            <a:off x="4800600" y="1438548"/>
            <a:ext cx="25146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000" dirty="0">
                <a:solidFill>
                  <a:schemeClr val="tx1"/>
                </a:solidFill>
              </a:rPr>
              <a:t>PRIMARNE</a:t>
            </a:r>
          </a:p>
        </p:txBody>
      </p:sp>
      <p:sp>
        <p:nvSpPr>
          <p:cNvPr id="5" name="Pravokutnik 4">
            <a:extLst>
              <a:ext uri="{FF2B5EF4-FFF2-40B4-BE49-F238E27FC236}">
                <a16:creationId xmlns:a16="http://schemas.microsoft.com/office/drawing/2014/main" xmlns="" id="{CB762CC1-2C9A-451A-9A4C-72DF894FD56D}"/>
              </a:ext>
            </a:extLst>
          </p:cNvPr>
          <p:cNvSpPr/>
          <p:nvPr/>
        </p:nvSpPr>
        <p:spPr>
          <a:xfrm>
            <a:off x="4818529" y="2599478"/>
            <a:ext cx="25146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000" dirty="0">
                <a:solidFill>
                  <a:schemeClr val="tx1"/>
                </a:solidFill>
              </a:rPr>
              <a:t>SEKUNDARNE</a:t>
            </a:r>
          </a:p>
        </p:txBody>
      </p:sp>
      <p:sp>
        <p:nvSpPr>
          <p:cNvPr id="6" name="Pravokutnik 5">
            <a:extLst>
              <a:ext uri="{FF2B5EF4-FFF2-40B4-BE49-F238E27FC236}">
                <a16:creationId xmlns:a16="http://schemas.microsoft.com/office/drawing/2014/main" xmlns="" id="{A16A0A94-EF84-4A30-9EF9-12C62D509024}"/>
              </a:ext>
            </a:extLst>
          </p:cNvPr>
          <p:cNvSpPr/>
          <p:nvPr/>
        </p:nvSpPr>
        <p:spPr>
          <a:xfrm>
            <a:off x="4827494" y="3760408"/>
            <a:ext cx="25146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000" dirty="0">
                <a:solidFill>
                  <a:schemeClr val="tx1"/>
                </a:solidFill>
              </a:rPr>
              <a:t>TERCIJARNE</a:t>
            </a:r>
          </a:p>
        </p:txBody>
      </p:sp>
      <p:sp>
        <p:nvSpPr>
          <p:cNvPr id="7" name="Pravokutnik 6">
            <a:extLst>
              <a:ext uri="{FF2B5EF4-FFF2-40B4-BE49-F238E27FC236}">
                <a16:creationId xmlns:a16="http://schemas.microsoft.com/office/drawing/2014/main" xmlns="" id="{821B0AE7-C48C-41AB-B47B-315A37ECF206}"/>
              </a:ext>
            </a:extLst>
          </p:cNvPr>
          <p:cNvSpPr/>
          <p:nvPr/>
        </p:nvSpPr>
        <p:spPr>
          <a:xfrm>
            <a:off x="4827494" y="4921338"/>
            <a:ext cx="25146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000" dirty="0">
                <a:solidFill>
                  <a:schemeClr val="tx1"/>
                </a:solidFill>
              </a:rPr>
              <a:t>KVARTARNE</a:t>
            </a:r>
          </a:p>
        </p:txBody>
      </p:sp>
      <p:sp>
        <p:nvSpPr>
          <p:cNvPr id="8" name="Pravokutnik 7">
            <a:extLst>
              <a:ext uri="{FF2B5EF4-FFF2-40B4-BE49-F238E27FC236}">
                <a16:creationId xmlns:a16="http://schemas.microsoft.com/office/drawing/2014/main" xmlns="" id="{5D8C5BF0-2EE1-4984-A5E2-F0BDA6D714F0}"/>
              </a:ext>
            </a:extLst>
          </p:cNvPr>
          <p:cNvSpPr/>
          <p:nvPr/>
        </p:nvSpPr>
        <p:spPr>
          <a:xfrm>
            <a:off x="304800" y="1705248"/>
            <a:ext cx="25146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000" dirty="0">
                <a:solidFill>
                  <a:schemeClr val="tx1"/>
                </a:solidFill>
              </a:rPr>
              <a:t>TRGOVINA</a:t>
            </a:r>
          </a:p>
        </p:txBody>
      </p:sp>
      <p:sp>
        <p:nvSpPr>
          <p:cNvPr id="10" name="Pravokutnik 9">
            <a:extLst>
              <a:ext uri="{FF2B5EF4-FFF2-40B4-BE49-F238E27FC236}">
                <a16:creationId xmlns:a16="http://schemas.microsoft.com/office/drawing/2014/main" xmlns="" id="{5CB202AE-9ECA-4A06-87E7-8A8D480EDE00}"/>
              </a:ext>
            </a:extLst>
          </p:cNvPr>
          <p:cNvSpPr/>
          <p:nvPr/>
        </p:nvSpPr>
        <p:spPr>
          <a:xfrm>
            <a:off x="304800" y="2688636"/>
            <a:ext cx="25146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000" dirty="0">
                <a:solidFill>
                  <a:schemeClr val="tx1"/>
                </a:solidFill>
              </a:rPr>
              <a:t>RUDARSTVO</a:t>
            </a:r>
          </a:p>
        </p:txBody>
      </p:sp>
      <p:sp>
        <p:nvSpPr>
          <p:cNvPr id="11" name="Pravokutnik 10">
            <a:extLst>
              <a:ext uri="{FF2B5EF4-FFF2-40B4-BE49-F238E27FC236}">
                <a16:creationId xmlns:a16="http://schemas.microsoft.com/office/drawing/2014/main" xmlns="" id="{4F772D85-EBB6-4C07-BF57-A184E5D1F791}"/>
              </a:ext>
            </a:extLst>
          </p:cNvPr>
          <p:cNvSpPr/>
          <p:nvPr/>
        </p:nvSpPr>
        <p:spPr>
          <a:xfrm>
            <a:off x="304800" y="3672024"/>
            <a:ext cx="25146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000" dirty="0">
                <a:solidFill>
                  <a:schemeClr val="tx1"/>
                </a:solidFill>
              </a:rPr>
              <a:t>RIBARSTVO</a:t>
            </a:r>
          </a:p>
        </p:txBody>
      </p:sp>
      <p:sp>
        <p:nvSpPr>
          <p:cNvPr id="12" name="Pravokutnik 11">
            <a:extLst>
              <a:ext uri="{FF2B5EF4-FFF2-40B4-BE49-F238E27FC236}">
                <a16:creationId xmlns:a16="http://schemas.microsoft.com/office/drawing/2014/main" xmlns="" id="{31BD7401-A560-442D-9496-8D7A1B096FAF}"/>
              </a:ext>
            </a:extLst>
          </p:cNvPr>
          <p:cNvSpPr/>
          <p:nvPr/>
        </p:nvSpPr>
        <p:spPr>
          <a:xfrm>
            <a:off x="336176" y="4655412"/>
            <a:ext cx="25146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000" dirty="0">
                <a:solidFill>
                  <a:schemeClr val="tx1"/>
                </a:solidFill>
              </a:rPr>
              <a:t>POLICIJA</a:t>
            </a:r>
          </a:p>
        </p:txBody>
      </p:sp>
      <p:sp>
        <p:nvSpPr>
          <p:cNvPr id="13" name="Pravokutnik 12">
            <a:extLst>
              <a:ext uri="{FF2B5EF4-FFF2-40B4-BE49-F238E27FC236}">
                <a16:creationId xmlns:a16="http://schemas.microsoft.com/office/drawing/2014/main" xmlns="" id="{3A853442-993F-4D04-9B5B-5E8B313401A7}"/>
              </a:ext>
            </a:extLst>
          </p:cNvPr>
          <p:cNvSpPr/>
          <p:nvPr/>
        </p:nvSpPr>
        <p:spPr>
          <a:xfrm>
            <a:off x="336176" y="5638800"/>
            <a:ext cx="25146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000" dirty="0">
                <a:solidFill>
                  <a:schemeClr val="tx1"/>
                </a:solidFill>
              </a:rPr>
              <a:t>ZDRAVSTVO</a:t>
            </a:r>
          </a:p>
        </p:txBody>
      </p:sp>
      <p:sp>
        <p:nvSpPr>
          <p:cNvPr id="14" name="Pravokutnik 13">
            <a:extLst>
              <a:ext uri="{FF2B5EF4-FFF2-40B4-BE49-F238E27FC236}">
                <a16:creationId xmlns:a16="http://schemas.microsoft.com/office/drawing/2014/main" xmlns="" id="{B219D0F5-82BB-4BF7-870D-7FE19368A0EB}"/>
              </a:ext>
            </a:extLst>
          </p:cNvPr>
          <p:cNvSpPr/>
          <p:nvPr/>
        </p:nvSpPr>
        <p:spPr>
          <a:xfrm>
            <a:off x="304800" y="721860"/>
            <a:ext cx="25146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700" dirty="0">
                <a:solidFill>
                  <a:schemeClr val="tx1"/>
                </a:solidFill>
              </a:rPr>
              <a:t>POLJOPRIVREDA</a:t>
            </a:r>
          </a:p>
        </p:txBody>
      </p:sp>
      <p:sp>
        <p:nvSpPr>
          <p:cNvPr id="15" name="Pravokutnik 14">
            <a:extLst>
              <a:ext uri="{FF2B5EF4-FFF2-40B4-BE49-F238E27FC236}">
                <a16:creationId xmlns:a16="http://schemas.microsoft.com/office/drawing/2014/main" xmlns="" id="{2284C38D-B516-471B-92D7-206AF6D78C65}"/>
              </a:ext>
            </a:extLst>
          </p:cNvPr>
          <p:cNvSpPr/>
          <p:nvPr/>
        </p:nvSpPr>
        <p:spPr>
          <a:xfrm>
            <a:off x="9291918" y="1691025"/>
            <a:ext cx="25146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000" dirty="0">
                <a:solidFill>
                  <a:schemeClr val="tx1"/>
                </a:solidFill>
              </a:rPr>
              <a:t>INDUSTRIJA</a:t>
            </a:r>
          </a:p>
        </p:txBody>
      </p:sp>
      <p:sp>
        <p:nvSpPr>
          <p:cNvPr id="16" name="Pravokutnik 15">
            <a:extLst>
              <a:ext uri="{FF2B5EF4-FFF2-40B4-BE49-F238E27FC236}">
                <a16:creationId xmlns:a16="http://schemas.microsoft.com/office/drawing/2014/main" xmlns="" id="{0EB27F80-9E87-4125-8712-CB2330F52D56}"/>
              </a:ext>
            </a:extLst>
          </p:cNvPr>
          <p:cNvSpPr/>
          <p:nvPr/>
        </p:nvSpPr>
        <p:spPr>
          <a:xfrm>
            <a:off x="9291918" y="2674413"/>
            <a:ext cx="25146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dirty="0">
                <a:solidFill>
                  <a:schemeClr val="tx1"/>
                </a:solidFill>
              </a:rPr>
              <a:t>GRAĐEVINARSTVO</a:t>
            </a:r>
          </a:p>
        </p:txBody>
      </p:sp>
      <p:sp>
        <p:nvSpPr>
          <p:cNvPr id="17" name="Pravokutnik 16">
            <a:extLst>
              <a:ext uri="{FF2B5EF4-FFF2-40B4-BE49-F238E27FC236}">
                <a16:creationId xmlns:a16="http://schemas.microsoft.com/office/drawing/2014/main" xmlns="" id="{E0200671-DCE5-4C7C-9D33-8510DE7F98B1}"/>
              </a:ext>
            </a:extLst>
          </p:cNvPr>
          <p:cNvSpPr/>
          <p:nvPr/>
        </p:nvSpPr>
        <p:spPr>
          <a:xfrm>
            <a:off x="9291918" y="3657801"/>
            <a:ext cx="25146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000" dirty="0">
                <a:solidFill>
                  <a:schemeClr val="tx1"/>
                </a:solidFill>
              </a:rPr>
              <a:t>VOJSKA</a:t>
            </a:r>
          </a:p>
        </p:txBody>
      </p:sp>
      <p:sp>
        <p:nvSpPr>
          <p:cNvPr id="18" name="Pravokutnik 17">
            <a:extLst>
              <a:ext uri="{FF2B5EF4-FFF2-40B4-BE49-F238E27FC236}">
                <a16:creationId xmlns:a16="http://schemas.microsoft.com/office/drawing/2014/main" xmlns="" id="{4C8E6135-61E8-4E8B-A170-32E1677EDB5E}"/>
              </a:ext>
            </a:extLst>
          </p:cNvPr>
          <p:cNvSpPr/>
          <p:nvPr/>
        </p:nvSpPr>
        <p:spPr>
          <a:xfrm>
            <a:off x="9323294" y="4641189"/>
            <a:ext cx="25146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600" dirty="0">
                <a:solidFill>
                  <a:schemeClr val="tx1"/>
                </a:solidFill>
              </a:rPr>
              <a:t>UGOSTITELJSTVO</a:t>
            </a:r>
          </a:p>
        </p:txBody>
      </p:sp>
      <p:sp>
        <p:nvSpPr>
          <p:cNvPr id="19" name="Pravokutnik 18">
            <a:extLst>
              <a:ext uri="{FF2B5EF4-FFF2-40B4-BE49-F238E27FC236}">
                <a16:creationId xmlns:a16="http://schemas.microsoft.com/office/drawing/2014/main" xmlns="" id="{4EA395F8-17F7-4132-A3F5-AF9963853EFF}"/>
              </a:ext>
            </a:extLst>
          </p:cNvPr>
          <p:cNvSpPr/>
          <p:nvPr/>
        </p:nvSpPr>
        <p:spPr>
          <a:xfrm>
            <a:off x="9323294" y="5624577"/>
            <a:ext cx="25146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000" dirty="0">
                <a:solidFill>
                  <a:schemeClr val="tx1"/>
                </a:solidFill>
              </a:rPr>
              <a:t>ŠUMARSTVO</a:t>
            </a:r>
          </a:p>
        </p:txBody>
      </p:sp>
      <p:sp>
        <p:nvSpPr>
          <p:cNvPr id="20" name="Pravokutnik 19">
            <a:extLst>
              <a:ext uri="{FF2B5EF4-FFF2-40B4-BE49-F238E27FC236}">
                <a16:creationId xmlns:a16="http://schemas.microsoft.com/office/drawing/2014/main" xmlns="" id="{BD44E0CD-F52A-4E45-9AA9-C3F710189A8A}"/>
              </a:ext>
            </a:extLst>
          </p:cNvPr>
          <p:cNvSpPr/>
          <p:nvPr/>
        </p:nvSpPr>
        <p:spPr>
          <a:xfrm>
            <a:off x="9291918" y="707637"/>
            <a:ext cx="25146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000" dirty="0">
                <a:solidFill>
                  <a:schemeClr val="tx1"/>
                </a:solidFill>
              </a:rPr>
              <a:t>PROMET</a:t>
            </a:r>
          </a:p>
        </p:txBody>
      </p:sp>
      <p:sp>
        <p:nvSpPr>
          <p:cNvPr id="21" name="TekstniOkvir 20">
            <a:extLst>
              <a:ext uri="{FF2B5EF4-FFF2-40B4-BE49-F238E27FC236}">
                <a16:creationId xmlns:a16="http://schemas.microsoft.com/office/drawing/2014/main" xmlns="" id="{E5A12985-67DB-44ED-B8E5-4000594C00CC}"/>
              </a:ext>
            </a:extLst>
          </p:cNvPr>
          <p:cNvSpPr txBox="1"/>
          <p:nvPr/>
        </p:nvSpPr>
        <p:spPr>
          <a:xfrm>
            <a:off x="3048000" y="76200"/>
            <a:ext cx="73629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700" dirty="0">
                <a:solidFill>
                  <a:srgbClr val="C00000"/>
                </a:solidFill>
              </a:rPr>
              <a:t>Poveži djelatnosti sa pripadajućim sektorima.</a:t>
            </a:r>
          </a:p>
        </p:txBody>
      </p:sp>
      <p:pic>
        <p:nvPicPr>
          <p:cNvPr id="22" name="Picture 4">
            <a:extLst>
              <a:ext uri="{FF2B5EF4-FFF2-40B4-BE49-F238E27FC236}">
                <a16:creationId xmlns:a16="http://schemas.microsoft.com/office/drawing/2014/main" xmlns="" id="{76B8F4EA-B4A8-4CA9-8398-76717714F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3" t="38158" r="20805" b="38158"/>
          <a:stretch>
            <a:fillRect/>
          </a:stretch>
        </p:blipFill>
        <p:spPr bwMode="auto">
          <a:xfrm>
            <a:off x="10210800" y="6400800"/>
            <a:ext cx="1905000" cy="43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88255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xmlns="" id="{593C7432-7F17-4F5C-B387-7095B2B25D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314" y="695278"/>
            <a:ext cx="11040036" cy="2505122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24DA168E-AC4C-4EFB-97E1-46BD9084DE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3000" y="2743200"/>
            <a:ext cx="3283577" cy="3267122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F577DD09-BC12-4E3C-8541-0A2201F4F4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0" y="3146128"/>
            <a:ext cx="4648200" cy="3153768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EA356B6E-7867-4A30-B984-5371DBCB6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3" t="38158" r="20805" b="38158"/>
          <a:stretch>
            <a:fillRect/>
          </a:stretch>
        </p:blipFill>
        <p:spPr bwMode="auto">
          <a:xfrm>
            <a:off x="10210800" y="6400800"/>
            <a:ext cx="1905000" cy="43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090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Slika 16">
            <a:extLst>
              <a:ext uri="{FF2B5EF4-FFF2-40B4-BE49-F238E27FC236}">
                <a16:creationId xmlns:a16="http://schemas.microsoft.com/office/drawing/2014/main" xmlns="" id="{0ED4E3E6-8A60-4BAE-B31C-0356E01ABF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199" y="2590801"/>
            <a:ext cx="7808051" cy="3886199"/>
          </a:xfrm>
          <a:prstGeom prst="rect">
            <a:avLst/>
          </a:prstGeom>
        </p:spPr>
      </p:pic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D15D922D-9981-4291-ACDC-B61076BEE1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03" y="1101770"/>
            <a:ext cx="11849100" cy="4495800"/>
          </a:xfrm>
        </p:spPr>
        <p:txBody>
          <a:bodyPr/>
          <a:lstStyle/>
          <a:p>
            <a:pPr marL="108000" indent="-514350">
              <a:spcBef>
                <a:spcPts val="0"/>
              </a:spcBef>
              <a:buFontTx/>
              <a:buNone/>
              <a:defRPr/>
            </a:pPr>
            <a:r>
              <a:rPr lang="hr-HR" sz="3500" b="1" dirty="0">
                <a:solidFill>
                  <a:srgbClr val="002060"/>
                </a:solidFill>
              </a:rPr>
              <a:t>Obrazovna</a:t>
            </a:r>
            <a:r>
              <a:rPr lang="hr-HR" sz="3500" dirty="0">
                <a:solidFill>
                  <a:srgbClr val="002060"/>
                </a:solidFill>
              </a:rPr>
              <a:t> struktura stanovništva utvrđuje se prema razini završene škole, pismenosti, te informatičke pismenosti.</a:t>
            </a:r>
          </a:p>
          <a:p>
            <a:pPr marL="108000" indent="-514350">
              <a:spcBef>
                <a:spcPts val="0"/>
              </a:spcBef>
              <a:buFontTx/>
              <a:buNone/>
              <a:defRPr/>
            </a:pPr>
            <a:r>
              <a:rPr lang="hr-HR" sz="3500" dirty="0">
                <a:solidFill>
                  <a:srgbClr val="002060"/>
                </a:solidFill>
              </a:rPr>
              <a:t>Sposobnost korištenja računala ili računalnih programa zove se </a:t>
            </a:r>
            <a:r>
              <a:rPr lang="hr-HR" sz="3500" b="1" dirty="0">
                <a:solidFill>
                  <a:srgbClr val="002060"/>
                </a:solidFill>
              </a:rPr>
              <a:t>informatička pismenost</a:t>
            </a:r>
            <a:r>
              <a:rPr lang="hr-HR" sz="3500" dirty="0">
                <a:solidFill>
                  <a:srgbClr val="002060"/>
                </a:solidFill>
              </a:rPr>
              <a:t>.</a:t>
            </a:r>
          </a:p>
          <a:p>
            <a:pPr marL="108000">
              <a:spcBef>
                <a:spcPts val="0"/>
              </a:spcBef>
              <a:buFontTx/>
              <a:buNone/>
              <a:defRPr/>
            </a:pPr>
            <a:endParaRPr lang="hr-HR" sz="3600" dirty="0"/>
          </a:p>
        </p:txBody>
      </p:sp>
      <p:pic>
        <p:nvPicPr>
          <p:cNvPr id="15" name="Slika 14" descr="Slika na kojoj se prikazuje nož, stol&#10;&#10;Opis je automatski generiran">
            <a:extLst>
              <a:ext uri="{FF2B5EF4-FFF2-40B4-BE49-F238E27FC236}">
                <a16:creationId xmlns:a16="http://schemas.microsoft.com/office/drawing/2014/main" xmlns="" id="{987BDBBF-6BD1-40FC-97F1-4EB0CE90F3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4953000"/>
            <a:ext cx="2076450" cy="1228725"/>
          </a:xfrm>
          <a:prstGeom prst="rect">
            <a:avLst/>
          </a:prstGeom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xmlns="" id="{CC7CDE93-0206-4130-BBDE-E31E149B4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3" t="38158" r="20805" b="38158"/>
          <a:stretch>
            <a:fillRect/>
          </a:stretch>
        </p:blipFill>
        <p:spPr bwMode="auto">
          <a:xfrm>
            <a:off x="10210800" y="6400800"/>
            <a:ext cx="1905000" cy="43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-155394"/>
            <a:ext cx="4581525" cy="12477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3836DE5-6CA6-473B-B9E9-141250A07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3" t="38158" r="20805" b="38158"/>
          <a:stretch>
            <a:fillRect/>
          </a:stretch>
        </p:blipFill>
        <p:spPr bwMode="auto">
          <a:xfrm>
            <a:off x="10210800" y="6400800"/>
            <a:ext cx="1905000" cy="43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9743" r="3125" b="17795"/>
          <a:stretch/>
        </p:blipFill>
        <p:spPr>
          <a:xfrm>
            <a:off x="381000" y="762000"/>
            <a:ext cx="118110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0782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04B6E70D-D0A1-498D-8FEB-2A5DCEB63D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804367"/>
            <a:ext cx="11734800" cy="1905000"/>
          </a:xfrm>
        </p:spPr>
        <p:txBody>
          <a:bodyPr/>
          <a:lstStyle/>
          <a:p>
            <a:pPr marL="144000">
              <a:spcBef>
                <a:spcPts val="600"/>
              </a:spcBef>
              <a:buFontTx/>
              <a:buNone/>
              <a:defRPr/>
            </a:pPr>
            <a:r>
              <a:rPr lang="hr-HR" sz="3800" b="1" dirty="0" smtClean="0">
                <a:solidFill>
                  <a:srgbClr val="002060"/>
                </a:solidFill>
              </a:rPr>
              <a:t> Gospodarska </a:t>
            </a:r>
            <a:r>
              <a:rPr lang="hr-HR" sz="3800" b="1" dirty="0">
                <a:solidFill>
                  <a:srgbClr val="002060"/>
                </a:solidFill>
              </a:rPr>
              <a:t>struktura </a:t>
            </a:r>
            <a:r>
              <a:rPr lang="hr-HR" sz="3800" dirty="0">
                <a:solidFill>
                  <a:srgbClr val="002060"/>
                </a:solidFill>
              </a:rPr>
              <a:t>stanovništva pokazuje udio </a:t>
            </a:r>
            <a:r>
              <a:rPr lang="hr-HR" sz="3800" b="1" dirty="0">
                <a:solidFill>
                  <a:srgbClr val="002060"/>
                </a:solidFill>
              </a:rPr>
              <a:t>aktivnog</a:t>
            </a:r>
            <a:r>
              <a:rPr lang="hr-HR" sz="3800" dirty="0">
                <a:solidFill>
                  <a:srgbClr val="002060"/>
                </a:solidFill>
              </a:rPr>
              <a:t> i </a:t>
            </a:r>
            <a:r>
              <a:rPr lang="hr-HR" sz="3800" b="1" dirty="0">
                <a:solidFill>
                  <a:srgbClr val="002060"/>
                </a:solidFill>
              </a:rPr>
              <a:t>neaktivnog</a:t>
            </a:r>
            <a:r>
              <a:rPr lang="hr-HR" sz="3800" dirty="0">
                <a:solidFill>
                  <a:srgbClr val="002060"/>
                </a:solidFill>
              </a:rPr>
              <a:t> stanovništva te udio zaposlenih po sektorima djelatnosti.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DC1ABAE4-758C-492A-80F0-BCFF666961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2533019"/>
            <a:ext cx="8962524" cy="4248781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E7EEBDFB-87D0-4885-996D-1D0A28A23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3" t="38158" r="20805" b="38158"/>
          <a:stretch>
            <a:fillRect/>
          </a:stretch>
        </p:blipFill>
        <p:spPr bwMode="auto">
          <a:xfrm>
            <a:off x="10210800" y="6400800"/>
            <a:ext cx="1905000" cy="43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32842"/>
            <a:ext cx="7734300" cy="77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521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416BAF5E-4FAA-4D80-9E69-B164028B6A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19"/>
          <a:stretch/>
        </p:blipFill>
        <p:spPr>
          <a:xfrm>
            <a:off x="17928" y="692700"/>
            <a:ext cx="4174553" cy="2369479"/>
          </a:xfrm>
          <a:prstGeom prst="rect">
            <a:avLst/>
          </a:prstGeom>
        </p:spPr>
      </p:pic>
      <p:pic>
        <p:nvPicPr>
          <p:cNvPr id="14339" name="Picture 4">
            <a:extLst>
              <a:ext uri="{FF2B5EF4-FFF2-40B4-BE49-F238E27FC236}">
                <a16:creationId xmlns:a16="http://schemas.microsoft.com/office/drawing/2014/main" xmlns="" id="{39BE4F4B-6065-42DE-AF1A-C653E3555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3" t="38158" r="20805" b="38158"/>
          <a:stretch>
            <a:fillRect/>
          </a:stretch>
        </p:blipFill>
        <p:spPr bwMode="auto">
          <a:xfrm>
            <a:off x="10210800" y="6400800"/>
            <a:ext cx="1905000" cy="43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Pravokutnik 10">
            <a:extLst>
              <a:ext uri="{FF2B5EF4-FFF2-40B4-BE49-F238E27FC236}">
                <a16:creationId xmlns:a16="http://schemas.microsoft.com/office/drawing/2014/main" xmlns="" id="{FBAD504C-1072-4F98-A4A4-58CE8781EEDD}"/>
              </a:ext>
            </a:extLst>
          </p:cNvPr>
          <p:cNvSpPr/>
          <p:nvPr/>
        </p:nvSpPr>
        <p:spPr>
          <a:xfrm>
            <a:off x="4361329" y="812330"/>
            <a:ext cx="3106271" cy="98186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200" dirty="0">
                <a:solidFill>
                  <a:schemeClr val="tx1"/>
                </a:solidFill>
              </a:rPr>
              <a:t>RADNO </a:t>
            </a:r>
            <a:r>
              <a:rPr lang="hr-HR" sz="3200" b="1" dirty="0">
                <a:solidFill>
                  <a:schemeClr val="tx1"/>
                </a:solidFill>
              </a:rPr>
              <a:t>AKTIVNO</a:t>
            </a:r>
            <a:r>
              <a:rPr lang="hr-HR" sz="3200" dirty="0">
                <a:solidFill>
                  <a:schemeClr val="tx1"/>
                </a:solidFill>
              </a:rPr>
              <a:t> STANOVNIŠTVO</a:t>
            </a:r>
          </a:p>
        </p:txBody>
      </p:sp>
      <p:sp>
        <p:nvSpPr>
          <p:cNvPr id="13" name="Pravokutnik 12">
            <a:extLst>
              <a:ext uri="{FF2B5EF4-FFF2-40B4-BE49-F238E27FC236}">
                <a16:creationId xmlns:a16="http://schemas.microsoft.com/office/drawing/2014/main" xmlns="" id="{DB8C1D5F-D3DA-4A4E-B4CB-7EDEF8ACF6C6}"/>
              </a:ext>
            </a:extLst>
          </p:cNvPr>
          <p:cNvSpPr/>
          <p:nvPr/>
        </p:nvSpPr>
        <p:spPr>
          <a:xfrm>
            <a:off x="8135429" y="5049054"/>
            <a:ext cx="3746500" cy="10690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200" dirty="0">
                <a:solidFill>
                  <a:schemeClr val="tx1"/>
                </a:solidFill>
              </a:rPr>
              <a:t>RADNO </a:t>
            </a:r>
            <a:r>
              <a:rPr lang="hr-HR" sz="3200" b="1" dirty="0">
                <a:solidFill>
                  <a:schemeClr val="tx1"/>
                </a:solidFill>
              </a:rPr>
              <a:t>NEAKTIVNO</a:t>
            </a:r>
            <a:r>
              <a:rPr lang="hr-HR" sz="3200" dirty="0">
                <a:solidFill>
                  <a:schemeClr val="tx1"/>
                </a:solidFill>
              </a:rPr>
              <a:t> STANOVNIŠTVO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0CA6A80F-A4A8-4601-AF52-30B4C6E0C0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" y="2952191"/>
            <a:ext cx="12192000" cy="1210235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xmlns="" id="{F054B0A1-CC3C-4EFF-A1FE-DCDB8CE474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3000" y="3918670"/>
            <a:ext cx="3106229" cy="2383617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F318CA8D-91DE-40A1-8A64-691CED785A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2511" y="812330"/>
            <a:ext cx="2079960" cy="2080680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7B9836C8-CE39-4A6D-88C9-7B2B5095CE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53600" y="831516"/>
            <a:ext cx="2122508" cy="2061493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436B770F-13E5-4A14-92D3-D6DC1083BDD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7355"/>
          <a:stretch/>
        </p:blipFill>
        <p:spPr>
          <a:xfrm>
            <a:off x="1905000" y="3782279"/>
            <a:ext cx="2776787" cy="251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413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xmlns="" id="{5D2E766E-2D06-4605-A2E5-BDC9B6496B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" y="990600"/>
            <a:ext cx="12039600" cy="162610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76D567CD-312C-4A51-94C7-6F4A950B39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67000"/>
            <a:ext cx="12192000" cy="2770067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1CE720A5-8A96-4F16-9914-8381415BA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3" t="38158" r="20805" b="38158"/>
          <a:stretch>
            <a:fillRect/>
          </a:stretch>
        </p:blipFill>
        <p:spPr bwMode="auto">
          <a:xfrm>
            <a:off x="10210800" y="6400800"/>
            <a:ext cx="1905000" cy="43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2813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xmlns="" id="{53195960-7D47-440E-AF0B-D2165F75B5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77"/>
          <a:stretch/>
        </p:blipFill>
        <p:spPr>
          <a:xfrm>
            <a:off x="76200" y="304800"/>
            <a:ext cx="12039600" cy="1828800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CB2029DA-430D-4213-99A9-1C50D0A289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2983" y="2127161"/>
            <a:ext cx="4122116" cy="3969982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E50927BB-7DEC-4147-A21D-3CE0B49615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21" y="2362200"/>
            <a:ext cx="7600294" cy="4191000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xmlns="" id="{71D92D5F-3644-46E8-94DC-E13B70CC4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3" t="38158" r="20805" b="38158"/>
          <a:stretch>
            <a:fillRect/>
          </a:stretch>
        </p:blipFill>
        <p:spPr bwMode="auto">
          <a:xfrm>
            <a:off x="10210800" y="6400800"/>
            <a:ext cx="1905000" cy="43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2229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4CC27827-70A0-48E5-BBFA-0E6C62AD4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92835"/>
            <a:ext cx="12192000" cy="4701382"/>
          </a:xfrm>
        </p:spPr>
        <p:txBody>
          <a:bodyPr/>
          <a:lstStyle/>
          <a:p>
            <a:pPr marL="0">
              <a:spcBef>
                <a:spcPts val="0"/>
              </a:spcBef>
              <a:buFontTx/>
              <a:buNone/>
              <a:defRPr/>
            </a:pPr>
            <a:r>
              <a:rPr lang="hr-HR" sz="3700" dirty="0">
                <a:solidFill>
                  <a:srgbClr val="002060"/>
                </a:solidFill>
              </a:rPr>
              <a:t>U pojedinim </a:t>
            </a:r>
            <a:r>
              <a:rPr lang="hr-HR" sz="3700" b="1" dirty="0">
                <a:solidFill>
                  <a:srgbClr val="002060"/>
                </a:solidFill>
              </a:rPr>
              <a:t>religijama</a:t>
            </a:r>
            <a:r>
              <a:rPr lang="hr-HR" sz="3700" dirty="0">
                <a:solidFill>
                  <a:srgbClr val="002060"/>
                </a:solidFill>
              </a:rPr>
              <a:t> izdvaja se više </a:t>
            </a:r>
            <a:r>
              <a:rPr lang="hr-HR" sz="3700" b="1" dirty="0">
                <a:solidFill>
                  <a:srgbClr val="002060"/>
                </a:solidFill>
              </a:rPr>
              <a:t>vjeroispovijesti</a:t>
            </a:r>
            <a:r>
              <a:rPr lang="hr-HR" sz="3700" dirty="0">
                <a:solidFill>
                  <a:srgbClr val="002060"/>
                </a:solidFill>
              </a:rPr>
              <a:t>. </a:t>
            </a:r>
          </a:p>
          <a:p>
            <a:pPr marL="0">
              <a:spcBef>
                <a:spcPts val="0"/>
              </a:spcBef>
              <a:buFontTx/>
              <a:buNone/>
              <a:defRPr/>
            </a:pPr>
            <a:r>
              <a:rPr lang="hr-HR" sz="3700" dirty="0">
                <a:solidFill>
                  <a:srgbClr val="002060"/>
                </a:solidFill>
              </a:rPr>
              <a:t>Npr. kršćanstvo je religija koja se dijeli se na tri </a:t>
            </a:r>
            <a:r>
              <a:rPr lang="hr-HR" sz="3700" dirty="0" smtClean="0">
                <a:solidFill>
                  <a:srgbClr val="002060"/>
                </a:solidFill>
              </a:rPr>
              <a:t>vjeroispovijesti</a:t>
            </a:r>
            <a:r>
              <a:rPr lang="hr-HR" sz="3700" dirty="0">
                <a:solidFill>
                  <a:srgbClr val="002060"/>
                </a:solidFill>
              </a:rPr>
              <a:t>, a to su: </a:t>
            </a:r>
            <a:r>
              <a:rPr lang="hr-HR" sz="3700" i="1" dirty="0">
                <a:solidFill>
                  <a:srgbClr val="002060"/>
                </a:solidFill>
              </a:rPr>
              <a:t>katoličanstvo, pravoslavlje i protestantizam</a:t>
            </a:r>
            <a:r>
              <a:rPr lang="hr-HR" sz="3700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xmlns="" id="{D4A047CC-3C00-4702-8FDB-4B5400293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3" t="38158" r="20805" b="38158"/>
          <a:stretch>
            <a:fillRect/>
          </a:stretch>
        </p:blipFill>
        <p:spPr bwMode="auto">
          <a:xfrm>
            <a:off x="10210800" y="6400800"/>
            <a:ext cx="1905000" cy="43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455B18F5-F9ED-4F3E-8F41-981A420107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6132" y="1828800"/>
            <a:ext cx="7883435" cy="4800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heme/theme1.xml><?xml version="1.0" encoding="utf-8"?>
<a:theme xmlns:a="http://schemas.openxmlformats.org/drawingml/2006/main" name="Svijet5">
  <a:themeElements>
    <a:clrScheme name="Office tema 2">
      <a:dk1>
        <a:srgbClr val="000000"/>
      </a:dk1>
      <a:lt1>
        <a:srgbClr val="FFFFFF"/>
      </a:lt1>
      <a:dk2>
        <a:srgbClr val="000066"/>
      </a:dk2>
      <a:lt2>
        <a:srgbClr val="FFFFFF"/>
      </a:lt2>
      <a:accent1>
        <a:srgbClr val="79B8F2"/>
      </a:accent1>
      <a:accent2>
        <a:srgbClr val="CFAAF2"/>
      </a:accent2>
      <a:accent3>
        <a:srgbClr val="AAAAB8"/>
      </a:accent3>
      <a:accent4>
        <a:srgbClr val="DADADA"/>
      </a:accent4>
      <a:accent5>
        <a:srgbClr val="BED8F7"/>
      </a:accent5>
      <a:accent6>
        <a:srgbClr val="BB9ADB"/>
      </a:accent6>
      <a:hlink>
        <a:srgbClr val="9BDED3"/>
      </a:hlink>
      <a:folHlink>
        <a:srgbClr val="BFBFFF"/>
      </a:folHlink>
    </a:clrScheme>
    <a:fontScheme name="Office tema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ema 1">
        <a:dk1>
          <a:srgbClr val="000000"/>
        </a:dk1>
        <a:lt1>
          <a:srgbClr val="FFFFFF"/>
        </a:lt1>
        <a:dk2>
          <a:srgbClr val="000066"/>
        </a:dk2>
        <a:lt2>
          <a:srgbClr val="FFFFFF"/>
        </a:lt2>
        <a:accent1>
          <a:srgbClr val="96A7F2"/>
        </a:accent1>
        <a:accent2>
          <a:srgbClr val="96B6F2"/>
        </a:accent2>
        <a:accent3>
          <a:srgbClr val="AAAAB8"/>
        </a:accent3>
        <a:accent4>
          <a:srgbClr val="DADADA"/>
        </a:accent4>
        <a:accent5>
          <a:srgbClr val="C9D0F7"/>
        </a:accent5>
        <a:accent6>
          <a:srgbClr val="87A5DB"/>
        </a:accent6>
        <a:hlink>
          <a:srgbClr val="B9C2F0"/>
        </a:hlink>
        <a:folHlink>
          <a:srgbClr val="BDCB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ema 2">
        <a:dk1>
          <a:srgbClr val="000000"/>
        </a:dk1>
        <a:lt1>
          <a:srgbClr val="FFFFFF"/>
        </a:lt1>
        <a:dk2>
          <a:srgbClr val="000066"/>
        </a:dk2>
        <a:lt2>
          <a:srgbClr val="FFFFFF"/>
        </a:lt2>
        <a:accent1>
          <a:srgbClr val="79B8F2"/>
        </a:accent1>
        <a:accent2>
          <a:srgbClr val="CFAAF2"/>
        </a:accent2>
        <a:accent3>
          <a:srgbClr val="AAAAB8"/>
        </a:accent3>
        <a:accent4>
          <a:srgbClr val="DADADA"/>
        </a:accent4>
        <a:accent5>
          <a:srgbClr val="BED8F7"/>
        </a:accent5>
        <a:accent6>
          <a:srgbClr val="BB9ADB"/>
        </a:accent6>
        <a:hlink>
          <a:srgbClr val="9BDED3"/>
        </a:hlink>
        <a:folHlink>
          <a:srgbClr val="BFB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ema 3">
        <a:dk1>
          <a:srgbClr val="000000"/>
        </a:dk1>
        <a:lt1>
          <a:srgbClr val="FFFFFF"/>
        </a:lt1>
        <a:dk2>
          <a:srgbClr val="000066"/>
        </a:dk2>
        <a:lt2>
          <a:srgbClr val="FFFFFF"/>
        </a:lt2>
        <a:accent1>
          <a:srgbClr val="E6A050"/>
        </a:accent1>
        <a:accent2>
          <a:srgbClr val="9D9DF2"/>
        </a:accent2>
        <a:accent3>
          <a:srgbClr val="AAAAB8"/>
        </a:accent3>
        <a:accent4>
          <a:srgbClr val="DADADA"/>
        </a:accent4>
        <a:accent5>
          <a:srgbClr val="F0CDB3"/>
        </a:accent5>
        <a:accent6>
          <a:srgbClr val="8E8EDB"/>
        </a:accent6>
        <a:hlink>
          <a:srgbClr val="E6DF7E"/>
        </a:hlink>
        <a:folHlink>
          <a:srgbClr val="F7C2A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ema 4">
        <a:dk1>
          <a:srgbClr val="000000"/>
        </a:dk1>
        <a:lt1>
          <a:srgbClr val="FFFFFF"/>
        </a:lt1>
        <a:dk2>
          <a:srgbClr val="000066"/>
        </a:dk2>
        <a:lt2>
          <a:srgbClr val="FFFFFF"/>
        </a:lt2>
        <a:accent1>
          <a:srgbClr val="DEAF2C"/>
        </a:accent1>
        <a:accent2>
          <a:srgbClr val="72CC5C"/>
        </a:accent2>
        <a:accent3>
          <a:srgbClr val="AAAAB8"/>
        </a:accent3>
        <a:accent4>
          <a:srgbClr val="DADADA"/>
        </a:accent4>
        <a:accent5>
          <a:srgbClr val="ECD4AC"/>
        </a:accent5>
        <a:accent6>
          <a:srgbClr val="67B953"/>
        </a:accent6>
        <a:hlink>
          <a:srgbClr val="F7C6CB"/>
        </a:hlink>
        <a:folHlink>
          <a:srgbClr val="BFB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ema 5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96A7F2"/>
        </a:accent1>
        <a:accent2>
          <a:srgbClr val="96B6F2"/>
        </a:accent2>
        <a:accent3>
          <a:srgbClr val="FFFFFF"/>
        </a:accent3>
        <a:accent4>
          <a:srgbClr val="000000"/>
        </a:accent4>
        <a:accent5>
          <a:srgbClr val="C9D0F7"/>
        </a:accent5>
        <a:accent6>
          <a:srgbClr val="87A5DB"/>
        </a:accent6>
        <a:hlink>
          <a:srgbClr val="B9C2F0"/>
        </a:hlink>
        <a:folHlink>
          <a:srgbClr val="BDCB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ema 6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79B8F2"/>
        </a:accent1>
        <a:accent2>
          <a:srgbClr val="CFAAF2"/>
        </a:accent2>
        <a:accent3>
          <a:srgbClr val="FFFFFF"/>
        </a:accent3>
        <a:accent4>
          <a:srgbClr val="000000"/>
        </a:accent4>
        <a:accent5>
          <a:srgbClr val="BED8F7"/>
        </a:accent5>
        <a:accent6>
          <a:srgbClr val="BB9ADB"/>
        </a:accent6>
        <a:hlink>
          <a:srgbClr val="9BDED3"/>
        </a:hlink>
        <a:folHlink>
          <a:srgbClr val="BFB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ema 7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E6A050"/>
        </a:accent1>
        <a:accent2>
          <a:srgbClr val="9D9DF2"/>
        </a:accent2>
        <a:accent3>
          <a:srgbClr val="FFFFFF"/>
        </a:accent3>
        <a:accent4>
          <a:srgbClr val="000000"/>
        </a:accent4>
        <a:accent5>
          <a:srgbClr val="F0CDB3"/>
        </a:accent5>
        <a:accent6>
          <a:srgbClr val="8E8EDB"/>
        </a:accent6>
        <a:hlink>
          <a:srgbClr val="E6DF7E"/>
        </a:hlink>
        <a:folHlink>
          <a:srgbClr val="F7C2A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ema 8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DEAF2C"/>
        </a:accent1>
        <a:accent2>
          <a:srgbClr val="72CC5C"/>
        </a:accent2>
        <a:accent3>
          <a:srgbClr val="FFFFFF"/>
        </a:accent3>
        <a:accent4>
          <a:srgbClr val="000000"/>
        </a:accent4>
        <a:accent5>
          <a:srgbClr val="ECD4AC"/>
        </a:accent5>
        <a:accent6>
          <a:srgbClr val="67B953"/>
        </a:accent6>
        <a:hlink>
          <a:srgbClr val="F7C6CB"/>
        </a:hlink>
        <a:folHlink>
          <a:srgbClr val="BFB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2">
      <a:dk1>
        <a:srgbClr val="000000"/>
      </a:dk1>
      <a:lt1>
        <a:srgbClr val="FFFFFF"/>
      </a:lt1>
      <a:dk2>
        <a:srgbClr val="000066"/>
      </a:dk2>
      <a:lt2>
        <a:srgbClr val="FFFFFF"/>
      </a:lt2>
      <a:accent1>
        <a:srgbClr val="79B8F2"/>
      </a:accent1>
      <a:accent2>
        <a:srgbClr val="CFAAF2"/>
      </a:accent2>
      <a:accent3>
        <a:srgbClr val="AAAAB8"/>
      </a:accent3>
      <a:accent4>
        <a:srgbClr val="DADADA"/>
      </a:accent4>
      <a:accent5>
        <a:srgbClr val="BED8F7"/>
      </a:accent5>
      <a:accent6>
        <a:srgbClr val="BB9ADB"/>
      </a:accent6>
      <a:hlink>
        <a:srgbClr val="9BDED3"/>
      </a:hlink>
      <a:folHlink>
        <a:srgbClr val="BFBFFF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66"/>
        </a:dk2>
        <a:lt2>
          <a:srgbClr val="FFFFFF"/>
        </a:lt2>
        <a:accent1>
          <a:srgbClr val="96A7F2"/>
        </a:accent1>
        <a:accent2>
          <a:srgbClr val="96B6F2"/>
        </a:accent2>
        <a:accent3>
          <a:srgbClr val="AAAAB8"/>
        </a:accent3>
        <a:accent4>
          <a:srgbClr val="DADADA"/>
        </a:accent4>
        <a:accent5>
          <a:srgbClr val="C9D0F7"/>
        </a:accent5>
        <a:accent6>
          <a:srgbClr val="87A5DB"/>
        </a:accent6>
        <a:hlink>
          <a:srgbClr val="B9C2F0"/>
        </a:hlink>
        <a:folHlink>
          <a:srgbClr val="BDCB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66"/>
        </a:dk2>
        <a:lt2>
          <a:srgbClr val="FFFFFF"/>
        </a:lt2>
        <a:accent1>
          <a:srgbClr val="79B8F2"/>
        </a:accent1>
        <a:accent2>
          <a:srgbClr val="CFAAF2"/>
        </a:accent2>
        <a:accent3>
          <a:srgbClr val="AAAAB8"/>
        </a:accent3>
        <a:accent4>
          <a:srgbClr val="DADADA"/>
        </a:accent4>
        <a:accent5>
          <a:srgbClr val="BED8F7"/>
        </a:accent5>
        <a:accent6>
          <a:srgbClr val="BB9ADB"/>
        </a:accent6>
        <a:hlink>
          <a:srgbClr val="9BDED3"/>
        </a:hlink>
        <a:folHlink>
          <a:srgbClr val="BFB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66"/>
        </a:dk2>
        <a:lt2>
          <a:srgbClr val="FFFFFF"/>
        </a:lt2>
        <a:accent1>
          <a:srgbClr val="E6A050"/>
        </a:accent1>
        <a:accent2>
          <a:srgbClr val="9D9DF2"/>
        </a:accent2>
        <a:accent3>
          <a:srgbClr val="AAAAB8"/>
        </a:accent3>
        <a:accent4>
          <a:srgbClr val="DADADA"/>
        </a:accent4>
        <a:accent5>
          <a:srgbClr val="F0CDB3"/>
        </a:accent5>
        <a:accent6>
          <a:srgbClr val="8E8EDB"/>
        </a:accent6>
        <a:hlink>
          <a:srgbClr val="E6DF7E"/>
        </a:hlink>
        <a:folHlink>
          <a:srgbClr val="F7C2A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66"/>
        </a:dk2>
        <a:lt2>
          <a:srgbClr val="FFFFFF"/>
        </a:lt2>
        <a:accent1>
          <a:srgbClr val="DEAF2C"/>
        </a:accent1>
        <a:accent2>
          <a:srgbClr val="72CC5C"/>
        </a:accent2>
        <a:accent3>
          <a:srgbClr val="AAAAB8"/>
        </a:accent3>
        <a:accent4>
          <a:srgbClr val="DADADA"/>
        </a:accent4>
        <a:accent5>
          <a:srgbClr val="ECD4AC"/>
        </a:accent5>
        <a:accent6>
          <a:srgbClr val="67B953"/>
        </a:accent6>
        <a:hlink>
          <a:srgbClr val="F7C6CB"/>
        </a:hlink>
        <a:folHlink>
          <a:srgbClr val="BFB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96A7F2"/>
        </a:accent1>
        <a:accent2>
          <a:srgbClr val="96B6F2"/>
        </a:accent2>
        <a:accent3>
          <a:srgbClr val="FFFFFF"/>
        </a:accent3>
        <a:accent4>
          <a:srgbClr val="000000"/>
        </a:accent4>
        <a:accent5>
          <a:srgbClr val="C9D0F7"/>
        </a:accent5>
        <a:accent6>
          <a:srgbClr val="87A5DB"/>
        </a:accent6>
        <a:hlink>
          <a:srgbClr val="B9C2F0"/>
        </a:hlink>
        <a:folHlink>
          <a:srgbClr val="BDCB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79B8F2"/>
        </a:accent1>
        <a:accent2>
          <a:srgbClr val="CFAAF2"/>
        </a:accent2>
        <a:accent3>
          <a:srgbClr val="FFFFFF"/>
        </a:accent3>
        <a:accent4>
          <a:srgbClr val="000000"/>
        </a:accent4>
        <a:accent5>
          <a:srgbClr val="BED8F7"/>
        </a:accent5>
        <a:accent6>
          <a:srgbClr val="BB9ADB"/>
        </a:accent6>
        <a:hlink>
          <a:srgbClr val="9BDED3"/>
        </a:hlink>
        <a:folHlink>
          <a:srgbClr val="BFB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E6A050"/>
        </a:accent1>
        <a:accent2>
          <a:srgbClr val="9D9DF2"/>
        </a:accent2>
        <a:accent3>
          <a:srgbClr val="FFFFFF"/>
        </a:accent3>
        <a:accent4>
          <a:srgbClr val="000000"/>
        </a:accent4>
        <a:accent5>
          <a:srgbClr val="F0CDB3"/>
        </a:accent5>
        <a:accent6>
          <a:srgbClr val="8E8EDB"/>
        </a:accent6>
        <a:hlink>
          <a:srgbClr val="E6DF7E"/>
        </a:hlink>
        <a:folHlink>
          <a:srgbClr val="F7C2A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DEAF2C"/>
        </a:accent1>
        <a:accent2>
          <a:srgbClr val="72CC5C"/>
        </a:accent2>
        <a:accent3>
          <a:srgbClr val="FFFFFF"/>
        </a:accent3>
        <a:accent4>
          <a:srgbClr val="000000"/>
        </a:accent4>
        <a:accent5>
          <a:srgbClr val="ECD4AC"/>
        </a:accent5>
        <a:accent6>
          <a:srgbClr val="67B953"/>
        </a:accent6>
        <a:hlink>
          <a:srgbClr val="F7C6CB"/>
        </a:hlink>
        <a:folHlink>
          <a:srgbClr val="BFB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Svijet5</Template>
  <TotalTime>1441</TotalTime>
  <Words>155</Words>
  <Application>Microsoft Office PowerPoint</Application>
  <PresentationFormat>Widescreen</PresentationFormat>
  <Paragraphs>48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Svijet5</vt:lpstr>
      <vt:lpstr>1_Default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aki</dc:creator>
  <cp:lastModifiedBy>USER</cp:lastModifiedBy>
  <cp:revision>178</cp:revision>
  <cp:lastPrinted>1601-01-01T00:00:00Z</cp:lastPrinted>
  <dcterms:created xsi:type="dcterms:W3CDTF">1601-01-01T00:00:00Z</dcterms:created>
  <dcterms:modified xsi:type="dcterms:W3CDTF">2020-03-17T22:25:48Z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