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CB7215-BE1F-44CA-80E1-724220BF5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62FD02B-FD0B-472D-97FB-0EAD62D55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211EC5-FE88-427E-A4CE-AC70D70A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4BA1-DDB4-47E8-B13A-78C823D74D7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739C138-EDCF-44F4-AC14-F1ACD044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07A0B2D-492C-4D4E-AEEA-711E017C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7269-920F-4EAD-9CC6-83D523173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850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4129B2-2ABC-4243-9569-9E83E5B4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99F2986-B019-4112-9E49-1257B9D6C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969A9A-15C9-4975-A5DD-0B8CCB39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4BA1-DDB4-47E8-B13A-78C823D74D7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9283FB-AB32-4A0A-8EF8-5AFA2EB56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71FED07-C825-416D-8CD9-FDAE0F93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7269-920F-4EAD-9CC6-83D523173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685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078D65A-6FFB-4A9E-81E8-0220587EE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4ECED90-B900-451B-8DDA-27D5AE023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6709ADB-097E-4DDA-9E75-C99E7139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4BA1-DDB4-47E8-B13A-78C823D74D7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491A72-55F5-449A-B6A3-47BA93D3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13F7036-01B2-4B5F-8DF2-652DDD76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7269-920F-4EAD-9CC6-83D523173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73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A65825-5DDE-4C38-949B-4A10DC9A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E57E47-4CED-4E16-A835-7BEFBFCD8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740FCD-6495-4B02-9877-75A3E9D3B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4BA1-DDB4-47E8-B13A-78C823D74D7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9C0977-76BF-4EAD-BB47-FB9A8B9F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B9AD9A-49E2-41D6-B336-43F92FEF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7269-920F-4EAD-9CC6-83D523173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915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E32329-55D8-48C4-AD5F-C0DF9C11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072DA32-590F-4B22-8907-E30FF6CC2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B9B59D-28DA-4E25-99DA-F2D0E8A9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4BA1-DDB4-47E8-B13A-78C823D74D7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43E7C3-7867-4CA4-BEB0-8E0200A6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AD965FE-AD68-4900-86FD-782CFEAF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7269-920F-4EAD-9CC6-83D523173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9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879211-F2C0-4B7C-821E-744BE534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7BE13A-D58D-4D59-B114-DACD50255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E1D0287-BCC6-4091-811C-EAC9AD0A8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8D35A66-5FA8-40A6-A3AA-04443AD5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4BA1-DDB4-47E8-B13A-78C823D74D7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530D10D-E754-42ED-AA35-0A95D4C4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721634E-7A79-4A59-A8CD-ADC4CB51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7269-920F-4EAD-9CC6-83D523173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300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ADD932-5B51-4EB8-8AF3-3D0C96705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710910E-A837-420F-BC3E-3A9684F9C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9A427B0-2C98-4896-8723-91E7690F1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75281BE-CEE8-4ACB-AD3D-7805A33C1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6B320FE-FAEB-4381-A1A9-49E66D721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2572AD1-486D-41C1-B9A6-8EDFD428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4BA1-DDB4-47E8-B13A-78C823D74D7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59592C46-5B41-4AB5-92AD-7F0FADCF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C19778DC-8B96-4854-AC10-BE259521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7269-920F-4EAD-9CC6-83D523173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159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E0CC3A-8111-4C4C-BE00-F2FCE0132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E5ED0EC-BAA0-4901-B191-B6A7763E1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4BA1-DDB4-47E8-B13A-78C823D74D7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3F50156-53A8-44F3-AF1A-A6C673FE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9DE29BC-6754-4DEA-8A53-68F4D0C2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7269-920F-4EAD-9CC6-83D523173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6578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D7DC127-E103-4A47-BB07-4BF64BFA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4BA1-DDB4-47E8-B13A-78C823D74D7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66175C2-DB78-486C-92ED-BC520DA0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2652D40-595C-42B1-A4B3-2640FA49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7269-920F-4EAD-9CC6-83D523173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19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26BBDD-ABCB-4EFD-9E30-6D98BE58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4BB6CE-EB99-4C3E-A443-39168AD8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83C8C1D-5720-4699-A055-FA3245F7B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CC000D6-8B43-4713-BE4B-5311FA72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4BA1-DDB4-47E8-B13A-78C823D74D7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D666070-E36A-4EC0-B3B5-E86CCEC9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A90FBDC-75B6-446D-8122-6FF183E6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7269-920F-4EAD-9CC6-83D523173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3147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5655FA-1AC0-43A7-A980-EB9FB6F7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E833648-BC54-49FD-9176-1FB48322FE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A59771E-D0E6-4AFB-AE4B-D519666DC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3096F6F-A1A2-4EDC-9945-61AB7C72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4BA1-DDB4-47E8-B13A-78C823D74D7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C1C3DC-987A-4D3D-9376-D69EE04A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8AE29B0-B179-46DF-9020-2D6CCDD1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7269-920F-4EAD-9CC6-83D523173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06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31ADFB0-D8A9-44F7-867B-2138314B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7EC9C93-990E-4469-AC06-DC08CCE62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0C074D-52BB-4907-B75A-3B35DEDE0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C4BA1-DDB4-47E8-B13A-78C823D74D7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4A39164-E9CC-453F-A5CC-5E541D920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B1DD50-E63B-4B30-87DB-7B243F5DE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D7269-920F-4EAD-9CC6-83D523173D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379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4B1C854-1968-45CE-B66A-404A2E0DD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1" y="4267832"/>
            <a:ext cx="5463243" cy="2399668"/>
          </a:xfrm>
        </p:spPr>
        <p:txBody>
          <a:bodyPr anchor="t">
            <a:normAutofit/>
          </a:bodyPr>
          <a:lstStyle/>
          <a:p>
            <a:pPr algn="l"/>
            <a:r>
              <a:rPr lang="hr-HR" dirty="0">
                <a:solidFill>
                  <a:srgbClr val="000000"/>
                </a:solidFill>
              </a:rPr>
              <a:t>Uspoređivanje brojeva do 20</a:t>
            </a:r>
          </a:p>
        </p:txBody>
      </p:sp>
      <p:sp>
        <p:nvSpPr>
          <p:cNvPr id="7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8" name="Picture 6" descr="Slikovni rezultat za numbers crocodile">
            <a:extLst>
              <a:ext uri="{FF2B5EF4-FFF2-40B4-BE49-F238E27FC236}">
                <a16:creationId xmlns:a16="http://schemas.microsoft.com/office/drawing/2014/main" id="{5C791B97-65D5-4524-AF61-BD3461FEF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" r="1" b="955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0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DDCBDFB-6556-48DA-8D65-29057B7FE70F}"/>
              </a:ext>
            </a:extLst>
          </p:cNvPr>
          <p:cNvSpPr txBox="1"/>
          <p:nvPr/>
        </p:nvSpPr>
        <p:spPr>
          <a:xfrm>
            <a:off x="239698" y="221942"/>
            <a:ext cx="2991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PREPIŠI U BILJEŽNICU: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48EE2E0-AB77-40C1-AD4D-B2D5C7EA5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02" t="50973" r="20470" b="6666"/>
          <a:stretch/>
        </p:blipFill>
        <p:spPr>
          <a:xfrm>
            <a:off x="134812" y="1694862"/>
            <a:ext cx="11922375" cy="4829116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D1E5DCD-DA34-4D60-B8A0-C43C3B7652F1}"/>
              </a:ext>
            </a:extLst>
          </p:cNvPr>
          <p:cNvSpPr txBox="1"/>
          <p:nvPr/>
        </p:nvSpPr>
        <p:spPr>
          <a:xfrm>
            <a:off x="3407610" y="1050735"/>
            <a:ext cx="6527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USPOREĐIVANJE BROJEVA DO 20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3F5EFF4-BDD4-4E77-878B-779AE789FA69}"/>
              </a:ext>
            </a:extLst>
          </p:cNvPr>
          <p:cNvSpPr txBox="1"/>
          <p:nvPr/>
        </p:nvSpPr>
        <p:spPr>
          <a:xfrm>
            <a:off x="3787064" y="221942"/>
            <a:ext cx="535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DOMAĆI RAD – NASTAVA NA DALJINU </a:t>
            </a:r>
          </a:p>
          <a:p>
            <a:r>
              <a:rPr lang="hr-HR" sz="2000" dirty="0"/>
              <a:t>                                                                  24.3.2020.</a:t>
            </a:r>
          </a:p>
        </p:txBody>
      </p:sp>
    </p:spTree>
    <p:extLst>
      <p:ext uri="{BB962C8B-B14F-4D97-AF65-F5344CB8AC3E}">
        <p14:creationId xmlns:p14="http://schemas.microsoft.com/office/powerpoint/2010/main" val="4152523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B85C297-3DB0-4473-9DDE-FA89A299AB18}"/>
              </a:ext>
            </a:extLst>
          </p:cNvPr>
          <p:cNvSpPr txBox="1"/>
          <p:nvPr/>
        </p:nvSpPr>
        <p:spPr>
          <a:xfrm>
            <a:off x="541538" y="475860"/>
            <a:ext cx="95967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SIGURNA SAM DA SI SE DRŽAO/DRŽALA PRAVILA:  - JEDNO SLOVO JEDAN KVADRATIĆ </a:t>
            </a:r>
          </a:p>
          <a:p>
            <a:r>
              <a:rPr lang="hr-HR" dirty="0"/>
              <a:t>                   </a:t>
            </a:r>
          </a:p>
          <a:p>
            <a:r>
              <a:rPr lang="hr-HR" dirty="0"/>
              <a:t>                                                                                         - JEDAN BROJ JEDAN KVADRATIĆ </a:t>
            </a:r>
          </a:p>
          <a:p>
            <a:endParaRPr lang="hr-HR" dirty="0"/>
          </a:p>
          <a:p>
            <a:r>
              <a:rPr lang="hr-HR" dirty="0"/>
              <a:t>                                                                                         - JEDAN ZNAK JEDAN KVADRATIĆ</a:t>
            </a:r>
          </a:p>
        </p:txBody>
      </p:sp>
      <p:pic>
        <p:nvPicPr>
          <p:cNvPr id="3" name="Picture 8" descr="Slikovni rezultat za SMILE">
            <a:extLst>
              <a:ext uri="{FF2B5EF4-FFF2-40B4-BE49-F238E27FC236}">
                <a16:creationId xmlns:a16="http://schemas.microsoft.com/office/drawing/2014/main" id="{4F8D32CD-A2D8-47A5-A8DD-A76943705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8"/>
          <a:stretch/>
        </p:blipFill>
        <p:spPr bwMode="auto">
          <a:xfrm>
            <a:off x="8986518" y="266745"/>
            <a:ext cx="2647947" cy="20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99C2D71-4E4E-46A7-B51C-A89B5B5D990C}"/>
              </a:ext>
            </a:extLst>
          </p:cNvPr>
          <p:cNvSpPr txBox="1"/>
          <p:nvPr/>
        </p:nvSpPr>
        <p:spPr>
          <a:xfrm>
            <a:off x="2246372" y="3312546"/>
            <a:ext cx="76992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Sada budi i dalje tako vrijedan/vrijedna riješi zadatke na 47. i 48. stranici. 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1EB0D33-7156-4CF9-B350-0868F62D3D56}"/>
              </a:ext>
            </a:extLst>
          </p:cNvPr>
          <p:cNvSpPr txBox="1"/>
          <p:nvPr/>
        </p:nvSpPr>
        <p:spPr>
          <a:xfrm>
            <a:off x="2175351" y="4769964"/>
            <a:ext cx="769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KADA ZAVRŠIŠ SA SVIM ZADATCIMA SVE USLIKAJ I POŠALJI UČITELJICI.</a:t>
            </a:r>
          </a:p>
        </p:txBody>
      </p:sp>
      <p:pic>
        <p:nvPicPr>
          <p:cNvPr id="2050" name="Picture 2" descr="Slikovni rezultat za taking a photo WITH MOBILE PHONE clipart">
            <a:extLst>
              <a:ext uri="{FF2B5EF4-FFF2-40B4-BE49-F238E27FC236}">
                <a16:creationId xmlns:a16="http://schemas.microsoft.com/office/drawing/2014/main" id="{82B272EE-25DD-466D-8889-2D0383BF5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60" y="5116798"/>
            <a:ext cx="3529839" cy="15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8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6C0DC4-D6FA-483E-9F04-7985A562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-195496"/>
            <a:ext cx="10515600" cy="1325563"/>
          </a:xfrm>
        </p:spPr>
        <p:txBody>
          <a:bodyPr/>
          <a:lstStyle/>
          <a:p>
            <a:r>
              <a:rPr lang="hr-HR" dirty="0"/>
              <a:t>PRISJETI SE ONOGA ŠTO SI VEĆ NAUČIO!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178D9AC-2A0D-4E62-9FB0-A9796A321BD4}"/>
              </a:ext>
            </a:extLst>
          </p:cNvPr>
          <p:cNvSpPr txBox="1"/>
          <p:nvPr/>
        </p:nvSpPr>
        <p:spPr>
          <a:xfrm>
            <a:off x="3970122" y="1814313"/>
            <a:ext cx="458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OVAJ ZNAK ČITAŠ </a:t>
            </a:r>
            <a:r>
              <a:rPr lang="hr-HR" sz="2400" b="1" dirty="0">
                <a:solidFill>
                  <a:srgbClr val="FF0000"/>
                </a:solidFill>
              </a:rPr>
              <a:t>JEDNAKO.</a:t>
            </a:r>
            <a:endParaRPr lang="hr-HR" sz="24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EF65E3B-F0DF-47BD-8FE6-002F48874793}"/>
              </a:ext>
            </a:extLst>
          </p:cNvPr>
          <p:cNvSpPr txBox="1"/>
          <p:nvPr/>
        </p:nvSpPr>
        <p:spPr>
          <a:xfrm>
            <a:off x="3970121" y="3563359"/>
            <a:ext cx="458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OVAJ ZNAK ČITAŠ </a:t>
            </a:r>
            <a:r>
              <a:rPr lang="hr-HR" sz="2400" b="1" dirty="0">
                <a:solidFill>
                  <a:srgbClr val="FF0000"/>
                </a:solidFill>
              </a:rPr>
              <a:t>VEĆI OD.</a:t>
            </a:r>
            <a:endParaRPr lang="hr-HR" sz="24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9CA1520B-B146-47AD-874B-BD1376BC862B}"/>
              </a:ext>
            </a:extLst>
          </p:cNvPr>
          <p:cNvSpPr txBox="1"/>
          <p:nvPr/>
        </p:nvSpPr>
        <p:spPr>
          <a:xfrm>
            <a:off x="3978605" y="5583989"/>
            <a:ext cx="4581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OVAJ ZNAK ČITAŠ </a:t>
            </a:r>
            <a:r>
              <a:rPr lang="hr-HR" sz="2400" b="1" dirty="0">
                <a:solidFill>
                  <a:srgbClr val="FF0000"/>
                </a:solidFill>
              </a:rPr>
              <a:t>MANJI OD.</a:t>
            </a:r>
            <a:endParaRPr lang="hr-HR" sz="2400" dirty="0"/>
          </a:p>
        </p:txBody>
      </p:sp>
      <p:pic>
        <p:nvPicPr>
          <p:cNvPr id="13" name="Picture 6" descr="Slikovni rezultat za numbers crocodile">
            <a:extLst>
              <a:ext uri="{FF2B5EF4-FFF2-40B4-BE49-F238E27FC236}">
                <a16:creationId xmlns:a16="http://schemas.microsoft.com/office/drawing/2014/main" id="{3C634A26-457F-4341-A61F-9B509D18F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5" t="17335" r="-13738" b="39240"/>
          <a:stretch/>
        </p:blipFill>
        <p:spPr bwMode="auto">
          <a:xfrm>
            <a:off x="1438738" y="2968270"/>
            <a:ext cx="1833795" cy="1651844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likovni rezultat za numbers crocodile">
            <a:extLst>
              <a:ext uri="{FF2B5EF4-FFF2-40B4-BE49-F238E27FC236}">
                <a16:creationId xmlns:a16="http://schemas.microsoft.com/office/drawing/2014/main" id="{ABF9C2E8-2D59-405D-BC58-7E69F24E8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5" t="17335" r="-13738" b="39240"/>
          <a:stretch/>
        </p:blipFill>
        <p:spPr bwMode="auto">
          <a:xfrm flipH="1">
            <a:off x="843194" y="5067938"/>
            <a:ext cx="1833795" cy="1651844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likovni rezultat za numbers crocodile">
            <a:extLst>
              <a:ext uri="{FF2B5EF4-FFF2-40B4-BE49-F238E27FC236}">
                <a16:creationId xmlns:a16="http://schemas.microsoft.com/office/drawing/2014/main" id="{52517905-D2D7-4E57-95F8-6C25C6FFE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59027" r="31189" b="5336"/>
          <a:stretch/>
        </p:blipFill>
        <p:spPr bwMode="auto">
          <a:xfrm>
            <a:off x="1438738" y="1138059"/>
            <a:ext cx="1833795" cy="1436816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7A31881A-A812-4F67-AF2F-B373B17705A9}"/>
              </a:ext>
            </a:extLst>
          </p:cNvPr>
          <p:cNvSpPr txBox="1"/>
          <p:nvPr/>
        </p:nvSpPr>
        <p:spPr>
          <a:xfrm>
            <a:off x="8746907" y="4661548"/>
            <a:ext cx="20063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800" dirty="0"/>
              <a:t>&lt;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1D39585-A11A-4C24-8023-42D3309AF1FD}"/>
              </a:ext>
            </a:extLst>
          </p:cNvPr>
          <p:cNvSpPr txBox="1"/>
          <p:nvPr/>
        </p:nvSpPr>
        <p:spPr>
          <a:xfrm>
            <a:off x="8746908" y="744234"/>
            <a:ext cx="20063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800" dirty="0"/>
              <a:t>=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274BC4F-D847-4A7A-9C63-433A4E10B9F5}"/>
              </a:ext>
            </a:extLst>
          </p:cNvPr>
          <p:cNvSpPr txBox="1"/>
          <p:nvPr/>
        </p:nvSpPr>
        <p:spPr>
          <a:xfrm>
            <a:off x="8942169" y="2704236"/>
            <a:ext cx="20063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91302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0FDCD1-2549-4041-8028-3974456B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8901"/>
            <a:ext cx="2495550" cy="749300"/>
          </a:xfrm>
        </p:spPr>
        <p:txBody>
          <a:bodyPr/>
          <a:lstStyle/>
          <a:p>
            <a:r>
              <a:rPr lang="hr-HR" dirty="0"/>
              <a:t>ZAPAMTI!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F66D40-3D91-4489-BC10-96E4C02C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062590"/>
            <a:ext cx="11353800" cy="5528709"/>
          </a:xfrm>
        </p:spPr>
        <p:txBody>
          <a:bodyPr/>
          <a:lstStyle/>
          <a:p>
            <a:r>
              <a:rPr lang="hr-HR" dirty="0"/>
              <a:t>Kada su usta krokodila otvorena prema desnoj strani taj znak čitaš </a:t>
            </a:r>
          </a:p>
          <a:p>
            <a:pPr marL="0" indent="0">
              <a:buNone/>
            </a:pPr>
            <a:r>
              <a:rPr lang="hr-HR" u="sng" dirty="0"/>
              <a:t> MANJI OD.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Kada su usta krokodila otvorena prema lijevoj strani taj znak čitaš 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hr-HR" u="sng" dirty="0"/>
              <a:t>VEĆI OD.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A94CBDC2-7D02-49B5-8385-FC6339111836}"/>
              </a:ext>
            </a:extLst>
          </p:cNvPr>
          <p:cNvSpPr txBox="1"/>
          <p:nvPr/>
        </p:nvSpPr>
        <p:spPr>
          <a:xfrm>
            <a:off x="6629747" y="1365409"/>
            <a:ext cx="20063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800" dirty="0"/>
              <a:t>&lt;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3579179-DB7A-4067-8F61-6BADE44CE7D5}"/>
              </a:ext>
            </a:extLst>
          </p:cNvPr>
          <p:cNvSpPr txBox="1"/>
          <p:nvPr/>
        </p:nvSpPr>
        <p:spPr>
          <a:xfrm>
            <a:off x="6629745" y="4451509"/>
            <a:ext cx="200635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800" dirty="0"/>
              <a:t>&gt;</a:t>
            </a:r>
          </a:p>
        </p:txBody>
      </p:sp>
      <p:pic>
        <p:nvPicPr>
          <p:cNvPr id="8" name="Picture 6" descr="Slikovni rezultat za numbers crocodile">
            <a:extLst>
              <a:ext uri="{FF2B5EF4-FFF2-40B4-BE49-F238E27FC236}">
                <a16:creationId xmlns:a16="http://schemas.microsoft.com/office/drawing/2014/main" id="{22E7BDEE-4750-4D45-944C-27F3F1453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5" t="17335" r="-13738" b="39240"/>
          <a:stretch/>
        </p:blipFill>
        <p:spPr bwMode="auto">
          <a:xfrm>
            <a:off x="4118222" y="4939455"/>
            <a:ext cx="1833795" cy="1651844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likovni rezultat za numbers crocodile">
            <a:extLst>
              <a:ext uri="{FF2B5EF4-FFF2-40B4-BE49-F238E27FC236}">
                <a16:creationId xmlns:a16="http://schemas.microsoft.com/office/drawing/2014/main" id="{468325B1-D9E1-4FA7-9B0F-75EFDDB3B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5" t="17335" r="-13738" b="39240"/>
          <a:stretch/>
        </p:blipFill>
        <p:spPr bwMode="auto">
          <a:xfrm flipH="1">
            <a:off x="3407222" y="1918545"/>
            <a:ext cx="1833795" cy="1651844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4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A620E3F-3C89-464A-A284-CB05407C0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9" t="33056" r="11250" b="20834"/>
          <a:stretch/>
        </p:blipFill>
        <p:spPr>
          <a:xfrm>
            <a:off x="692087" y="224807"/>
            <a:ext cx="11221745" cy="4089592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8BDA0F7-0EDD-4076-96E1-56F66E0ED3DF}"/>
              </a:ext>
            </a:extLst>
          </p:cNvPr>
          <p:cNvSpPr txBox="1"/>
          <p:nvPr/>
        </p:nvSpPr>
        <p:spPr>
          <a:xfrm>
            <a:off x="967480" y="5081080"/>
            <a:ext cx="989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PREBROJI KOLIKO JE KUNA SKUPIO IVO, A KOLIKO JE KUNA SKUPILA ANA.</a:t>
            </a:r>
          </a:p>
        </p:txBody>
      </p:sp>
    </p:spTree>
    <p:extLst>
      <p:ext uri="{BB962C8B-B14F-4D97-AF65-F5344CB8AC3E}">
        <p14:creationId xmlns:p14="http://schemas.microsoft.com/office/powerpoint/2010/main" val="224416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5093BAC-A015-4716-A01F-83C5D737015F}"/>
              </a:ext>
            </a:extLst>
          </p:cNvPr>
          <p:cNvSpPr txBox="1"/>
          <p:nvPr/>
        </p:nvSpPr>
        <p:spPr>
          <a:xfrm>
            <a:off x="2010700" y="3362326"/>
            <a:ext cx="917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IVO JE SKUPIO 13 KN, A ANA JE SKUPILA 11 KN.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37E8A39-465F-4657-AB93-CD6C5542B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9" t="33056" r="11250" b="20834"/>
          <a:stretch/>
        </p:blipFill>
        <p:spPr>
          <a:xfrm>
            <a:off x="787337" y="0"/>
            <a:ext cx="11221745" cy="311467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98AB96AE-6C58-4860-9CDB-5D7D794A2D68}"/>
              </a:ext>
            </a:extLst>
          </p:cNvPr>
          <p:cNvSpPr txBox="1"/>
          <p:nvPr/>
        </p:nvSpPr>
        <p:spPr>
          <a:xfrm>
            <a:off x="3896650" y="4194752"/>
            <a:ext cx="365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TKO JE SKUPIO VIŠE?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4072CCD9-8724-4147-9DCE-E0426822C464}"/>
              </a:ext>
            </a:extLst>
          </p:cNvPr>
          <p:cNvSpPr txBox="1"/>
          <p:nvPr/>
        </p:nvSpPr>
        <p:spPr>
          <a:xfrm>
            <a:off x="4906301" y="5027178"/>
            <a:ext cx="219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USPOREDI.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6EDFFDB-8469-4787-A1C5-4F10F0EFFDFB}"/>
              </a:ext>
            </a:extLst>
          </p:cNvPr>
          <p:cNvSpPr txBox="1"/>
          <p:nvPr/>
        </p:nvSpPr>
        <p:spPr>
          <a:xfrm>
            <a:off x="4915826" y="5859604"/>
            <a:ext cx="2285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13     &gt;      11</a:t>
            </a:r>
          </a:p>
        </p:txBody>
      </p:sp>
    </p:spTree>
    <p:extLst>
      <p:ext uri="{BB962C8B-B14F-4D97-AF65-F5344CB8AC3E}">
        <p14:creationId xmlns:p14="http://schemas.microsoft.com/office/powerpoint/2010/main" val="195224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8451FB4-D207-4A60-8012-4ED69D4CDC06}"/>
              </a:ext>
            </a:extLst>
          </p:cNvPr>
          <p:cNvSpPr txBox="1"/>
          <p:nvPr/>
        </p:nvSpPr>
        <p:spPr>
          <a:xfrm>
            <a:off x="292963" y="346230"/>
            <a:ext cx="5663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RIJEŠI 2. ZADATAK IZ UDŽBENIKA NA 46. STRANICI.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44A580C-2108-489C-AF57-51C7BBD94ED6}"/>
              </a:ext>
            </a:extLst>
          </p:cNvPr>
          <p:cNvSpPr txBox="1"/>
          <p:nvPr/>
        </p:nvSpPr>
        <p:spPr>
          <a:xfrm>
            <a:off x="2641107" y="1233996"/>
            <a:ext cx="6631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ŠTO PRIMJEĆUJEŠ U TOM ZADATKU? 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Koji se brojevi uspoređuju?</a:t>
            </a:r>
          </a:p>
          <a:p>
            <a:endParaRPr lang="hr-HR" dirty="0"/>
          </a:p>
          <a:p>
            <a:r>
              <a:rPr lang="hr-HR" dirty="0"/>
              <a:t>Je li dvoznamenkasti broj uvijek veći od jednoznamenkastog broja?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055CDA6-E24F-4095-A6A4-06B77FE2884C}"/>
              </a:ext>
            </a:extLst>
          </p:cNvPr>
          <p:cNvSpPr txBox="1"/>
          <p:nvPr/>
        </p:nvSpPr>
        <p:spPr>
          <a:xfrm>
            <a:off x="390617" y="3977196"/>
            <a:ext cx="167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ZAPAMTI!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AA6AB5C-2E46-496F-821A-662795FA8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5" t="62524" r="22451" b="23883"/>
          <a:stretch/>
        </p:blipFill>
        <p:spPr>
          <a:xfrm>
            <a:off x="1925622" y="4851077"/>
            <a:ext cx="8715172" cy="12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9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8D13DA2-3B3B-471C-95C6-406D07AAB264}"/>
              </a:ext>
            </a:extLst>
          </p:cNvPr>
          <p:cNvSpPr txBox="1"/>
          <p:nvPr/>
        </p:nvSpPr>
        <p:spPr>
          <a:xfrm>
            <a:off x="346230" y="284086"/>
            <a:ext cx="2965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RIJEŠI 3. ZADATAK.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DE69132-2253-41BD-9700-0294EDD5F04B}"/>
              </a:ext>
            </a:extLst>
          </p:cNvPr>
          <p:cNvSpPr txBox="1"/>
          <p:nvPr/>
        </p:nvSpPr>
        <p:spPr>
          <a:xfrm>
            <a:off x="470517" y="1299107"/>
            <a:ext cx="206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MALI PODSJETNIK.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5AD81EF-E9B5-4FA3-9B6D-58C835F15631}"/>
              </a:ext>
            </a:extLst>
          </p:cNvPr>
          <p:cNvSpPr txBox="1"/>
          <p:nvPr/>
        </p:nvSpPr>
        <p:spPr>
          <a:xfrm>
            <a:off x="4530571" y="418874"/>
            <a:ext cx="2805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/>
              <a:t>14  &gt;  10</a:t>
            </a:r>
          </a:p>
        </p:txBody>
      </p:sp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DEE8C854-CF94-4CCA-BB90-A493C7E7D01F}"/>
              </a:ext>
            </a:extLst>
          </p:cNvPr>
          <p:cNvCxnSpPr/>
          <p:nvPr/>
        </p:nvCxnSpPr>
        <p:spPr>
          <a:xfrm flipV="1">
            <a:off x="5001550" y="895173"/>
            <a:ext cx="506027" cy="80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niOkvir 6">
            <a:extLst>
              <a:ext uri="{FF2B5EF4-FFF2-40B4-BE49-F238E27FC236}">
                <a16:creationId xmlns:a16="http://schemas.microsoft.com/office/drawing/2014/main" id="{637A1CDD-CC8F-4512-8E3B-35DDEBA2947E}"/>
              </a:ext>
            </a:extLst>
          </p:cNvPr>
          <p:cNvSpPr txBox="1"/>
          <p:nvPr/>
        </p:nvSpPr>
        <p:spPr>
          <a:xfrm>
            <a:off x="2386892" y="1931784"/>
            <a:ext cx="313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„USTA KROKODILA” UVIJEK SU OKRENUTA PREMA VEĆEM BROJU.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74797F2-6BA9-4C09-851A-D00B844ACF0C}"/>
              </a:ext>
            </a:extLst>
          </p:cNvPr>
          <p:cNvSpPr txBox="1"/>
          <p:nvPr/>
        </p:nvSpPr>
        <p:spPr>
          <a:xfrm>
            <a:off x="4693328" y="3643407"/>
            <a:ext cx="2805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/>
              <a:t>  2  &lt;  17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D6D40C3-F7E6-48C9-AF66-D85A82DD4681}"/>
              </a:ext>
            </a:extLst>
          </p:cNvPr>
          <p:cNvSpPr txBox="1"/>
          <p:nvPr/>
        </p:nvSpPr>
        <p:spPr>
          <a:xfrm>
            <a:off x="7057748" y="5097228"/>
            <a:ext cx="313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„USTA KROKODILA” UVIJEK SU OKRENUTA PREMA VEĆEM BROJU.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8A1A9F2F-CC82-4AE9-A690-99250D39BD81}"/>
              </a:ext>
            </a:extLst>
          </p:cNvPr>
          <p:cNvCxnSpPr>
            <a:cxnSpLocks/>
          </p:cNvCxnSpPr>
          <p:nvPr/>
        </p:nvCxnSpPr>
        <p:spPr>
          <a:xfrm flipH="1" flipV="1">
            <a:off x="6171462" y="4204415"/>
            <a:ext cx="548935" cy="766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Slikovni rezultat za numbers crocodile">
            <a:extLst>
              <a:ext uri="{FF2B5EF4-FFF2-40B4-BE49-F238E27FC236}">
                <a16:creationId xmlns:a16="http://schemas.microsoft.com/office/drawing/2014/main" id="{1178B91D-E8B9-4AFB-A014-097938C7E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5" t="17335" r="-13738" b="39240"/>
          <a:stretch/>
        </p:blipFill>
        <p:spPr bwMode="auto">
          <a:xfrm>
            <a:off x="5361096" y="1188979"/>
            <a:ext cx="1833795" cy="1651844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likovni rezultat za numbers crocodile">
            <a:extLst>
              <a:ext uri="{FF2B5EF4-FFF2-40B4-BE49-F238E27FC236}">
                <a16:creationId xmlns:a16="http://schemas.microsoft.com/office/drawing/2014/main" id="{F7850BED-2FB7-48DC-B0A3-84542A150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5" t="17335" r="-13738" b="39240"/>
          <a:stretch/>
        </p:blipFill>
        <p:spPr bwMode="auto">
          <a:xfrm flipH="1">
            <a:off x="4590679" y="4543399"/>
            <a:ext cx="1833795" cy="1651844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09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40934C0-4177-4C64-A444-0D49AB72F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1" t="51389" r="20078" b="5000"/>
          <a:stretch/>
        </p:blipFill>
        <p:spPr>
          <a:xfrm>
            <a:off x="361950" y="1571624"/>
            <a:ext cx="11146434" cy="459314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A2EDCFE-E12C-4E6A-937D-9C0D3505D139}"/>
              </a:ext>
            </a:extLst>
          </p:cNvPr>
          <p:cNvSpPr txBox="1"/>
          <p:nvPr/>
        </p:nvSpPr>
        <p:spPr>
          <a:xfrm>
            <a:off x="361950" y="512207"/>
            <a:ext cx="405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PROMOTRI SLIČICU I PROČITAJ ŠTO PIŠE.</a:t>
            </a:r>
          </a:p>
        </p:txBody>
      </p:sp>
    </p:spTree>
    <p:extLst>
      <p:ext uri="{BB962C8B-B14F-4D97-AF65-F5344CB8AC3E}">
        <p14:creationId xmlns:p14="http://schemas.microsoft.com/office/powerpoint/2010/main" val="279349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E8236E7-BC72-4ED9-8A2D-8D859C027421}"/>
              </a:ext>
            </a:extLst>
          </p:cNvPr>
          <p:cNvSpPr txBox="1"/>
          <p:nvPr/>
        </p:nvSpPr>
        <p:spPr>
          <a:xfrm>
            <a:off x="324774" y="255772"/>
            <a:ext cx="8028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KOD PREPISIVANJA U BILJEŽNICU:</a:t>
            </a:r>
          </a:p>
          <a:p>
            <a:r>
              <a:rPr lang="hr-HR" sz="2000" dirty="0"/>
              <a:t>PAZI DA BROJEVI, ZNAKOVI I SLOVA BUDU SMJEŠTENI U JEDAN KVADRATIĆ. </a:t>
            </a:r>
          </a:p>
        </p:txBody>
      </p:sp>
      <p:pic>
        <p:nvPicPr>
          <p:cNvPr id="1026" name="Picture 2" descr="Slikovni rezultat za matematička bilježnica">
            <a:extLst>
              <a:ext uri="{FF2B5EF4-FFF2-40B4-BE49-F238E27FC236}">
                <a16:creationId xmlns:a16="http://schemas.microsoft.com/office/drawing/2014/main" id="{D1379FEB-1E51-4AB1-B2A2-7365CC90B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27199" r="65839" b="11564"/>
          <a:stretch/>
        </p:blipFill>
        <p:spPr bwMode="auto">
          <a:xfrm>
            <a:off x="571499" y="1188002"/>
            <a:ext cx="5314952" cy="513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9989B1EE-911F-4DB2-92C0-A1F6A5827FB7}"/>
              </a:ext>
            </a:extLst>
          </p:cNvPr>
          <p:cNvSpPr txBox="1"/>
          <p:nvPr/>
        </p:nvSpPr>
        <p:spPr>
          <a:xfrm>
            <a:off x="571499" y="1178890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U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3149532-FF93-497E-8C5D-446396271F22}"/>
              </a:ext>
            </a:extLst>
          </p:cNvPr>
          <p:cNvSpPr txBox="1"/>
          <p:nvPr/>
        </p:nvSpPr>
        <p:spPr>
          <a:xfrm>
            <a:off x="1166811" y="1188002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S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5078682-5F37-4956-B394-CEAE05C96391}"/>
              </a:ext>
            </a:extLst>
          </p:cNvPr>
          <p:cNvSpPr txBox="1"/>
          <p:nvPr/>
        </p:nvSpPr>
        <p:spPr>
          <a:xfrm>
            <a:off x="1762124" y="1188002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P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0402743-AF00-4C5C-AD58-143DFD8FFA1C}"/>
              </a:ext>
            </a:extLst>
          </p:cNvPr>
          <p:cNvSpPr txBox="1"/>
          <p:nvPr/>
        </p:nvSpPr>
        <p:spPr>
          <a:xfrm>
            <a:off x="1247774" y="2021369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1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8B583B4-EC5A-49C5-83FE-F5DFC6257957}"/>
              </a:ext>
            </a:extLst>
          </p:cNvPr>
          <p:cNvSpPr txBox="1"/>
          <p:nvPr/>
        </p:nvSpPr>
        <p:spPr>
          <a:xfrm>
            <a:off x="2409824" y="2021369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1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2494428-785E-42F4-B602-9AC69C9089A2}"/>
              </a:ext>
            </a:extLst>
          </p:cNvPr>
          <p:cNvSpPr txBox="1"/>
          <p:nvPr/>
        </p:nvSpPr>
        <p:spPr>
          <a:xfrm>
            <a:off x="2986087" y="2021369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5A3923E-04C2-468A-B718-FFFF2016BCCF}"/>
              </a:ext>
            </a:extLst>
          </p:cNvPr>
          <p:cNvSpPr txBox="1"/>
          <p:nvPr/>
        </p:nvSpPr>
        <p:spPr>
          <a:xfrm>
            <a:off x="1824037" y="2021369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&lt;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C015862-13EB-4764-84E9-E8DFD580C725}"/>
              </a:ext>
            </a:extLst>
          </p:cNvPr>
          <p:cNvSpPr txBox="1"/>
          <p:nvPr/>
        </p:nvSpPr>
        <p:spPr>
          <a:xfrm>
            <a:off x="571498" y="3664915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U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90A57C7-2F74-443E-8843-663BC228854B}"/>
              </a:ext>
            </a:extLst>
          </p:cNvPr>
          <p:cNvSpPr txBox="1"/>
          <p:nvPr/>
        </p:nvSpPr>
        <p:spPr>
          <a:xfrm>
            <a:off x="904873" y="3664915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S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1A4AEB2-594B-435E-89A5-B408700DE325}"/>
              </a:ext>
            </a:extLst>
          </p:cNvPr>
          <p:cNvSpPr txBox="1"/>
          <p:nvPr/>
        </p:nvSpPr>
        <p:spPr>
          <a:xfrm>
            <a:off x="1166810" y="3645865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P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571C33D-4CDC-493F-9B22-5D2AFBE36AEE}"/>
              </a:ext>
            </a:extLst>
          </p:cNvPr>
          <p:cNvSpPr txBox="1"/>
          <p:nvPr/>
        </p:nvSpPr>
        <p:spPr>
          <a:xfrm>
            <a:off x="1166809" y="4455349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1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F787667-5697-43C4-AA03-DF5D8A07911D}"/>
              </a:ext>
            </a:extLst>
          </p:cNvPr>
          <p:cNvSpPr txBox="1"/>
          <p:nvPr/>
        </p:nvSpPr>
        <p:spPr>
          <a:xfrm>
            <a:off x="1533523" y="4455349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&lt;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8CD9DB7-7785-4B6D-A8C9-623A3CB9E4CE}"/>
              </a:ext>
            </a:extLst>
          </p:cNvPr>
          <p:cNvSpPr txBox="1"/>
          <p:nvPr/>
        </p:nvSpPr>
        <p:spPr>
          <a:xfrm>
            <a:off x="1824037" y="4455349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1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5CD2353B-57C8-42E1-BA8C-373672400C5D}"/>
              </a:ext>
            </a:extLst>
          </p:cNvPr>
          <p:cNvSpPr txBox="1"/>
          <p:nvPr/>
        </p:nvSpPr>
        <p:spPr>
          <a:xfrm>
            <a:off x="1990724" y="4455349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2</a:t>
            </a:r>
          </a:p>
        </p:txBody>
      </p:sp>
      <p:pic>
        <p:nvPicPr>
          <p:cNvPr id="1028" name="Picture 4" descr="Slikovni rezultat za KVAČICA">
            <a:extLst>
              <a:ext uri="{FF2B5EF4-FFF2-40B4-BE49-F238E27FC236}">
                <a16:creationId xmlns:a16="http://schemas.microsoft.com/office/drawing/2014/main" id="{97EBF9E2-3FC8-46B5-A547-AE249946E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1259416"/>
            <a:ext cx="28384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X">
            <a:extLst>
              <a:ext uri="{FF2B5EF4-FFF2-40B4-BE49-F238E27FC236}">
                <a16:creationId xmlns:a16="http://schemas.microsoft.com/office/drawing/2014/main" id="{0809CAEC-2D38-494B-927A-8462A513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4372801"/>
            <a:ext cx="18573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SMILE">
            <a:extLst>
              <a:ext uri="{FF2B5EF4-FFF2-40B4-BE49-F238E27FC236}">
                <a16:creationId xmlns:a16="http://schemas.microsoft.com/office/drawing/2014/main" id="{F0F023BA-7AC5-4F00-B14F-8362D3D0E9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8"/>
          <a:stretch/>
        </p:blipFill>
        <p:spPr bwMode="auto">
          <a:xfrm>
            <a:off x="6219830" y="1509620"/>
            <a:ext cx="2647947" cy="20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likovni rezultat za SAD SMILE">
            <a:extLst>
              <a:ext uri="{FF2B5EF4-FFF2-40B4-BE49-F238E27FC236}">
                <a16:creationId xmlns:a16="http://schemas.microsoft.com/office/drawing/2014/main" id="{B80B4C9E-FEB8-4B4E-B011-6CB0C0BA1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6"/>
          <a:stretch/>
        </p:blipFill>
        <p:spPr bwMode="auto">
          <a:xfrm>
            <a:off x="6607970" y="4231123"/>
            <a:ext cx="1871665" cy="1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72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287</Words>
  <Application>Microsoft Office PowerPoint</Application>
  <PresentationFormat>Široki zaslon</PresentationFormat>
  <Paragraphs>66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Uspoređivanje brojeva do 20</vt:lpstr>
      <vt:lpstr>PRISJETI SE ONOGA ŠTO SI VEĆ NAUČIO!</vt:lpstr>
      <vt:lpstr>ZAPAMTI!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Uspoređivanje brojeva do 20</dc:title>
  <dc:creator>Martina Pehar</dc:creator>
  <cp:lastModifiedBy>Martina Pehar</cp:lastModifiedBy>
  <cp:revision>4</cp:revision>
  <dcterms:created xsi:type="dcterms:W3CDTF">2020-03-23T09:24:15Z</dcterms:created>
  <dcterms:modified xsi:type="dcterms:W3CDTF">2020-03-23T10:47:46Z</dcterms:modified>
</cp:coreProperties>
</file>