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79" r:id="rId3"/>
    <p:sldId id="381" r:id="rId4"/>
    <p:sldId id="382" r:id="rId5"/>
    <p:sldId id="383" r:id="rId6"/>
    <p:sldId id="385" r:id="rId7"/>
    <p:sldId id="386" r:id="rId8"/>
    <p:sldId id="353" r:id="rId9"/>
    <p:sldId id="30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vonimir Vrazic" initials="ZV" lastIdx="9" clrIdx="0">
    <p:extLst>
      <p:ext uri="{19B8F6BF-5375-455C-9EA6-DF929625EA0E}">
        <p15:presenceInfo xmlns:p15="http://schemas.microsoft.com/office/powerpoint/2012/main" xmlns="" userId="541e2bde51bd7509" providerId="Windows Live"/>
      </p:ext>
    </p:extLst>
  </p:cmAuthor>
  <p:cmAuthor id="2" name="Korisnik" initials="K" lastIdx="3" clrIdx="1">
    <p:extLst>
      <p:ext uri="{19B8F6BF-5375-455C-9EA6-DF929625EA0E}">
        <p15:presenceInfo xmlns:p15="http://schemas.microsoft.com/office/powerpoint/2012/main" xmlns="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E7A"/>
    <a:srgbClr val="888380"/>
    <a:srgbClr val="868283"/>
    <a:srgbClr val="B20C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ED0FF-7417-418D-9068-FAB2AA65D51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3B8C512-4A41-4936-AB9D-C0203320FD4B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b="0" dirty="0" smtClean="0"/>
            <a:t>carstvo</a:t>
          </a:r>
          <a:endParaRPr lang="hr-HR" b="0" dirty="0"/>
        </a:p>
      </dgm:t>
    </dgm:pt>
    <dgm:pt modelId="{03674E26-ADD6-4254-A29A-0397B3E19637}" type="parTrans" cxnId="{C6298084-D0C6-4B63-A344-059B47E76583}">
      <dgm:prSet/>
      <dgm:spPr/>
      <dgm:t>
        <a:bodyPr/>
        <a:lstStyle/>
        <a:p>
          <a:endParaRPr lang="hr-HR"/>
        </a:p>
      </dgm:t>
    </dgm:pt>
    <dgm:pt modelId="{1355E1A2-939D-4D08-895A-6A23F4B60D17}" type="sibTrans" cxnId="{C6298084-D0C6-4B63-A344-059B47E76583}">
      <dgm:prSet/>
      <dgm:spPr/>
      <dgm:t>
        <a:bodyPr/>
        <a:lstStyle/>
        <a:p>
          <a:endParaRPr lang="hr-HR"/>
        </a:p>
      </dgm:t>
    </dgm:pt>
    <dgm:pt modelId="{FE397717-1D5C-47ED-84D2-144EF59175F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dirty="0" smtClean="0"/>
            <a:t>Europa, Azija, Afrika</a:t>
          </a:r>
          <a:endParaRPr lang="hr-HR" dirty="0"/>
        </a:p>
      </dgm:t>
    </dgm:pt>
    <dgm:pt modelId="{DCEDC384-88B7-4794-B10A-45C5348802F3}" type="parTrans" cxnId="{475B7E6F-FDFD-4262-8CE2-EEDCB6F82B84}">
      <dgm:prSet/>
      <dgm:spPr/>
      <dgm:t>
        <a:bodyPr/>
        <a:lstStyle/>
        <a:p>
          <a:endParaRPr lang="hr-HR"/>
        </a:p>
      </dgm:t>
    </dgm:pt>
    <dgm:pt modelId="{1A09ED62-27F4-4BB9-A0DF-AFABBA8C5AAC}" type="sibTrans" cxnId="{475B7E6F-FDFD-4262-8CE2-EEDCB6F82B84}">
      <dgm:prSet/>
      <dgm:spPr/>
      <dgm:t>
        <a:bodyPr/>
        <a:lstStyle/>
        <a:p>
          <a:endParaRPr lang="hr-HR"/>
        </a:p>
      </dgm:t>
    </dgm:pt>
    <dgm:pt modelId="{E0951211-A386-41B2-B661-9BFFADD82A0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dirty="0" smtClean="0"/>
            <a:t>kraljevstvo</a:t>
          </a:r>
          <a:endParaRPr lang="hr-HR" dirty="0"/>
        </a:p>
      </dgm:t>
    </dgm:pt>
    <dgm:pt modelId="{EF866E4F-D071-4CEF-81C6-F40909144ADB}" type="parTrans" cxnId="{2EF2E037-B3A1-4589-91E9-21215BD7511F}">
      <dgm:prSet/>
      <dgm:spPr/>
      <dgm:t>
        <a:bodyPr/>
        <a:lstStyle/>
        <a:p>
          <a:endParaRPr lang="hr-HR"/>
        </a:p>
      </dgm:t>
    </dgm:pt>
    <dgm:pt modelId="{D03EE6FD-5652-4F51-A787-7FAA01043FAE}" type="sibTrans" cxnId="{2EF2E037-B3A1-4589-91E9-21215BD7511F}">
      <dgm:prSet/>
      <dgm:spPr/>
      <dgm:t>
        <a:bodyPr/>
        <a:lstStyle/>
        <a:p>
          <a:endParaRPr lang="hr-HR"/>
        </a:p>
      </dgm:t>
    </dgm:pt>
    <dgm:pt modelId="{E33CA9FE-5510-45D3-BF67-357A4A33DCEB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dirty="0" smtClean="0"/>
            <a:t>republika</a:t>
          </a:r>
          <a:endParaRPr lang="hr-HR" dirty="0"/>
        </a:p>
      </dgm:t>
    </dgm:pt>
    <dgm:pt modelId="{0D5CF6DA-186A-47F6-95C6-A099E011245C}" type="parTrans" cxnId="{9355FB61-C785-47DF-8C11-67F188E01346}">
      <dgm:prSet/>
      <dgm:spPr/>
      <dgm:t>
        <a:bodyPr/>
        <a:lstStyle/>
        <a:p>
          <a:endParaRPr lang="hr-HR"/>
        </a:p>
      </dgm:t>
    </dgm:pt>
    <dgm:pt modelId="{9E7D1E80-5081-48FC-9F6D-30A89B5983AE}" type="sibTrans" cxnId="{9355FB61-C785-47DF-8C11-67F188E01346}">
      <dgm:prSet/>
      <dgm:spPr/>
      <dgm:t>
        <a:bodyPr/>
        <a:lstStyle/>
        <a:p>
          <a:endParaRPr lang="hr-HR"/>
        </a:p>
      </dgm:t>
    </dgm:pt>
    <dgm:pt modelId="{12CF9276-D4D5-4615-BFCB-578F0317B9EC}" type="pres">
      <dgm:prSet presAssocID="{4F2ED0FF-7417-418D-9068-FAB2AA65D5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60E36F7-7370-4676-9BF6-7C4432AE4104}" type="pres">
      <dgm:prSet presAssocID="{FE397717-1D5C-47ED-84D2-144EF59175F7}" presName="node" presStyleLbl="node1" presStyleIdx="0" presStyleCnt="4" custLinFactNeighborX="991" custLinFactNeighborY="418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3D5232-4716-4160-B029-56B9D529CB80}" type="pres">
      <dgm:prSet presAssocID="{1A09ED62-27F4-4BB9-A0DF-AFABBA8C5AAC}" presName="sibTrans" presStyleCnt="0"/>
      <dgm:spPr/>
    </dgm:pt>
    <dgm:pt modelId="{0787E1C5-D64B-48D2-AD05-9C445C96B832}" type="pres">
      <dgm:prSet presAssocID="{E0951211-A386-41B2-B661-9BFFADD82A02}" presName="node" presStyleLbl="node1" presStyleIdx="1" presStyleCnt="4" custLinFactNeighborX="-1806" custLinFactNeighborY="418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420349-C3EB-42DB-88EA-128D55FB3029}" type="pres">
      <dgm:prSet presAssocID="{D03EE6FD-5652-4F51-A787-7FAA01043FAE}" presName="sibTrans" presStyleCnt="0"/>
      <dgm:spPr/>
    </dgm:pt>
    <dgm:pt modelId="{ADA75C92-0D4E-44EB-884D-1BCF3EA86489}" type="pres">
      <dgm:prSet presAssocID="{E33CA9FE-5510-45D3-BF67-357A4A33DCEB}" presName="node" presStyleLbl="node1" presStyleIdx="2" presStyleCnt="4" custLinFactNeighborX="2855" custLinFactNeighborY="23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4BEB5E-0EB4-415C-9473-20EBEC9DD146}" type="pres">
      <dgm:prSet presAssocID="{9E7D1E80-5081-48FC-9F6D-30A89B5983AE}" presName="sibTrans" presStyleCnt="0"/>
      <dgm:spPr/>
    </dgm:pt>
    <dgm:pt modelId="{A81F20FD-906C-4358-A6D9-6B632151447D}" type="pres">
      <dgm:prSet presAssocID="{23B8C512-4A41-4936-AB9D-C0203320FD4B}" presName="node" presStyleLbl="node1" presStyleIdx="3" presStyleCnt="4" custScaleX="103589" custScaleY="100284" custLinFactNeighborX="-2808" custLinFactNeighborY="195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8707384-F1D0-4EE5-9C57-7471262777A7}" type="presOf" srcId="{E33CA9FE-5510-45D3-BF67-357A4A33DCEB}" destId="{ADA75C92-0D4E-44EB-884D-1BCF3EA86489}" srcOrd="0" destOrd="0" presId="urn:microsoft.com/office/officeart/2005/8/layout/default#1"/>
    <dgm:cxn modelId="{475B7E6F-FDFD-4262-8CE2-EEDCB6F82B84}" srcId="{4F2ED0FF-7417-418D-9068-FAB2AA65D51A}" destId="{FE397717-1D5C-47ED-84D2-144EF59175F7}" srcOrd="0" destOrd="0" parTransId="{DCEDC384-88B7-4794-B10A-45C5348802F3}" sibTransId="{1A09ED62-27F4-4BB9-A0DF-AFABBA8C5AAC}"/>
    <dgm:cxn modelId="{F489ADDE-0F5C-4BD8-828D-DC7424AA38A5}" type="presOf" srcId="{FE397717-1D5C-47ED-84D2-144EF59175F7}" destId="{960E36F7-7370-4676-9BF6-7C4432AE4104}" srcOrd="0" destOrd="0" presId="urn:microsoft.com/office/officeart/2005/8/layout/default#1"/>
    <dgm:cxn modelId="{54635347-42F1-4322-9F6B-43509F6B3B20}" type="presOf" srcId="{E0951211-A386-41B2-B661-9BFFADD82A02}" destId="{0787E1C5-D64B-48D2-AD05-9C445C96B832}" srcOrd="0" destOrd="0" presId="urn:microsoft.com/office/officeart/2005/8/layout/default#1"/>
    <dgm:cxn modelId="{2EF2E037-B3A1-4589-91E9-21215BD7511F}" srcId="{4F2ED0FF-7417-418D-9068-FAB2AA65D51A}" destId="{E0951211-A386-41B2-B661-9BFFADD82A02}" srcOrd="1" destOrd="0" parTransId="{EF866E4F-D071-4CEF-81C6-F40909144ADB}" sibTransId="{D03EE6FD-5652-4F51-A787-7FAA01043FAE}"/>
    <dgm:cxn modelId="{85F80E97-E480-4AB4-A63A-5747694298D4}" type="presOf" srcId="{23B8C512-4A41-4936-AB9D-C0203320FD4B}" destId="{A81F20FD-906C-4358-A6D9-6B632151447D}" srcOrd="0" destOrd="0" presId="urn:microsoft.com/office/officeart/2005/8/layout/default#1"/>
    <dgm:cxn modelId="{0A970604-E35E-4EB7-8E59-31F7C5D01B33}" type="presOf" srcId="{4F2ED0FF-7417-418D-9068-FAB2AA65D51A}" destId="{12CF9276-D4D5-4615-BFCB-578F0317B9EC}" srcOrd="0" destOrd="0" presId="urn:microsoft.com/office/officeart/2005/8/layout/default#1"/>
    <dgm:cxn modelId="{9355FB61-C785-47DF-8C11-67F188E01346}" srcId="{4F2ED0FF-7417-418D-9068-FAB2AA65D51A}" destId="{E33CA9FE-5510-45D3-BF67-357A4A33DCEB}" srcOrd="2" destOrd="0" parTransId="{0D5CF6DA-186A-47F6-95C6-A099E011245C}" sibTransId="{9E7D1E80-5081-48FC-9F6D-30A89B5983AE}"/>
    <dgm:cxn modelId="{C6298084-D0C6-4B63-A344-059B47E76583}" srcId="{4F2ED0FF-7417-418D-9068-FAB2AA65D51A}" destId="{23B8C512-4A41-4936-AB9D-C0203320FD4B}" srcOrd="3" destOrd="0" parTransId="{03674E26-ADD6-4254-A29A-0397B3E19637}" sibTransId="{1355E1A2-939D-4D08-895A-6A23F4B60D17}"/>
    <dgm:cxn modelId="{8E013EF6-AD79-4FAB-8B37-80B98EBA286C}" type="presParOf" srcId="{12CF9276-D4D5-4615-BFCB-578F0317B9EC}" destId="{960E36F7-7370-4676-9BF6-7C4432AE4104}" srcOrd="0" destOrd="0" presId="urn:microsoft.com/office/officeart/2005/8/layout/default#1"/>
    <dgm:cxn modelId="{EBD1FD22-5751-44F8-9829-DD22ACE034E8}" type="presParOf" srcId="{12CF9276-D4D5-4615-BFCB-578F0317B9EC}" destId="{C33D5232-4716-4160-B029-56B9D529CB80}" srcOrd="1" destOrd="0" presId="urn:microsoft.com/office/officeart/2005/8/layout/default#1"/>
    <dgm:cxn modelId="{B5E28F22-C0DA-40C9-9EAC-D8B30088A001}" type="presParOf" srcId="{12CF9276-D4D5-4615-BFCB-578F0317B9EC}" destId="{0787E1C5-D64B-48D2-AD05-9C445C96B832}" srcOrd="2" destOrd="0" presId="urn:microsoft.com/office/officeart/2005/8/layout/default#1"/>
    <dgm:cxn modelId="{365C7AA6-54E8-4C92-98E3-6E09425F6693}" type="presParOf" srcId="{12CF9276-D4D5-4615-BFCB-578F0317B9EC}" destId="{24420349-C3EB-42DB-88EA-128D55FB3029}" srcOrd="3" destOrd="0" presId="urn:microsoft.com/office/officeart/2005/8/layout/default#1"/>
    <dgm:cxn modelId="{C6FC57C2-6467-4A8C-B7C3-A8D17BE9DA7E}" type="presParOf" srcId="{12CF9276-D4D5-4615-BFCB-578F0317B9EC}" destId="{ADA75C92-0D4E-44EB-884D-1BCF3EA86489}" srcOrd="4" destOrd="0" presId="urn:microsoft.com/office/officeart/2005/8/layout/default#1"/>
    <dgm:cxn modelId="{F2CCDE19-F26D-4F3C-ABC6-ABF1B3CDA2B8}" type="presParOf" srcId="{12CF9276-D4D5-4615-BFCB-578F0317B9EC}" destId="{3D4BEB5E-0EB4-415C-9473-20EBEC9DD146}" srcOrd="5" destOrd="0" presId="urn:microsoft.com/office/officeart/2005/8/layout/default#1"/>
    <dgm:cxn modelId="{EF1BC4E5-9C30-4D4D-9DB6-59BB53B1A601}" type="presParOf" srcId="{12CF9276-D4D5-4615-BFCB-578F0317B9EC}" destId="{A81F20FD-906C-4358-A6D9-6B632151447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E36F7-7370-4676-9BF6-7C4432AE4104}">
      <dsp:nvSpPr>
        <dsp:cNvPr id="0" name=""/>
        <dsp:cNvSpPr/>
      </dsp:nvSpPr>
      <dsp:spPr>
        <a:xfrm>
          <a:off x="144138" y="94899"/>
          <a:ext cx="3701498" cy="2220898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  <a:headEnd type="none" w="med" len="med"/>
          <a:tailEnd type="none" w="med" len="me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400" kern="1200" dirty="0" smtClean="0"/>
            <a:t>Europa, Azija, Afrika</a:t>
          </a:r>
          <a:endParaRPr lang="hr-HR" sz="5400" kern="1200" dirty="0"/>
        </a:p>
      </dsp:txBody>
      <dsp:txXfrm>
        <a:off x="144138" y="94899"/>
        <a:ext cx="3701498" cy="2220898"/>
      </dsp:txXfrm>
    </dsp:sp>
    <dsp:sp modelId="{0787E1C5-D64B-48D2-AD05-9C445C96B832}">
      <dsp:nvSpPr>
        <dsp:cNvPr id="0" name=""/>
        <dsp:cNvSpPr/>
      </dsp:nvSpPr>
      <dsp:spPr>
        <a:xfrm>
          <a:off x="4112255" y="94899"/>
          <a:ext cx="3701498" cy="2220898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  <a:headEnd type="none" w="med" len="med"/>
          <a:tailEnd type="none" w="med" len="me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400" kern="1200" dirty="0" smtClean="0"/>
            <a:t>kraljevstvo</a:t>
          </a:r>
          <a:endParaRPr lang="hr-HR" sz="5400" kern="1200" dirty="0"/>
        </a:p>
      </dsp:txBody>
      <dsp:txXfrm>
        <a:off x="4112255" y="94899"/>
        <a:ext cx="3701498" cy="2220898"/>
      </dsp:txXfrm>
    </dsp:sp>
    <dsp:sp modelId="{ADA75C92-0D4E-44EB-884D-1BCF3EA86489}">
      <dsp:nvSpPr>
        <dsp:cNvPr id="0" name=""/>
        <dsp:cNvSpPr/>
      </dsp:nvSpPr>
      <dsp:spPr>
        <a:xfrm>
          <a:off x="146710" y="2601265"/>
          <a:ext cx="3701498" cy="2220898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  <a:headEnd type="none" w="med" len="med"/>
          <a:tailEnd type="none" w="med" len="me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400" kern="1200" dirty="0" smtClean="0"/>
            <a:t>republika</a:t>
          </a:r>
          <a:endParaRPr lang="hr-HR" sz="5400" kern="1200" dirty="0"/>
        </a:p>
      </dsp:txBody>
      <dsp:txXfrm>
        <a:off x="146710" y="2601265"/>
        <a:ext cx="3701498" cy="2220898"/>
      </dsp:txXfrm>
    </dsp:sp>
    <dsp:sp modelId="{A81F20FD-906C-4358-A6D9-6B632151447D}">
      <dsp:nvSpPr>
        <dsp:cNvPr id="0" name=""/>
        <dsp:cNvSpPr/>
      </dsp:nvSpPr>
      <dsp:spPr>
        <a:xfrm>
          <a:off x="4008742" y="2594958"/>
          <a:ext cx="3834344" cy="2227206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  <a:headEnd type="none" w="med" len="med"/>
          <a:tailEnd type="none" w="med" len="me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400" b="0" kern="1200" dirty="0" smtClean="0"/>
            <a:t>carstvo</a:t>
          </a:r>
          <a:endParaRPr lang="hr-HR" sz="5400" b="0" kern="1200" dirty="0"/>
        </a:p>
      </dsp:txBody>
      <dsp:txXfrm>
        <a:off x="4008742" y="2594958"/>
        <a:ext cx="3834344" cy="2227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83A55-7468-4120-BBCA-CB802358C444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F9E44-28DD-4858-B569-485CE57A1A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159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638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893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0052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95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904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782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8671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452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308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9337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15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817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49623-D4CD-439D-9B13-BC8762482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36016"/>
            <a:ext cx="6858000" cy="1462178"/>
          </a:xfrm>
        </p:spPr>
        <p:txBody>
          <a:bodyPr>
            <a:noAutofit/>
          </a:bodyPr>
          <a:lstStyle/>
          <a:p>
            <a:r>
              <a:rPr lang="hr-HR" b="1" dirty="0">
                <a:latin typeface="+mn-lt"/>
              </a:rPr>
              <a:t>V</a:t>
            </a:r>
            <a:r>
              <a:rPr lang="hr-HR" b="1" dirty="0" smtClean="0">
                <a:latin typeface="+mn-lt"/>
              </a:rPr>
              <a:t>. RIMSKI SVIJET</a:t>
            </a:r>
            <a:endParaRPr lang="hr-HR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EB9023-2DCF-4A1D-8470-75B76AC83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79349"/>
            <a:ext cx="6858000" cy="1869584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8. RIMSKA DRŽAVA OD KRALJEVSTVA DO CARSTVA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xmlns="" val="7086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083" y="2776038"/>
            <a:ext cx="2173542" cy="15859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407" y="2804442"/>
            <a:ext cx="2469632" cy="155750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519" y="2644227"/>
            <a:ext cx="1440160" cy="240026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246" y="1147110"/>
            <a:ext cx="8999754" cy="1432560"/>
          </a:xfrm>
          <a:prstGeom prst="rect">
            <a:avLst/>
          </a:prstGeom>
        </p:spPr>
      </p:pic>
      <p:sp>
        <p:nvSpPr>
          <p:cNvPr id="3" name="Val 2"/>
          <p:cNvSpPr/>
          <p:nvPr/>
        </p:nvSpPr>
        <p:spPr>
          <a:xfrm>
            <a:off x="2286000" y="5044494"/>
            <a:ext cx="4401381" cy="1097514"/>
          </a:xfrm>
          <a:prstGeom prst="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Razdoblja rimske povijesti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099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043" y="2147738"/>
            <a:ext cx="6844028" cy="4649376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4233" y="534838"/>
            <a:ext cx="8238227" cy="584649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sz="3200" dirty="0"/>
              <a:t>Rimska država </a:t>
            </a:r>
            <a:r>
              <a:rPr lang="hr-HR" sz="3200" dirty="0" smtClean="0"/>
              <a:t>- prostirala </a:t>
            </a:r>
            <a:r>
              <a:rPr lang="hr-HR" sz="3200" dirty="0"/>
              <a:t>se na tri </a:t>
            </a:r>
            <a:r>
              <a:rPr lang="hr-HR" sz="3200" dirty="0" smtClean="0"/>
              <a:t>kontinenta: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dirty="0" smtClean="0"/>
              <a:t> Europa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dirty="0" smtClean="0"/>
              <a:t> Afrika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dirty="0" smtClean="0"/>
              <a:t> Azija</a:t>
            </a:r>
          </a:p>
        </p:txBody>
      </p:sp>
    </p:spTree>
    <p:extLst>
      <p:ext uri="{BB962C8B-B14F-4D97-AF65-F5344CB8AC3E}">
        <p14:creationId xmlns:p14="http://schemas.microsoft.com/office/powerpoint/2010/main" xmlns="" val="373536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138023"/>
            <a:ext cx="8058148" cy="940280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+mn-lt"/>
              </a:rPr>
              <a:t>Kraljevstvo</a:t>
            </a:r>
            <a:endParaRPr lang="hr-HR" sz="4000" dirty="0">
              <a:latin typeface="+mn-lt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09086" y="836765"/>
            <a:ext cx="5934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 </a:t>
            </a:r>
            <a:r>
              <a:rPr lang="hr-HR" sz="2800" dirty="0" smtClean="0"/>
              <a:t>vladalo </a:t>
            </a:r>
            <a:r>
              <a:rPr lang="hr-HR" sz="2800" dirty="0"/>
              <a:t>sedam kraljeva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kralj </a:t>
            </a:r>
            <a:r>
              <a:rPr lang="hr-HR" sz="2800" dirty="0"/>
              <a:t>- zapovjednik vojske, vrhovni svećenik i </a:t>
            </a:r>
            <a:r>
              <a:rPr lang="hr-HR" sz="2800" dirty="0" smtClean="0"/>
              <a:t>sudac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2800" dirty="0"/>
              <a:t> </a:t>
            </a:r>
            <a:r>
              <a:rPr lang="hr-HR" sz="2800" dirty="0" smtClean="0"/>
              <a:t>pomagao mu Senat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posljednji kralj </a:t>
            </a:r>
            <a:r>
              <a:rPr lang="hr-HR" sz="2800" dirty="0"/>
              <a:t>Etruščanin </a:t>
            </a:r>
            <a:r>
              <a:rPr lang="hr-HR" sz="2800" dirty="0" err="1"/>
              <a:t>Tarkvinije</a:t>
            </a:r>
            <a:r>
              <a:rPr lang="hr-HR" sz="2800" dirty="0"/>
              <a:t> Oholi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2400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2400" dirty="0"/>
          </a:p>
        </p:txBody>
      </p:sp>
      <p:pic>
        <p:nvPicPr>
          <p:cNvPr id="4" name="Picture 2" descr="http://www.heritage-history.com/books/macgregor/rome/zpage35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153" y="751944"/>
            <a:ext cx="2749666" cy="3827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673" y="4664002"/>
            <a:ext cx="3276009" cy="201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s://s-media-cache-ak0.pinimg.com/736x/1e/f6/e6/1ef6e677f818bb68bc8afb85a71ae5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727" y="3729607"/>
            <a:ext cx="3417452" cy="2950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0145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4234" y="365126"/>
            <a:ext cx="7851116" cy="782187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+mn-lt"/>
              </a:rPr>
              <a:t>Republika</a:t>
            </a:r>
            <a:endParaRPr lang="hr-HR" sz="4000" dirty="0">
              <a:latin typeface="+mn-lt"/>
            </a:endParaRPr>
          </a:p>
        </p:txBody>
      </p:sp>
      <p:pic>
        <p:nvPicPr>
          <p:cNvPr id="3" name="Picture 4" descr="http://klio.uoregon.edu/ROMREP-head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179" y="121332"/>
            <a:ext cx="2066643" cy="1556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77638" y="1337094"/>
            <a:ext cx="631296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 </a:t>
            </a:r>
            <a:r>
              <a:rPr lang="hr-HR" sz="2800" dirty="0" smtClean="0"/>
              <a:t>republika </a:t>
            </a:r>
            <a:r>
              <a:rPr lang="hr-HR" sz="2800" dirty="0" smtClean="0">
                <a:sym typeface="Wingdings" panose="05000000000000000000" pitchFamily="2" charset="2"/>
              </a:rPr>
              <a:t>: </a:t>
            </a:r>
            <a:r>
              <a:rPr lang="hr-HR" sz="2800" dirty="0" err="1" smtClean="0"/>
              <a:t>res</a:t>
            </a:r>
            <a:r>
              <a:rPr lang="hr-HR" sz="2800" dirty="0" smtClean="0"/>
              <a:t> </a:t>
            </a:r>
            <a:r>
              <a:rPr lang="hr-HR" sz="2800" dirty="0" err="1"/>
              <a:t>publica</a:t>
            </a:r>
            <a:r>
              <a:rPr lang="hr-HR" sz="2800" dirty="0"/>
              <a:t> (javna stvar</a:t>
            </a:r>
            <a:r>
              <a:rPr lang="hr-HR" sz="2800" dirty="0" smtClean="0"/>
              <a:t>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aristokratska republika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državom </a:t>
            </a:r>
            <a:r>
              <a:rPr lang="hr-HR" sz="2800" dirty="0"/>
              <a:t>upravljao </a:t>
            </a:r>
            <a:r>
              <a:rPr lang="hr-HR" sz="2800" dirty="0" smtClean="0"/>
              <a:t>Senat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2800" dirty="0"/>
              <a:t> iz redova senatora birana dva </a:t>
            </a:r>
            <a:r>
              <a:rPr lang="hr-HR" sz="2800" dirty="0" smtClean="0"/>
              <a:t>konzula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2800" dirty="0"/>
              <a:t> </a:t>
            </a:r>
            <a:r>
              <a:rPr lang="hr-HR" sz="2800" dirty="0" smtClean="0"/>
              <a:t>narodna skupština (pučki tribuni)</a:t>
            </a:r>
            <a:endParaRPr lang="hr-HR" sz="28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2400" dirty="0" smtClean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dirty="0"/>
          </a:p>
        </p:txBody>
      </p:sp>
      <p:pic>
        <p:nvPicPr>
          <p:cNvPr id="5" name="Picture 2" descr="http://www.daviddarling.info/images/Senate_me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8634" y="1337093"/>
            <a:ext cx="3019244" cy="4192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oman Republic: Roman Senate - The Roman Senate made the laws and governed the Roman people during the Republic. The Senate was made up of patricians, and those who served would serve for ilfe.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556" y="4070803"/>
            <a:ext cx="298995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237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tchive.com/artchive/r/roman/roman_augustus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644" y="567995"/>
            <a:ext cx="309920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al 4"/>
          <p:cNvSpPr/>
          <p:nvPr/>
        </p:nvSpPr>
        <p:spPr>
          <a:xfrm>
            <a:off x="3329046" y="120977"/>
            <a:ext cx="2909421" cy="577970"/>
          </a:xfrm>
          <a:prstGeom prst="wave">
            <a:avLst>
              <a:gd name="adj1" fmla="val 12500"/>
              <a:gd name="adj2" fmla="val 29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PRVI RIMSKI CAR</a:t>
            </a:r>
            <a:endParaRPr lang="hr-HR" sz="2800" b="1" dirty="0"/>
          </a:p>
        </p:txBody>
      </p:sp>
      <p:sp>
        <p:nvSpPr>
          <p:cNvPr id="6" name="Elipsa 5"/>
          <p:cNvSpPr/>
          <p:nvPr/>
        </p:nvSpPr>
        <p:spPr>
          <a:xfrm>
            <a:off x="3372928" y="5811212"/>
            <a:ext cx="2570672" cy="8196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August, uzvišeni</a:t>
            </a:r>
            <a:endParaRPr lang="hr-HR" sz="2800" b="1" dirty="0"/>
          </a:p>
        </p:txBody>
      </p:sp>
      <p:sp>
        <p:nvSpPr>
          <p:cNvPr id="7" name="Elipsa 6"/>
          <p:cNvSpPr/>
          <p:nvPr/>
        </p:nvSpPr>
        <p:spPr>
          <a:xfrm>
            <a:off x="637449" y="1354346"/>
            <a:ext cx="2286158" cy="11271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kontrolirao Senat i vojsku</a:t>
            </a:r>
            <a:endParaRPr lang="hr-HR" sz="2400" dirty="0"/>
          </a:p>
        </p:txBody>
      </p:sp>
      <p:sp>
        <p:nvSpPr>
          <p:cNvPr id="8" name="Elipsa 7"/>
          <p:cNvSpPr/>
          <p:nvPr/>
        </p:nvSpPr>
        <p:spPr>
          <a:xfrm>
            <a:off x="1224951" y="2817441"/>
            <a:ext cx="2009955" cy="10960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doživotni konzul</a:t>
            </a:r>
            <a:endParaRPr lang="hr-HR" sz="2400" dirty="0"/>
          </a:p>
        </p:txBody>
      </p:sp>
      <p:sp>
        <p:nvSpPr>
          <p:cNvPr id="9" name="Elipsa 8"/>
          <p:cNvSpPr/>
          <p:nvPr/>
        </p:nvSpPr>
        <p:spPr>
          <a:xfrm>
            <a:off x="5788325" y="1018438"/>
            <a:ext cx="2320505" cy="102602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imperator</a:t>
            </a:r>
            <a:endParaRPr lang="hr-HR" sz="2800" dirty="0"/>
          </a:p>
        </p:txBody>
      </p:sp>
      <p:sp>
        <p:nvSpPr>
          <p:cNvPr id="10" name="Elipsa 9"/>
          <p:cNvSpPr/>
          <p:nvPr/>
        </p:nvSpPr>
        <p:spPr>
          <a:xfrm>
            <a:off x="6346674" y="2648310"/>
            <a:ext cx="1926057" cy="10811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vrhovni svećenik</a:t>
            </a:r>
            <a:endParaRPr lang="hr-HR" sz="2400" dirty="0"/>
          </a:p>
        </p:txBody>
      </p:sp>
      <p:sp>
        <p:nvSpPr>
          <p:cNvPr id="11" name="Elipsa 10"/>
          <p:cNvSpPr/>
          <p:nvPr/>
        </p:nvSpPr>
        <p:spPr>
          <a:xfrm>
            <a:off x="5788326" y="4333336"/>
            <a:ext cx="2714952" cy="13198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neograničene ovlasti</a:t>
            </a:r>
            <a:endParaRPr lang="hr-HR" sz="2400" dirty="0"/>
          </a:p>
        </p:txBody>
      </p:sp>
      <p:sp>
        <p:nvSpPr>
          <p:cNvPr id="12" name="Elipsa 11"/>
          <p:cNvSpPr/>
          <p:nvPr/>
        </p:nvSpPr>
        <p:spPr>
          <a:xfrm>
            <a:off x="1285336" y="4459858"/>
            <a:ext cx="1638271" cy="8856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pučki tribun</a:t>
            </a:r>
            <a:endParaRPr lang="hr-HR" sz="24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491706" y="310551"/>
            <a:ext cx="1932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Carstvo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2378346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2/20/Proclaiming_claudius_emper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610"/>
          <a:stretch/>
        </p:blipFill>
        <p:spPr bwMode="auto">
          <a:xfrm>
            <a:off x="852937" y="128896"/>
            <a:ext cx="3367539" cy="4180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172114" y="4221159"/>
            <a:ext cx="3589667" cy="212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 </a:t>
            </a:r>
            <a:r>
              <a:rPr lang="hr-HR" sz="2800" dirty="0" smtClean="0"/>
              <a:t>pretorijanci </a:t>
            </a:r>
            <a:r>
              <a:rPr lang="hr-HR" sz="2800" dirty="0"/>
              <a:t>- </a:t>
            </a:r>
            <a:r>
              <a:rPr lang="pl-PL" sz="2800" dirty="0"/>
              <a:t>vojna garda koja je bila zadužena za osobnu sigurnost careva</a:t>
            </a:r>
          </a:p>
        </p:txBody>
      </p:sp>
      <p:pic>
        <p:nvPicPr>
          <p:cNvPr id="5" name="Picture 2" descr="http://www.christianhistoryproject.org/wp-content/uploads/2012/11/theban-leg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396" y="69674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4891177" y="4309022"/>
            <a:ext cx="4252823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hr-HR" sz="2800" b="1" dirty="0" smtClean="0"/>
              <a:t>Car Dioklecijan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promijenio </a:t>
            </a:r>
            <a:r>
              <a:rPr lang="hr-HR" sz="2800" dirty="0"/>
              <a:t>sustav </a:t>
            </a:r>
            <a:r>
              <a:rPr lang="hr-HR" sz="2800" dirty="0" smtClean="0"/>
              <a:t>vladanja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dirty="0"/>
              <a:t> </a:t>
            </a:r>
            <a:r>
              <a:rPr lang="hr-HR" sz="2800" dirty="0" err="1" smtClean="0"/>
              <a:t>dominus</a:t>
            </a:r>
            <a:r>
              <a:rPr lang="hr-HR" sz="2800" dirty="0" smtClean="0"/>
              <a:t>- gospodar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31977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5CBE4-5366-4863-BEC6-D8BBB1A5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4716"/>
          </a:xfrm>
        </p:spPr>
        <p:txBody>
          <a:bodyPr/>
          <a:lstStyle/>
          <a:p>
            <a:r>
              <a:rPr lang="hr-HR" dirty="0"/>
              <a:t>Ponovimo naučeno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F4C034A-8C13-4B32-AA63-7F091A8D6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8828460"/>
              </p:ext>
            </p:extLst>
          </p:nvPr>
        </p:nvGraphicFramePr>
        <p:xfrm>
          <a:off x="957531" y="1224952"/>
          <a:ext cx="7988059" cy="482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99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3656B-B4F7-4343-A88F-D57A5567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4" y="327804"/>
            <a:ext cx="8213425" cy="1871932"/>
          </a:xfrm>
        </p:spPr>
        <p:txBody>
          <a:bodyPr>
            <a:normAutofit/>
          </a:bodyPr>
          <a:lstStyle/>
          <a:p>
            <a:pPr algn="ctr"/>
            <a:r>
              <a:rPr lang="hr-HR" sz="2700" dirty="0">
                <a:solidFill>
                  <a:srgbClr val="FF0000"/>
                </a:solidFill>
              </a:rPr>
              <a:t>Zapišimo</a:t>
            </a:r>
            <a:br>
              <a:rPr lang="hr-HR" sz="2700" dirty="0">
                <a:solidFill>
                  <a:srgbClr val="FF0000"/>
                </a:solidFill>
              </a:rPr>
            </a:br>
            <a:r>
              <a:rPr lang="hr-HR" sz="2700" dirty="0" smtClean="0">
                <a:solidFill>
                  <a:srgbClr val="FF0000"/>
                </a:solidFill>
              </a:rPr>
              <a:t>      </a:t>
            </a:r>
            <a:r>
              <a:rPr lang="hr-HR" b="1" dirty="0" smtClean="0">
                <a:latin typeface="+mn-lt"/>
              </a:rPr>
              <a:t>Rimska država od kraljevstva do carstva</a:t>
            </a:r>
            <a:endParaRPr lang="hr-HR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73720-2753-454B-AA13-0E2483A8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3" y="1897811"/>
            <a:ext cx="7578827" cy="4097547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buNone/>
            </a:pPr>
            <a:endParaRPr lang="hr-HR" sz="2800" dirty="0"/>
          </a:p>
          <a:p>
            <a:pPr marL="457200" lvl="1" indent="0">
              <a:lnSpc>
                <a:spcPct val="12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  <a:buFontTx/>
              <a:buNone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035170" y="2467154"/>
            <a:ext cx="7556739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/>
              <a:t>kraljevstvo: 753. – 509. pr. Kr.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sym typeface="Wingdings" panose="05000000000000000000" pitchFamily="2" charset="2"/>
              </a:rPr>
              <a:t>republika: senat, dva konzula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sym typeface="Wingdings" panose="05000000000000000000" pitchFamily="2" charset="2"/>
              </a:rPr>
              <a:t>carstvo: prvi među jednakim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 smtClean="0">
                <a:sym typeface="Wingdings" panose="05000000000000000000" pitchFamily="2" charset="2"/>
              </a:rPr>
              <a:t>                    imperator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 smtClean="0">
                <a:sym typeface="Wingdings" panose="05000000000000000000" pitchFamily="2" charset="2"/>
              </a:rPr>
              <a:t>                    apsolutni gospodar</a:t>
            </a:r>
            <a:endParaRPr lang="hr-HR" sz="28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endParaRPr lang="hr-HR" sz="28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endParaRPr lang="hr-H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3021</TotalTime>
  <Words>165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V. RIMSKI SVIJET</vt:lpstr>
      <vt:lpstr>Slide 2</vt:lpstr>
      <vt:lpstr>Slide 3</vt:lpstr>
      <vt:lpstr>Kraljevstvo</vt:lpstr>
      <vt:lpstr>Republika</vt:lpstr>
      <vt:lpstr>Slide 6</vt:lpstr>
      <vt:lpstr>Slide 7</vt:lpstr>
      <vt:lpstr>Ponovimo naučeno</vt:lpstr>
      <vt:lpstr>Zapišimo       Rimska država od kraljevstva do carstva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Šakić</dc:creator>
  <cp:lastModifiedBy>Windows User</cp:lastModifiedBy>
  <cp:revision>288</cp:revision>
  <dcterms:created xsi:type="dcterms:W3CDTF">2019-08-05T05:25:32Z</dcterms:created>
  <dcterms:modified xsi:type="dcterms:W3CDTF">2019-11-10T21:46:27Z</dcterms:modified>
</cp:coreProperties>
</file>