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41" r:id="rId3"/>
    <p:sldId id="485" r:id="rId4"/>
    <p:sldId id="487" r:id="rId5"/>
    <p:sldId id="488" r:id="rId6"/>
    <p:sldId id="489" r:id="rId7"/>
    <p:sldId id="490" r:id="rId8"/>
    <p:sldId id="492" r:id="rId9"/>
    <p:sldId id="478" r:id="rId10"/>
    <p:sldId id="495" r:id="rId11"/>
    <p:sldId id="497" r:id="rId12"/>
    <p:sldId id="499" r:id="rId13"/>
    <p:sldId id="500" r:id="rId14"/>
    <p:sldId id="510" r:id="rId15"/>
    <p:sldId id="506" r:id="rId16"/>
    <p:sldId id="511" r:id="rId17"/>
    <p:sldId id="270" r:id="rId18"/>
    <p:sldId id="269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11BA"/>
    <a:srgbClr val="B9BC36"/>
    <a:srgbClr val="DEE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-154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859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421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301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37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722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16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816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40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663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832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58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9656-1C7B-4CB8-ACE4-00D15309F50F}" type="datetimeFigureOut">
              <a:rPr lang="hr-HR" smtClean="0"/>
              <a:t>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FB1C4-1842-440C-9B16-A806921E55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211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305800" cy="14700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lgerian" panose="04020705040A02060702" pitchFamily="82" charset="0"/>
              </a:rPr>
              <a:t>IV. </a:t>
            </a:r>
            <a:r>
              <a:rPr lang="en-US" b="1" dirty="0" err="1" smtClean="0">
                <a:latin typeface="Algerian" panose="04020705040A02060702" pitchFamily="82" charset="0"/>
              </a:rPr>
              <a:t>Vlast</a:t>
            </a:r>
            <a:r>
              <a:rPr lang="en-US" b="1" dirty="0" smtClean="0">
                <a:latin typeface="Algerian" panose="04020705040A02060702" pitchFamily="82" charset="0"/>
              </a:rPr>
              <a:t>  I  </a:t>
            </a:r>
            <a:r>
              <a:rPr lang="en-US" b="1" dirty="0" err="1" smtClean="0">
                <a:latin typeface="Algerian" panose="04020705040A02060702" pitchFamily="82" charset="0"/>
              </a:rPr>
              <a:t>moć</a:t>
            </a:r>
            <a:r>
              <a:rPr lang="en-US" b="1" dirty="0" smtClean="0">
                <a:latin typeface="Algerian" panose="04020705040A02060702" pitchFamily="82" charset="0"/>
              </a:rPr>
              <a:t>  u </a:t>
            </a:r>
            <a:r>
              <a:rPr lang="en-US" b="1" dirty="0" err="1" smtClean="0">
                <a:latin typeface="Algerian" panose="04020705040A02060702" pitchFamily="82" charset="0"/>
              </a:rPr>
              <a:t>srednjovjekovnoj</a:t>
            </a:r>
            <a:r>
              <a:rPr lang="en-US" b="1" dirty="0" smtClean="0">
                <a:latin typeface="Algerian" panose="04020705040A02060702" pitchFamily="82" charset="0"/>
              </a:rPr>
              <a:t> </a:t>
            </a:r>
            <a:r>
              <a:rPr lang="en-US" b="1" dirty="0" err="1" smtClean="0">
                <a:latin typeface="Algerian" panose="04020705040A02060702" pitchFamily="82" charset="0"/>
              </a:rPr>
              <a:t>hrvatskoj</a:t>
            </a:r>
            <a:endParaRPr lang="hr-HR" b="1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276600"/>
            <a:ext cx="3276600" cy="838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chemeClr val="tx1"/>
                </a:solidFill>
              </a:rPr>
              <a:t>5</a:t>
            </a:r>
            <a:r>
              <a:rPr lang="en-US" sz="4000" b="1" dirty="0" smtClean="0">
                <a:solidFill>
                  <a:schemeClr val="tx1"/>
                </a:solidFill>
              </a:rPr>
              <a:t>. </a:t>
            </a:r>
            <a:r>
              <a:rPr lang="hr-HR" sz="4000" b="1" dirty="0" smtClean="0">
                <a:solidFill>
                  <a:schemeClr val="tx1"/>
                </a:solidFill>
              </a:rPr>
              <a:t>ISTRA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90800" y="4405745"/>
            <a:ext cx="41910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Izborna tema</a:t>
            </a:r>
            <a:endParaRPr lang="hr-HR" sz="4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88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476673"/>
            <a:ext cx="7920111" cy="51392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sasvim samostalan razvoj </a:t>
            </a:r>
            <a:r>
              <a:rPr lang="hr-HR" sz="2800" b="1" dirty="0" smtClean="0"/>
              <a:t>omogućuje</a:t>
            </a:r>
            <a:r>
              <a:rPr lang="hr-HR" sz="28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800" dirty="0" smtClean="0"/>
          </a:p>
        </p:txBody>
      </p:sp>
      <p:pic>
        <p:nvPicPr>
          <p:cNvPr id="4" name="Picture 2" descr="http://www.ccoins.ru/new/25/25croa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5353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371600"/>
            <a:ext cx="845820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800" dirty="0" smtClean="0"/>
              <a:t>  samostalno </a:t>
            </a:r>
            <a:r>
              <a:rPr lang="hr-HR" sz="2800" dirty="0"/>
              <a:t>biranje gradskog kneza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800" dirty="0" smtClean="0"/>
              <a:t>  otvaranje </a:t>
            </a:r>
            <a:r>
              <a:rPr lang="hr-HR" sz="2800" dirty="0"/>
              <a:t>predstavništva u stranim zemljama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800" dirty="0"/>
              <a:t> </a:t>
            </a:r>
            <a:r>
              <a:rPr lang="hr-HR" sz="2800" dirty="0" smtClean="0"/>
              <a:t> vođenje </a:t>
            </a:r>
            <a:r>
              <a:rPr lang="hr-HR" sz="2800" dirty="0"/>
              <a:t>samostalne vanjske politike</a:t>
            </a:r>
          </a:p>
        </p:txBody>
      </p:sp>
    </p:spTree>
    <p:extLst>
      <p:ext uri="{BB962C8B-B14F-4D97-AF65-F5344CB8AC3E}">
        <p14:creationId xmlns:p14="http://schemas.microsoft.com/office/powerpoint/2010/main" val="24790027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3400" y="990600"/>
            <a:ext cx="7920111" cy="12759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800" dirty="0" smtClean="0"/>
              <a:t>od sredine 15. st. Dubrovnik se naziva </a:t>
            </a:r>
            <a:r>
              <a:rPr lang="hr-HR" sz="2800" b="1" dirty="0" smtClean="0"/>
              <a:t>republikom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800" dirty="0" smtClean="0"/>
              <a:t>vlast bila u rukama plemićkih obitelji – </a:t>
            </a:r>
            <a:r>
              <a:rPr lang="hr-HR" sz="2800" b="1" dirty="0" smtClean="0"/>
              <a:t>vlastele</a:t>
            </a:r>
          </a:p>
        </p:txBody>
      </p:sp>
      <p:pic>
        <p:nvPicPr>
          <p:cNvPr id="7" name="Picture 4" descr="magistr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7" r="13031"/>
          <a:stretch/>
        </p:blipFill>
        <p:spPr bwMode="auto">
          <a:xfrm>
            <a:off x="1600200" y="2708921"/>
            <a:ext cx="2632529" cy="34805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5" descr="toga knez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1" r="26126"/>
          <a:stretch/>
        </p:blipFill>
        <p:spPr bwMode="auto">
          <a:xfrm>
            <a:off x="5334000" y="2694592"/>
            <a:ext cx="1981200" cy="36538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53700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1449" y="764705"/>
            <a:ext cx="7920111" cy="13681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800" dirty="0" smtClean="0"/>
              <a:t> glavni organ državne vlasti je </a:t>
            </a:r>
            <a:r>
              <a:rPr lang="hr-HR" sz="2800" b="1" dirty="0" smtClean="0"/>
              <a:t>Veliko vijeće</a:t>
            </a:r>
            <a:r>
              <a:rPr lang="hr-HR" sz="2800" dirty="0" smtClean="0"/>
              <a:t>, a čine ga vlastela</a:t>
            </a:r>
            <a:endParaRPr lang="hr-HR" sz="28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32855"/>
            <a:ext cx="5232584" cy="38407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kstniOkvir 3"/>
          <p:cNvSpPr txBox="1"/>
          <p:nvPr/>
        </p:nvSpPr>
        <p:spPr>
          <a:xfrm>
            <a:off x="179512" y="2286000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 smtClean="0"/>
              <a:t>Knežev dvor – sjedište </a:t>
            </a:r>
            <a:r>
              <a:rPr lang="hr-HR" sz="2400" b="1" dirty="0" smtClean="0"/>
              <a:t>kneza</a:t>
            </a:r>
            <a:r>
              <a:rPr lang="hr-HR" sz="2400" dirty="0" smtClean="0"/>
              <a:t>; tu se sastaje Veliko i Malo vijeće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3122992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152400"/>
            <a:ext cx="5791200" cy="7159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2800" dirty="0" smtClean="0"/>
              <a:t>Postanak i razvoj Dubrovačke Republike</a:t>
            </a:r>
            <a:endParaRPr lang="hr-HR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7126995" cy="475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447800" y="6096000"/>
            <a:ext cx="457200" cy="304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1981200" y="610292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d</a:t>
            </a:r>
            <a:r>
              <a:rPr lang="hr-HR" b="1" dirty="0" smtClean="0"/>
              <a:t>ubrovačko izvangradsko područje</a:t>
            </a:r>
            <a:endParaRPr lang="hr-H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9382" y="990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7030A0"/>
                </a:solidFill>
              </a:rPr>
              <a:t>1333.</a:t>
            </a:r>
            <a:r>
              <a:rPr lang="hr-HR" dirty="0" smtClean="0"/>
              <a:t> </a:t>
            </a:r>
            <a:r>
              <a:rPr lang="hr-HR" dirty="0"/>
              <a:t>g</a:t>
            </a:r>
            <a:r>
              <a:rPr lang="hr-HR" dirty="0" smtClean="0"/>
              <a:t>odina stjecanja pojedinih područja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4440382" y="990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D11BA"/>
                </a:solidFill>
              </a:rPr>
              <a:t>1500. </a:t>
            </a:r>
            <a:r>
              <a:rPr lang="hr-HR" dirty="0" smtClean="0">
                <a:solidFill>
                  <a:srgbClr val="FD11BA"/>
                </a:solidFill>
              </a:rPr>
              <a:t> </a:t>
            </a:r>
            <a:r>
              <a:rPr lang="hr-HR" dirty="0"/>
              <a:t>g</a:t>
            </a:r>
            <a:r>
              <a:rPr lang="hr-HR" dirty="0" smtClean="0"/>
              <a:t>odina gubitka pojedinih područja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50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400800" cy="914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hr-HR" sz="2800" b="1" dirty="0" smtClean="0">
                <a:latin typeface="+mn-lt"/>
              </a:rPr>
              <a:t>TRGOVINA DUBROVAČKE REPUBLIKE</a:t>
            </a:r>
            <a:endParaRPr lang="hr-HR" sz="2800" b="1" dirty="0">
              <a:latin typeface="+mn-lt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1"/>
            <a:ext cx="8686800" cy="137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altLang="sr-Latn-RS" sz="2800" b="1" dirty="0" smtClean="0"/>
              <a:t>trgovina</a:t>
            </a:r>
            <a:r>
              <a:rPr lang="hr-HR" altLang="sr-Latn-RS" sz="2800" dirty="0" smtClean="0"/>
              <a:t> - najvažnija gospodarska aktivnost Dubrovačke Republike</a:t>
            </a:r>
            <a:endParaRPr lang="hr-HR" altLang="sr-Latn-RS" sz="2800" b="1" dirty="0" smtClean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914400" y="2590800"/>
            <a:ext cx="3276600" cy="53340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</a:rPr>
              <a:t>kopnena trgovina </a:t>
            </a:r>
            <a:endParaRPr lang="hr-HR" sz="2800" b="1" dirty="0">
              <a:solidFill>
                <a:schemeClr val="tx1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5192060" y="2057400"/>
            <a:ext cx="3276600" cy="53340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p</a:t>
            </a:r>
            <a:r>
              <a:rPr lang="hr-HR" sz="2800" b="1" dirty="0" smtClean="0">
                <a:solidFill>
                  <a:schemeClr val="tx1"/>
                </a:solidFill>
              </a:rPr>
              <a:t>omorska trgovina </a:t>
            </a:r>
            <a:endParaRPr lang="hr-HR" sz="2800" b="1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438400" y="3276600"/>
            <a:ext cx="484632" cy="97840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ound Diagonal Corner Rectangle 9"/>
          <p:cNvSpPr/>
          <p:nvPr/>
        </p:nvSpPr>
        <p:spPr>
          <a:xfrm>
            <a:off x="1045879" y="4433455"/>
            <a:ext cx="3526121" cy="144780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chemeClr val="tx1"/>
                </a:solidFill>
              </a:rPr>
              <a:t>Bosna i Srbija, 12.st.</a:t>
            </a:r>
          </a:p>
          <a:p>
            <a:pPr algn="ctr"/>
            <a:r>
              <a:rPr lang="hr-HR" sz="2800" dirty="0">
                <a:solidFill>
                  <a:schemeClr val="tx1"/>
                </a:solidFill>
              </a:rPr>
              <a:t>i</a:t>
            </a:r>
            <a:r>
              <a:rPr lang="hr-HR" sz="2800" dirty="0" smtClean="0">
                <a:solidFill>
                  <a:schemeClr val="tx1"/>
                </a:solidFill>
              </a:rPr>
              <a:t>zvozi sol, a uvozi rude</a:t>
            </a:r>
            <a:endParaRPr lang="hr-HR" sz="2800" dirty="0">
              <a:solidFill>
                <a:schemeClr val="tx1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4724400" y="3595255"/>
            <a:ext cx="4211921" cy="228600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600" dirty="0" smtClean="0">
                <a:solidFill>
                  <a:schemeClr val="tx1"/>
                </a:solidFill>
              </a:rPr>
              <a:t>oslobađanjem od mletačke vlasti </a:t>
            </a:r>
            <a:r>
              <a:rPr lang="hr-HR" sz="2600" dirty="0">
                <a:solidFill>
                  <a:schemeClr val="tx1"/>
                </a:solidFill>
              </a:rPr>
              <a:t>dubrovačka trgovačka flota postaje </a:t>
            </a:r>
            <a:r>
              <a:rPr lang="hr-HR" sz="2600" b="1" dirty="0">
                <a:solidFill>
                  <a:schemeClr val="tx1"/>
                </a:solidFill>
              </a:rPr>
              <a:t>jedna od najmoćnijih </a:t>
            </a:r>
            <a:r>
              <a:rPr lang="hr-HR" sz="2600" dirty="0">
                <a:solidFill>
                  <a:schemeClr val="tx1"/>
                </a:solidFill>
              </a:rPr>
              <a:t>na </a:t>
            </a:r>
            <a:r>
              <a:rPr lang="hr-HR" sz="2600" dirty="0" smtClean="0">
                <a:solidFill>
                  <a:schemeClr val="tx1"/>
                </a:solidFill>
              </a:rPr>
              <a:t>Sredozemlju</a:t>
            </a:r>
            <a:endParaRPr lang="hr-HR" sz="2600" dirty="0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588044" y="2667000"/>
            <a:ext cx="484632" cy="7620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Picture 2" descr="http://www.portaloko.hr/slika/144668/44/710/23/445/1046/0/s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87" y="4450774"/>
            <a:ext cx="3388303" cy="167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4" name="Pravokutnik 2"/>
          <p:cNvSpPr/>
          <p:nvPr/>
        </p:nvSpPr>
        <p:spPr>
          <a:xfrm>
            <a:off x="1752313" y="6144064"/>
            <a:ext cx="2341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sz="2800" dirty="0"/>
              <a:t>Solana u Stonu</a:t>
            </a:r>
            <a:endParaRPr lang="hr-HR" sz="2800" dirty="0"/>
          </a:p>
        </p:txBody>
      </p:sp>
      <p:pic>
        <p:nvPicPr>
          <p:cNvPr id="15" name="Picture 2" descr="http://www.hkv.hr/img/Davor/dubrovacki_galij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595255"/>
            <a:ext cx="3210860" cy="29979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53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600" y="381000"/>
            <a:ext cx="7920111" cy="8522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 Dubrovnik je vještom diplomacijom</a:t>
            </a:r>
            <a:endParaRPr lang="hr-HR" sz="28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647700" y="1219200"/>
            <a:ext cx="7429500" cy="152400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1"/>
                </a:solidFill>
              </a:rPr>
              <a:t>od pape </a:t>
            </a:r>
            <a:r>
              <a:rPr lang="hr-HR" sz="2800" dirty="0" smtClean="0">
                <a:solidFill>
                  <a:schemeClr val="tx1"/>
                </a:solidFill>
              </a:rPr>
              <a:t>dobio dozvolu </a:t>
            </a:r>
            <a:r>
              <a:rPr lang="hr-HR" sz="2800" dirty="0">
                <a:solidFill>
                  <a:schemeClr val="tx1"/>
                </a:solidFill>
              </a:rPr>
              <a:t>za trgovinu s islamskim zemljama, kao </a:t>
            </a:r>
            <a:r>
              <a:rPr lang="hr-HR" sz="2800" b="1" dirty="0">
                <a:solidFill>
                  <a:schemeClr val="tx1"/>
                </a:solidFill>
              </a:rPr>
              <a:t>jedina</a:t>
            </a:r>
            <a:r>
              <a:rPr lang="hr-HR" sz="2800" dirty="0">
                <a:solidFill>
                  <a:schemeClr val="tx1"/>
                </a:solidFill>
              </a:rPr>
              <a:t> kršćanska zemlja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1066800" y="2909455"/>
            <a:ext cx="7429500" cy="152400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chemeClr val="tx1"/>
                </a:solidFill>
              </a:rPr>
              <a:t>zadržao </a:t>
            </a:r>
            <a:r>
              <a:rPr lang="hr-HR" sz="2800" dirty="0">
                <a:solidFill>
                  <a:schemeClr val="tx1"/>
                </a:solidFill>
              </a:rPr>
              <a:t>svoju slobodu i slobodnu trgovinu po Osmanlijskom Carstvu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1371600" y="4648200"/>
            <a:ext cx="7429500" cy="152400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1"/>
                </a:solidFill>
              </a:rPr>
              <a:t>i</a:t>
            </a:r>
            <a:r>
              <a:rPr lang="hr-HR" sz="2800" dirty="0" smtClean="0">
                <a:solidFill>
                  <a:schemeClr val="tx1"/>
                </a:solidFill>
              </a:rPr>
              <a:t>mao o</a:t>
            </a:r>
            <a:r>
              <a:rPr lang="nn-NO" sz="2800" dirty="0" smtClean="0">
                <a:solidFill>
                  <a:schemeClr val="tx1"/>
                </a:solidFill>
              </a:rPr>
              <a:t>tvorene</a:t>
            </a:r>
            <a:r>
              <a:rPr lang="hr-HR" sz="2800" dirty="0" smtClean="0">
                <a:solidFill>
                  <a:schemeClr val="tx1"/>
                </a:solidFill>
              </a:rPr>
              <a:t> </a:t>
            </a:r>
            <a:r>
              <a:rPr lang="nn-NO" sz="2800" dirty="0" smtClean="0">
                <a:solidFill>
                  <a:schemeClr val="tx1"/>
                </a:solidFill>
              </a:rPr>
              <a:t>i </a:t>
            </a:r>
            <a:r>
              <a:rPr lang="nn-NO" sz="2800" dirty="0">
                <a:solidFill>
                  <a:schemeClr val="tx1"/>
                </a:solidFill>
              </a:rPr>
              <a:t>sve sredozemne luke u španjolskoj vlasti kao i </a:t>
            </a:r>
            <a:r>
              <a:rPr lang="nn-NO" sz="2800" dirty="0" smtClean="0">
                <a:solidFill>
                  <a:schemeClr val="tx1"/>
                </a:solidFill>
              </a:rPr>
              <a:t>trgovin</a:t>
            </a:r>
            <a:r>
              <a:rPr lang="hr-HR" sz="2800" dirty="0" smtClean="0">
                <a:solidFill>
                  <a:schemeClr val="tx1"/>
                </a:solidFill>
              </a:rPr>
              <a:t>u</a:t>
            </a:r>
            <a:r>
              <a:rPr lang="nn-NO" sz="2800" dirty="0" smtClean="0">
                <a:solidFill>
                  <a:schemeClr val="tx1"/>
                </a:solidFill>
              </a:rPr>
              <a:t> </a:t>
            </a:r>
            <a:r>
              <a:rPr lang="nn-NO" sz="2800" dirty="0">
                <a:solidFill>
                  <a:schemeClr val="tx1"/>
                </a:solidFill>
              </a:rPr>
              <a:t>na </a:t>
            </a:r>
            <a:r>
              <a:rPr lang="nn-NO" sz="2800" dirty="0" smtClean="0">
                <a:solidFill>
                  <a:schemeClr val="tx1"/>
                </a:solidFill>
              </a:rPr>
              <a:t>Atlantiku </a:t>
            </a:r>
            <a:endParaRPr lang="hr-H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9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562600" cy="609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hr-HR" sz="2800" dirty="0" smtClean="0"/>
              <a:t>Dubrovačka trgovina na Sredozemlju</a:t>
            </a:r>
            <a:endParaRPr lang="hr-HR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525919" cy="559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9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8683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200" dirty="0" err="1" smtClean="0">
                <a:latin typeface="+mn-lt"/>
              </a:rPr>
              <a:t>Ponovimo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naučeno</a:t>
            </a:r>
            <a:endParaRPr lang="hr-HR" sz="3200" dirty="0">
              <a:latin typeface="+mn-lt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273628" y="1600200"/>
            <a:ext cx="1943100" cy="768927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</a:rPr>
              <a:t>DUBROVNIK</a:t>
            </a:r>
          </a:p>
        </p:txBody>
      </p:sp>
      <p:sp>
        <p:nvSpPr>
          <p:cNvPr id="2" name="Round Diagonal Corner Rectangle 1"/>
          <p:cNvSpPr/>
          <p:nvPr/>
        </p:nvSpPr>
        <p:spPr>
          <a:xfrm>
            <a:off x="2362200" y="1473783"/>
            <a:ext cx="6553200" cy="1021759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7.st.? - Ragusium – komuna od 12.st. – trgovački ugovori – 1189. s bosanskim banom Kulinom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52400" y="2895600"/>
            <a:ext cx="2621972" cy="9144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</a:rPr>
              <a:t>VLAST NAD DUBROVNIKOM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914400" y="4800601"/>
            <a:ext cx="2285999" cy="6858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</a:rPr>
              <a:t>TEMELJ MOĆI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3048000" y="2667000"/>
            <a:ext cx="5867400" cy="152400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Bizant do 13.st.</a:t>
            </a:r>
          </a:p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Venecija od početka 13.st. </a:t>
            </a:r>
            <a:r>
              <a:rPr lang="hr-HR" sz="2400" dirty="0">
                <a:solidFill>
                  <a:schemeClr val="tx1"/>
                </a:solidFill>
              </a:rPr>
              <a:t>d</a:t>
            </a:r>
            <a:r>
              <a:rPr lang="hr-HR" sz="2400" dirty="0" smtClean="0">
                <a:solidFill>
                  <a:schemeClr val="tx1"/>
                </a:solidFill>
              </a:rPr>
              <a:t>o 1358.g.</a:t>
            </a:r>
          </a:p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Ludovik I. nakon 1358.g. </a:t>
            </a:r>
          </a:p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Dubrovačka Republika od sredine 15.st. 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3352800" y="4632621"/>
            <a:ext cx="3429000" cy="1021759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t</a:t>
            </a:r>
            <a:r>
              <a:rPr lang="hr-HR" sz="2400" dirty="0" smtClean="0">
                <a:solidFill>
                  <a:schemeClr val="tx1"/>
                </a:solidFill>
              </a:rPr>
              <a:t>rgovina sa zelađem</a:t>
            </a:r>
          </a:p>
          <a:p>
            <a:pPr algn="ctr"/>
            <a:r>
              <a:rPr lang="hr-HR" sz="2400" dirty="0">
                <a:solidFill>
                  <a:schemeClr val="tx1"/>
                </a:solidFill>
              </a:rPr>
              <a:t>p</a:t>
            </a:r>
            <a:r>
              <a:rPr lang="hr-HR" sz="2400" dirty="0" smtClean="0">
                <a:solidFill>
                  <a:schemeClr val="tx1"/>
                </a:solidFill>
              </a:rPr>
              <a:t>omorska trgovina</a:t>
            </a:r>
            <a:endParaRPr lang="hr-H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77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981200" cy="86836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+mn-lt"/>
              </a:rPr>
              <a:t>ZAPIŠIMO</a:t>
            </a:r>
            <a:endParaRPr lang="hr-HR" sz="3200" dirty="0">
              <a:latin typeface="+mn-lt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81000"/>
            <a:ext cx="8555182" cy="594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altLang="sr-Latn-RS" sz="2400" b="1" dirty="0" smtClean="0"/>
              <a:t>DUBROVNIK</a:t>
            </a:r>
            <a:endParaRPr lang="hr-HR" altLang="sr-Latn-R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altLang="sr-Latn-RS" sz="2400" dirty="0" smtClean="0"/>
              <a:t>Ragusium</a:t>
            </a:r>
            <a:endParaRPr lang="hr-HR" altLang="sr-Latn-R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altLang="sr-Latn-RS" sz="2400" dirty="0" smtClean="0"/>
              <a:t>vlast </a:t>
            </a:r>
            <a:r>
              <a:rPr lang="hr-HR" altLang="sr-Latn-RS" sz="2400" dirty="0"/>
              <a:t>Bizanta (VII. - XIII. st.)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altLang="sr-Latn-RS" sz="2400" dirty="0"/>
              <a:t>mletačka vlast (XIII. st. - 1358.)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altLang="sr-Latn-RS" sz="2400" dirty="0"/>
              <a:t>vlast hrvatsko-ugarskih kraljeva (od 1358.)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altLang="sr-Latn-RS" sz="2400" dirty="0"/>
              <a:t>Dubrovačka Republika (sredina XV. stoljeća)</a:t>
            </a:r>
            <a:endParaRPr lang="de-DE" altLang="sr-Latn-RS" sz="2400" dirty="0"/>
          </a:p>
          <a:p>
            <a:r>
              <a:rPr lang="hr-HR" sz="2400" dirty="0"/>
              <a:t>na vlasti najuglednije plemićke obitelji (vlastela) </a:t>
            </a:r>
            <a:r>
              <a:rPr lang="hr-HR" sz="2400" dirty="0">
                <a:sym typeface="Wingdings" panose="05000000000000000000" pitchFamily="2" charset="2"/>
              </a:rPr>
              <a:t> Veliko vijeće – knez</a:t>
            </a:r>
          </a:p>
          <a:p>
            <a:r>
              <a:rPr lang="hr-HR" sz="2400" dirty="0">
                <a:sym typeface="Wingdings" panose="05000000000000000000" pitchFamily="2" charset="2"/>
              </a:rPr>
              <a:t>razvijena </a:t>
            </a:r>
            <a:r>
              <a:rPr lang="hr-HR" sz="2400" dirty="0" smtClean="0">
                <a:sym typeface="Wingdings" panose="05000000000000000000" pitchFamily="2" charset="2"/>
              </a:rPr>
              <a:t>kopnena </a:t>
            </a:r>
            <a:r>
              <a:rPr lang="hr-HR" sz="2400" dirty="0">
                <a:sym typeface="Wingdings" panose="05000000000000000000" pitchFamily="2" charset="2"/>
              </a:rPr>
              <a:t>trgovina sa </a:t>
            </a:r>
            <a:r>
              <a:rPr lang="hr-HR" sz="2400" dirty="0" smtClean="0">
                <a:sym typeface="Wingdings" panose="05000000000000000000" pitchFamily="2" charset="2"/>
              </a:rPr>
              <a:t>zaleđem  te pomorska trgovina (15.st.)</a:t>
            </a:r>
            <a:endParaRPr lang="hr-HR" sz="2400" dirty="0">
              <a:sym typeface="Wingdings" panose="05000000000000000000" pitchFamily="2" charset="2"/>
            </a:endParaRPr>
          </a:p>
          <a:p>
            <a:r>
              <a:rPr lang="hr-HR" sz="2400" dirty="0" smtClean="0">
                <a:sym typeface="Wingdings" panose="05000000000000000000" pitchFamily="2" charset="2"/>
              </a:rPr>
              <a:t>jedna </a:t>
            </a:r>
            <a:r>
              <a:rPr lang="hr-HR" sz="2400" dirty="0">
                <a:sym typeface="Wingdings" panose="05000000000000000000" pitchFamily="2" charset="2"/>
              </a:rPr>
              <a:t>od </a:t>
            </a:r>
            <a:r>
              <a:rPr lang="hr-HR" altLang="sr-Latn-RS" sz="2400" dirty="0"/>
              <a:t>najmoćnijih trgovačkih flota u </a:t>
            </a:r>
            <a:r>
              <a:rPr lang="hr-HR" altLang="sr-Latn-RS" sz="2400" dirty="0" smtClean="0"/>
              <a:t>Sredozemlju</a:t>
            </a:r>
            <a:endParaRPr lang="hr-HR" altLang="sr-Latn-RS" sz="2400" dirty="0"/>
          </a:p>
          <a:p>
            <a:r>
              <a:rPr lang="hr-HR" altLang="sr-Latn-RS" sz="2400" dirty="0" smtClean="0"/>
              <a:t>vješti diplomati (dobri odnosi s Turcima i Španjolskom)</a:t>
            </a:r>
            <a:endParaRPr lang="hr-HR" altLang="sr-Latn-RS" sz="2400" dirty="0"/>
          </a:p>
          <a:p>
            <a:endParaRPr lang="hr-HR" sz="2400" dirty="0"/>
          </a:p>
          <a:p>
            <a:endParaRPr lang="hr-HR" altLang="sr-Latn-RS" sz="2400" dirty="0"/>
          </a:p>
          <a:p>
            <a:endParaRPr lang="hr-HR" altLang="sr-Latn-RS" sz="2400" dirty="0"/>
          </a:p>
          <a:p>
            <a:endParaRPr lang="en-US" altLang="sr-Latn-RS" sz="2400" dirty="0" smtClean="0"/>
          </a:p>
          <a:p>
            <a:endParaRPr lang="vi-VN" altLang="sr-Latn-R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r-HR" alt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555307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32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2400" i="1" dirty="0"/>
              <a:t>Tomislav Raukar, Hrvatsko srednjovjekovlje (Zagreb: Školska knjiga, 1997.), 137.</a:t>
            </a:r>
          </a:p>
          <a:p>
            <a:pPr marL="0" indent="0" algn="ctr">
              <a:buNone/>
            </a:pPr>
            <a:r>
              <a:rPr lang="vi-VN" sz="2400" i="1" dirty="0"/>
              <a:t> </a:t>
            </a:r>
            <a:endParaRPr lang="vi-VN" sz="2400" i="1" dirty="0"/>
          </a:p>
        </p:txBody>
      </p:sp>
      <p:pic>
        <p:nvPicPr>
          <p:cNvPr id="5" name="Picture 4" descr="https://encrypted-tbn1.gstatic.com/images?q=tbn:ANd9GcTVUdiIOB_jLC0Onld2wYNDVJIKPwWaA3HmJu6pWI7lggVUnPoG0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5181600" cy="2574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001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073" y="990600"/>
            <a:ext cx="8839200" cy="137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800" dirty="0" smtClean="0"/>
              <a:t> predaja govori kako su Dubrovnik u 7. st. osnovale izbjeglice iz grada Cavtata (Epidaura)</a:t>
            </a:r>
          </a:p>
        </p:txBody>
      </p:sp>
      <p:sp>
        <p:nvSpPr>
          <p:cNvPr id="4" name="Rezervirano mjesto sadržaja 2"/>
          <p:cNvSpPr txBox="1">
            <a:spLocks/>
          </p:cNvSpPr>
          <p:nvPr/>
        </p:nvSpPr>
        <p:spPr>
          <a:xfrm>
            <a:off x="1029872" y="5029200"/>
            <a:ext cx="7832401" cy="129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800" dirty="0" smtClean="0"/>
              <a:t>ostaci građevina pokazuju da je tu i prije postojalo gradsko naselje - </a:t>
            </a:r>
            <a:r>
              <a:rPr lang="hr-HR" sz="2800" b="1" dirty="0" smtClean="0"/>
              <a:t>Ragusium</a:t>
            </a:r>
          </a:p>
        </p:txBody>
      </p:sp>
      <p:pic>
        <p:nvPicPr>
          <p:cNvPr id="6" name="Picture 2" descr="http://stari.nsk.hr/UserFiles/Image/Bastina/Giacomo%20Franco/Carte_geografiche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58" y="2362200"/>
            <a:ext cx="4240042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257800" cy="914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hr-HR" sz="2800" b="1" dirty="0" smtClean="0">
                <a:latin typeface="+mn-lt"/>
              </a:rPr>
              <a:t>PRVA STOLJEĆA DUBROVNIKA</a:t>
            </a:r>
            <a:endParaRPr lang="hr-HR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16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5518" y="836712"/>
            <a:ext cx="4608586" cy="49593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altLang="sr-Latn-RS" sz="2800" b="1" dirty="0"/>
              <a:t>Sv. Vlaho</a:t>
            </a:r>
            <a:r>
              <a:rPr lang="hr-HR" altLang="sr-Latn-RS" sz="2800" dirty="0"/>
              <a:t> se kao zaštitnik Dubrovnika slavi od X. stoljeća kada je, prema legendi, pomogao gradu da se spasi od napada </a:t>
            </a:r>
            <a:r>
              <a:rPr lang="hr-HR" altLang="sr-Latn-RS" sz="2800" dirty="0" smtClean="0"/>
              <a:t>Venecije</a:t>
            </a:r>
            <a:endParaRPr lang="hr-HR" altLang="sr-Latn-RS" sz="2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r-HR" altLang="sr-Latn-RS" sz="2800" dirty="0"/>
          </a:p>
        </p:txBody>
      </p:sp>
      <p:pic>
        <p:nvPicPr>
          <p:cNvPr id="17412" name="Picture 4" descr="8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1050" b="-1050"/>
          <a:stretch/>
        </p:blipFill>
        <p:spPr bwMode="auto">
          <a:xfrm>
            <a:off x="914400" y="533400"/>
            <a:ext cx="3000496" cy="578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268760"/>
            <a:ext cx="4535735" cy="38164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800" dirty="0" smtClean="0"/>
              <a:t>u počecima grad priznaje vrhovnu vlast </a:t>
            </a:r>
            <a:r>
              <a:rPr lang="hr-HR" sz="2800" b="1" dirty="0" smtClean="0"/>
              <a:t>Bizanta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800" dirty="0" smtClean="0"/>
              <a:t>u 12. st. Dubrovnik je izgrađena </a:t>
            </a:r>
            <a:r>
              <a:rPr lang="hr-HR" sz="2800" b="1" dirty="0" smtClean="0"/>
              <a:t>komuna</a:t>
            </a:r>
          </a:p>
        </p:txBody>
      </p:sp>
      <p:pic>
        <p:nvPicPr>
          <p:cNvPr id="4" name="Picture 4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83888"/>
            <a:ext cx="3058996" cy="498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4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43400" y="1143000"/>
            <a:ext cx="4392488" cy="43204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800" dirty="0" smtClean="0"/>
              <a:t>stanovnici grada </a:t>
            </a:r>
            <a:r>
              <a:rPr lang="hr-HR" sz="2800" b="1" dirty="0" smtClean="0"/>
              <a:t>samostalno</a:t>
            </a:r>
            <a:r>
              <a:rPr lang="hr-HR" sz="2800" dirty="0" smtClean="0"/>
              <a:t> sklapaju poslove i ugovore s talijanskim gradovima i s vladarima u zaleđu</a:t>
            </a:r>
            <a:endParaRPr lang="hr-HR" sz="2800" dirty="0"/>
          </a:p>
        </p:txBody>
      </p:sp>
      <p:pic>
        <p:nvPicPr>
          <p:cNvPr id="7170" name="Picture 2" descr="https://acrh.revues.org/docannexe/image/5291/img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2943225" cy="45529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45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533401"/>
            <a:ext cx="8534400" cy="106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800" dirty="0" smtClean="0"/>
              <a:t> poznat je ugovor s bosanskim </a:t>
            </a:r>
            <a:r>
              <a:rPr lang="hr-HR" sz="2800" b="1" dirty="0" smtClean="0"/>
              <a:t>banom Kulinom </a:t>
            </a:r>
            <a:r>
              <a:rPr lang="hr-HR" sz="2800" dirty="0" smtClean="0"/>
              <a:t>iz 1189.</a:t>
            </a:r>
          </a:p>
        </p:txBody>
      </p:sp>
      <p:pic>
        <p:nvPicPr>
          <p:cNvPr id="1026" name="Picture 2" descr="https://upload.wikimedia.org/wikipedia/commons/8/86/Poveljakulinabana_origin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2697088" cy="42344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Rezervirano mjesto sadržaja 2"/>
          <p:cNvSpPr txBox="1">
            <a:spLocks/>
          </p:cNvSpPr>
          <p:nvPr/>
        </p:nvSpPr>
        <p:spPr>
          <a:xfrm>
            <a:off x="4038601" y="1295401"/>
            <a:ext cx="5105400" cy="2117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800" dirty="0" smtClean="0"/>
              <a:t>njime su Dubrovčani dobili punu slobodu trgovanja u Bosni, bez plaćanja poreza</a:t>
            </a:r>
          </a:p>
        </p:txBody>
      </p:sp>
      <p:pic>
        <p:nvPicPr>
          <p:cNvPr id="5" name="Picture 4" descr="https://upload.wikimedia.org/wikipedia/bs/8/81/Povelja_Kulina_b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3527"/>
            <a:ext cx="3581400" cy="33367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592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476673"/>
            <a:ext cx="7920111" cy="135212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800" b="1" dirty="0" smtClean="0"/>
              <a:t> usporavanje</a:t>
            </a:r>
            <a:r>
              <a:rPr lang="hr-HR" sz="2800" dirty="0" smtClean="0"/>
              <a:t> razvoja uslijedilo je početkom 13. st. kada je grad došao pod vlast </a:t>
            </a:r>
            <a:r>
              <a:rPr lang="hr-HR" sz="2800" b="1" dirty="0"/>
              <a:t>V</a:t>
            </a:r>
            <a:r>
              <a:rPr lang="hr-HR" sz="2800" b="1" dirty="0" smtClean="0"/>
              <a:t>enecije</a:t>
            </a:r>
            <a:endParaRPr lang="hr-HR" sz="2800" b="1" dirty="0"/>
          </a:p>
        </p:txBody>
      </p:sp>
      <p:pic>
        <p:nvPicPr>
          <p:cNvPr id="2" name="Picture 2" descr="https://upload.wikimedia.org/wikipedia/commons/thumb/b/b1/Flag_of_Most_Serene_Republic_of_Venice.svg/600px-Flag_of_Most_Serene_Republic_of_Venic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99" y="2362200"/>
            <a:ext cx="6552456" cy="3276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52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914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hr-HR" sz="2800" b="1" dirty="0" smtClean="0">
                <a:latin typeface="+mn-lt"/>
              </a:rPr>
              <a:t>DUBROVAČKA REPUBLIKA</a:t>
            </a:r>
            <a:endParaRPr lang="hr-HR" sz="2800" b="1" dirty="0">
              <a:latin typeface="+mn-lt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7920111" cy="137159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altLang="sr-Latn-RS" sz="2800" dirty="0" smtClean="0"/>
              <a:t> nakon Zadarskog mira 1358. Dubrovnik priznao vrhovnu vlast </a:t>
            </a:r>
            <a:r>
              <a:rPr lang="hr-HR" altLang="sr-Latn-RS" sz="2800" dirty="0" err="1" smtClean="0"/>
              <a:t>Ludovika</a:t>
            </a:r>
            <a:r>
              <a:rPr lang="hr-HR" altLang="sr-Latn-RS" sz="2800" dirty="0" smtClean="0"/>
              <a:t> I.</a:t>
            </a:r>
          </a:p>
        </p:txBody>
      </p:sp>
      <p:pic>
        <p:nvPicPr>
          <p:cNvPr id="8" name="Picture 4" descr="http://2.bp.blogspot.com/-qU2d7L39tcg/VE5ZjStHakI/AAAAAAAADaI/FTMHgoh1zOc/s1600/Dubrovnik%2BSou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5334000" cy="2823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Round Diagonal Corner Rectangle 2"/>
          <p:cNvSpPr/>
          <p:nvPr/>
        </p:nvSpPr>
        <p:spPr>
          <a:xfrm>
            <a:off x="304800" y="2590800"/>
            <a:ext cx="3276600" cy="5334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započinje njegov uspon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609600" y="3343134"/>
            <a:ext cx="2514600" cy="5334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ima vojnu zaštitu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3581400" y="3076434"/>
            <a:ext cx="5105400" cy="5334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s</a:t>
            </a:r>
            <a:r>
              <a:rPr lang="hr-HR" sz="2400" dirty="0" smtClean="0">
                <a:solidFill>
                  <a:schemeClr val="tx1"/>
                </a:solidFill>
              </a:rPr>
              <a:t>amostalno vode unutarnje poslove</a:t>
            </a:r>
            <a:endParaRPr lang="hr-H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979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497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IV. Vlast  I  moć  u srednjovjekovnoj hrvatskoj</vt:lpstr>
      <vt:lpstr>PowerPoint Presentation</vt:lpstr>
      <vt:lpstr>PRVA STOLJEĆA DUBROVNIKA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DUBROVAČKA REPUBLIKA</vt:lpstr>
      <vt:lpstr>PowerPoint Presentation</vt:lpstr>
      <vt:lpstr>PowerPoint Presentation</vt:lpstr>
      <vt:lpstr>PowerPoint Presentation</vt:lpstr>
      <vt:lpstr>Postanak i razvoj Dubrovačke Republike</vt:lpstr>
      <vt:lpstr>TRGOVINA DUBROVAČKE REPUBLIKE</vt:lpstr>
      <vt:lpstr>PowerPoint Presentation</vt:lpstr>
      <vt:lpstr>Dubrovačka trgovina na Sredozemlju</vt:lpstr>
      <vt:lpstr>Ponovimo naučeno</vt:lpstr>
      <vt:lpstr>ZAPIŠIMO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HRVATSKA U RANOM SREDNJEM VIJEKU</dc:title>
  <dc:creator>Erija</dc:creator>
  <cp:lastModifiedBy>Erija</cp:lastModifiedBy>
  <cp:revision>132</cp:revision>
  <dcterms:created xsi:type="dcterms:W3CDTF">2019-09-22T13:34:17Z</dcterms:created>
  <dcterms:modified xsi:type="dcterms:W3CDTF">2020-01-01T15:00:48Z</dcterms:modified>
</cp:coreProperties>
</file>