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80" r:id="rId3"/>
    <p:sldId id="335" r:id="rId4"/>
    <p:sldId id="352" r:id="rId5"/>
    <p:sldId id="336" r:id="rId6"/>
    <p:sldId id="281" r:id="rId7"/>
    <p:sldId id="337" r:id="rId8"/>
    <p:sldId id="284" r:id="rId9"/>
    <p:sldId id="287" r:id="rId10"/>
    <p:sldId id="286" r:id="rId11"/>
    <p:sldId id="288" r:id="rId12"/>
    <p:sldId id="339" r:id="rId13"/>
    <p:sldId id="340" r:id="rId14"/>
    <p:sldId id="341" r:id="rId15"/>
    <p:sldId id="290" r:id="rId16"/>
    <p:sldId id="344" r:id="rId17"/>
    <p:sldId id="342" r:id="rId18"/>
    <p:sldId id="292" r:id="rId19"/>
    <p:sldId id="293" r:id="rId20"/>
    <p:sldId id="294" r:id="rId21"/>
    <p:sldId id="296" r:id="rId22"/>
    <p:sldId id="297" r:id="rId23"/>
    <p:sldId id="353" r:id="rId24"/>
    <p:sldId id="303" r:id="rId25"/>
    <p:sldId id="345" r:id="rId26"/>
    <p:sldId id="304" r:id="rId27"/>
    <p:sldId id="306" r:id="rId28"/>
    <p:sldId id="351" r:id="rId29"/>
    <p:sldId id="354" r:id="rId30"/>
    <p:sldId id="307" r:id="rId31"/>
    <p:sldId id="308" r:id="rId32"/>
    <p:sldId id="309" r:id="rId33"/>
    <p:sldId id="310" r:id="rId34"/>
    <p:sldId id="311" r:id="rId35"/>
    <p:sldId id="313" r:id="rId36"/>
    <p:sldId id="314" r:id="rId37"/>
    <p:sldId id="338" r:id="rId38"/>
    <p:sldId id="346" r:id="rId39"/>
    <p:sldId id="315" r:id="rId40"/>
    <p:sldId id="316" r:id="rId41"/>
    <p:sldId id="347" r:id="rId42"/>
    <p:sldId id="317" r:id="rId43"/>
    <p:sldId id="324" r:id="rId44"/>
    <p:sldId id="349" r:id="rId45"/>
    <p:sldId id="350" r:id="rId46"/>
    <p:sldId id="328" r:id="rId47"/>
    <p:sldId id="329" r:id="rId48"/>
    <p:sldId id="356" r:id="rId49"/>
    <p:sldId id="357" r:id="rId50"/>
    <p:sldId id="358" r:id="rId51"/>
    <p:sldId id="359" r:id="rId52"/>
    <p:sldId id="360" r:id="rId53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6B903-B438-4A6C-9522-1515E62D8E1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1431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A6DC-3E12-4538-874E-7D81D30DD84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97145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AEB5-8CCB-4B4C-8CAE-0E773743872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21620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Naslov, tekst i medijski isječ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za medij 3"/>
          <p:cNvSpPr>
            <a:spLocks noGrp="1"/>
          </p:cNvSpPr>
          <p:nvPr>
            <p:ph type="media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9B5DE-44A5-4DA7-B613-15A9D6B02A8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96362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332CC-0874-45AB-BA12-3ED5D71F9E2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47919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5CA7-FC64-4F75-88A5-3C00021FE94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52113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EA813-65F8-472A-A5C5-854A2D1E090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83538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82498-E41C-42D4-B178-E158D9B9289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20170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60C14-0420-4DF4-B0F1-88C50B92B65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57629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7579B-CB27-487F-9AFE-A949839197A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60920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35EAA-384C-46F1-8A6E-6DDFD2C2C71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413816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24B6-FCCE-44D5-ACF2-5DB762862FF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24848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template_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69" b="8154"/>
          <a:stretch>
            <a:fillRect/>
          </a:stretch>
        </p:blipFill>
        <p:spPr bwMode="auto">
          <a:xfrm>
            <a:off x="8532813" y="26988"/>
            <a:ext cx="611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 naslova matrice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3C67859-34B7-4EDF-A250-23D2E98CF03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pic>
        <p:nvPicPr>
          <p:cNvPr id="1032" name="Picture 7" descr="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2DA"/>
              </a:clrFrom>
              <a:clrTo>
                <a:srgbClr val="FEF2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6130925"/>
            <a:ext cx="7731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template_mai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54" r="81369"/>
          <a:stretch>
            <a:fillRect/>
          </a:stretch>
        </p:blipFill>
        <p:spPr bwMode="auto">
          <a:xfrm>
            <a:off x="0" y="0"/>
            <a:ext cx="34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Franklin Gothic Book" panose="020B05030201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 3" panose="05040102010807070707" pitchFamily="18" charset="2"/>
        <a:buChar char="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 3" panose="05040102010807070707" pitchFamily="18" charset="2"/>
        <a:buChar char="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 3" panose="05040102010807070707" pitchFamily="18" charset="2"/>
        <a:buChar char="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 3" panose="05040102010807070707" pitchFamily="18" charset="2"/>
        <a:buChar char="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 3" panose="05040102010807070707" pitchFamily="18" charset="2"/>
        <a:buChar char="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2738735"/>
          </a:xfrm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pl-PL" altLang="sr-Latn-R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SVRŠETAK HLADNOG RATA I PAD KOMUNIZMA</a:t>
            </a:r>
            <a:endParaRPr lang="hr-HR" altLang="sr-Latn-R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15888"/>
            <a:ext cx="8893175" cy="38893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sz="3000" i="1" dirty="0" smtClean="0"/>
              <a:t>britanska premijerka </a:t>
            </a:r>
            <a:r>
              <a:rPr lang="hr-HR" altLang="sr-Latn-RS" sz="3000" b="1" i="1" dirty="0" err="1" smtClean="0"/>
              <a:t>Margaret</a:t>
            </a:r>
            <a:r>
              <a:rPr lang="hr-HR" altLang="sr-Latn-RS" sz="3000" b="1" i="1" dirty="0" smtClean="0"/>
              <a:t> Thatcher</a:t>
            </a:r>
            <a:r>
              <a:rPr lang="hr-HR" altLang="sr-Latn-RS" sz="3000" i="1" dirty="0" smtClean="0"/>
              <a:t> i sovjetski vođa </a:t>
            </a:r>
            <a:r>
              <a:rPr lang="hr-HR" altLang="sr-Latn-RS" sz="3000" b="1" i="1" dirty="0" smtClean="0"/>
              <a:t>Mihail Gorbačov - </a:t>
            </a:r>
            <a:r>
              <a:rPr lang="hr-HR" altLang="sr-Latn-RS" sz="3000" i="1" dirty="0" smtClean="0"/>
              <a:t>dvoje političara koji su obilježili svjetsku politiku osamdesetih godina      20. stoljeća 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sz="3000" i="1" dirty="0" err="1" smtClean="0"/>
              <a:t>Margaret</a:t>
            </a:r>
            <a:r>
              <a:rPr lang="hr-HR" altLang="sr-Latn-RS" sz="3000" i="1" dirty="0" smtClean="0"/>
              <a:t> Thatcher nazvana je „</a:t>
            </a:r>
            <a:r>
              <a:rPr lang="hr-HR" altLang="sr-Latn-RS" sz="3000" b="1" i="1" dirty="0" smtClean="0"/>
              <a:t>željeznom lady”</a:t>
            </a:r>
            <a:r>
              <a:rPr lang="hr-HR" altLang="sr-Latn-RS" sz="3000" i="1" dirty="0" smtClean="0"/>
              <a:t> zbog političke odvažnosti i čvrstine</a:t>
            </a:r>
          </a:p>
        </p:txBody>
      </p:sp>
      <p:pic>
        <p:nvPicPr>
          <p:cNvPr id="44036" name="Picture 4" descr="thatcher i gorbačo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" r="404" b="529"/>
          <a:stretch>
            <a:fillRect/>
          </a:stretch>
        </p:blipFill>
        <p:spPr bwMode="auto">
          <a:xfrm>
            <a:off x="4170363" y="4005263"/>
            <a:ext cx="3570287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5180" y="188640"/>
            <a:ext cx="8229600" cy="993775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Rušenje kule od karata</a:t>
            </a:r>
            <a:endParaRPr lang="en-US" altLang="sr-Latn-R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204" y="1340768"/>
            <a:ext cx="8505612" cy="309579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gotovo sve komunističke države i prije uspostave komunizma gospodarski slabo razvijene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pod komunističkom vlašću još su više </a:t>
            </a:r>
            <a:r>
              <a:rPr lang="hr-HR" altLang="sr-Latn-RS" b="1" dirty="0" smtClean="0"/>
              <a:t>zaostajale</a:t>
            </a:r>
            <a:endParaRPr lang="hr-HR" altLang="sr-Latn-RS" dirty="0" smtClean="0"/>
          </a:p>
          <a:p>
            <a:pPr eaLnBrk="1" hangingPunct="1"/>
            <a:endParaRPr lang="hr-HR" altLang="sr-Latn-RS" dirty="0" smtClean="0"/>
          </a:p>
        </p:txBody>
      </p:sp>
      <p:pic>
        <p:nvPicPr>
          <p:cNvPr id="1026" name="Picture 2" descr="http://static01.nyt.com/images/2009/07/22/business/23iht-rust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3890863" cy="214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2"/>
            <a:ext cx="8229600" cy="458795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b="1" dirty="0" smtClean="0"/>
              <a:t>komunističke države:</a:t>
            </a:r>
          </a:p>
          <a:p>
            <a:pPr lvl="1" eaLnBrk="1" hangingPunct="1">
              <a:lnSpc>
                <a:spcPts val="4000"/>
              </a:lnSpc>
            </a:pPr>
            <a:r>
              <a:rPr lang="hr-HR" altLang="sr-Latn-RS" dirty="0" smtClean="0"/>
              <a:t>slaba proizvodnja</a:t>
            </a:r>
          </a:p>
          <a:p>
            <a:pPr lvl="1" eaLnBrk="1" hangingPunct="1">
              <a:lnSpc>
                <a:spcPts val="4000"/>
              </a:lnSpc>
            </a:pPr>
            <a:r>
              <a:rPr lang="hr-HR" altLang="sr-Latn-RS" dirty="0" smtClean="0"/>
              <a:t>nizak životni standard</a:t>
            </a:r>
          </a:p>
          <a:p>
            <a:pPr lvl="1" eaLnBrk="1" hangingPunct="1">
              <a:lnSpc>
                <a:spcPts val="4000"/>
              </a:lnSpc>
            </a:pPr>
            <a:r>
              <a:rPr lang="hr-HR" altLang="sr-Latn-RS" dirty="0" smtClean="0"/>
              <a:t>nestašica proizvoda široke potrošnje</a:t>
            </a:r>
          </a:p>
          <a:p>
            <a:pPr lvl="1" eaLnBrk="1" hangingPunct="1">
              <a:lnSpc>
                <a:spcPts val="4000"/>
              </a:lnSpc>
            </a:pPr>
            <a:r>
              <a:rPr lang="hr-HR" altLang="sr-Latn-RS" dirty="0" smtClean="0"/>
              <a:t>zaostajanje za zapadnim državama</a:t>
            </a:r>
          </a:p>
          <a:p>
            <a:pPr eaLnBrk="1" hangingPunct="1">
              <a:lnSpc>
                <a:spcPts val="51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pokazatelji da je komunizam neuspješan način upravljanja državom</a:t>
            </a:r>
            <a:endParaRPr lang="hr-HR" altLang="sr-Latn-RS" dirty="0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618919"/>
            <a:ext cx="3345708" cy="222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niOkvir 3"/>
          <p:cNvSpPr txBox="1"/>
          <p:nvPr/>
        </p:nvSpPr>
        <p:spPr>
          <a:xfrm>
            <a:off x="958113" y="5733256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Varšava 1980. – red pred mesnicom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8640"/>
            <a:ext cx="8229600" cy="4104456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komunističke države u stalnoj unutarnjoj gospodarskoj i društvenoj krizi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stanovništvo </a:t>
            </a:r>
            <a:r>
              <a:rPr lang="hr-HR" altLang="sr-Latn-RS" dirty="0" smtClean="0">
                <a:sym typeface="Wingdings" panose="05000000000000000000" pitchFamily="2" charset="2"/>
              </a:rPr>
              <a:t></a:t>
            </a:r>
            <a:r>
              <a:rPr lang="hr-HR" altLang="sr-Latn-RS" dirty="0" smtClean="0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nezadovoljno neimaštinom i uskraćivanjem osnovnih ljudskih sloboda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 </a:t>
            </a:r>
            <a:r>
              <a:rPr lang="hr-HR" altLang="sr-Latn-RS" dirty="0" smtClean="0"/>
              <a:t>zahtjevi za </a:t>
            </a:r>
            <a:r>
              <a:rPr lang="hr-HR" altLang="sr-Latn-RS" b="1" dirty="0" smtClean="0"/>
              <a:t>promjenom</a:t>
            </a:r>
            <a:r>
              <a:rPr lang="hr-HR" altLang="sr-Latn-RS" dirty="0" smtClean="0"/>
              <a:t> stanja</a:t>
            </a:r>
          </a:p>
        </p:txBody>
      </p:sp>
      <p:pic>
        <p:nvPicPr>
          <p:cNvPr id="2050" name="Picture 2" descr="http://www.xa-xa.org/uploads/posts/2011-09/1316413534_ochered_za_deficitom_v_sss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56"/>
          <a:stretch/>
        </p:blipFill>
        <p:spPr bwMode="auto">
          <a:xfrm>
            <a:off x="2638128" y="4149080"/>
            <a:ext cx="3744416" cy="250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76673"/>
            <a:ext cx="8424862" cy="208823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b="1" dirty="0" smtClean="0"/>
              <a:t>zemlje Varšavskog pakta </a:t>
            </a:r>
            <a:r>
              <a:rPr lang="hr-HR" altLang="sr-Latn-RS" dirty="0" smtClean="0"/>
              <a:t>– 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nezadovoljstvo komunističkom vlašću 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nezadovoljstvo podređenošću država SSSR-u</a:t>
            </a:r>
          </a:p>
        </p:txBody>
      </p:sp>
      <p:pic>
        <p:nvPicPr>
          <p:cNvPr id="3074" name="Picture 2" descr="https://upload.wikimedia.org/wikipedia/commons/thumb/8/8f/Poznan_1956.jpg/300px-Poznan_1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28575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-e-e-d.com/wp-content/uploads/2015/09/eest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11941"/>
            <a:ext cx="4483323" cy="303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60350"/>
            <a:ext cx="8001000" cy="331311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svaki pokušaj </a:t>
            </a:r>
            <a:r>
              <a:rPr lang="hr-HR" altLang="sr-Latn-RS" b="1" dirty="0" smtClean="0"/>
              <a:t>promjena</a:t>
            </a:r>
            <a:r>
              <a:rPr lang="hr-HR" altLang="sr-Latn-RS" dirty="0" smtClean="0"/>
              <a:t> - </a:t>
            </a:r>
            <a:r>
              <a:rPr lang="hr-HR" altLang="sr-Latn-RS" b="1" dirty="0" smtClean="0"/>
              <a:t>gušila</a:t>
            </a:r>
            <a:r>
              <a:rPr lang="hr-HR" altLang="sr-Latn-RS" dirty="0" smtClean="0"/>
              <a:t> sovjetska vojska uz pomoć članica </a:t>
            </a:r>
            <a:r>
              <a:rPr lang="hr-HR" altLang="sr-Latn-RS" b="1" dirty="0" smtClean="0"/>
              <a:t>Varšavskog</a:t>
            </a:r>
            <a:r>
              <a:rPr lang="hr-HR" altLang="sr-Latn-RS" dirty="0" smtClean="0"/>
              <a:t> pakta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b="1" dirty="0" smtClean="0"/>
              <a:t>Mađarska 1956.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b="1" dirty="0" smtClean="0"/>
              <a:t>Čehoslovačka 1968.</a:t>
            </a:r>
          </a:p>
        </p:txBody>
      </p:sp>
      <p:pic>
        <p:nvPicPr>
          <p:cNvPr id="16387" name="Picture 4" descr="JuntosSomosInvensib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9771"/>
            <a:ext cx="3400425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216633"/>
            <a:ext cx="8001000" cy="1368425"/>
          </a:xfrm>
        </p:spPr>
        <p:txBody>
          <a:bodyPr/>
          <a:lstStyle/>
          <a:p>
            <a:pPr eaLnBrk="1" hangingPunct="1"/>
            <a:r>
              <a:rPr lang="hr-HR" altLang="sr-Latn-RS" b="1" dirty="0" smtClean="0"/>
              <a:t>Mađari</a:t>
            </a:r>
            <a:r>
              <a:rPr lang="hr-HR" altLang="sr-Latn-RS" dirty="0" smtClean="0"/>
              <a:t> su se </a:t>
            </a:r>
            <a:r>
              <a:rPr lang="hr-HR" altLang="sr-Latn-RS" b="1" dirty="0" smtClean="0"/>
              <a:t>1956</a:t>
            </a:r>
            <a:r>
              <a:rPr lang="hr-HR" altLang="sr-Latn-RS" dirty="0" smtClean="0"/>
              <a:t>. pokušali otrgnuti sovjetskom utjecaju, nisu uspjeli…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408" y="1585058"/>
            <a:ext cx="429768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" t="4443" r="2095" b="5182"/>
          <a:stretch/>
        </p:blipFill>
        <p:spPr>
          <a:xfrm>
            <a:off x="4324028" y="4330112"/>
            <a:ext cx="3672408" cy="172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162771"/>
            <a:ext cx="3210863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niOkvir 4"/>
          <p:cNvSpPr txBox="1"/>
          <p:nvPr/>
        </p:nvSpPr>
        <p:spPr>
          <a:xfrm>
            <a:off x="5580112" y="2558334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Budimpešta</a:t>
            </a:r>
            <a:endParaRPr lang="hr-HR" sz="2200" dirty="0">
              <a:latin typeface="+mn-lt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324028" y="6210475"/>
            <a:ext cx="3344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Izbjeglice u Austriji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80259"/>
            <a:ext cx="7881087" cy="1118634"/>
          </a:xfrm>
        </p:spPr>
        <p:txBody>
          <a:bodyPr/>
          <a:lstStyle/>
          <a:p>
            <a:pPr eaLnBrk="1" hangingPunct="1"/>
            <a:r>
              <a:rPr lang="hr-HR" altLang="sr-Latn-RS" b="1" dirty="0"/>
              <a:t>Čehoslovačka 1968</a:t>
            </a:r>
            <a:r>
              <a:rPr lang="hr-HR" altLang="sr-Latn-RS" b="1" dirty="0" smtClean="0"/>
              <a:t>. – </a:t>
            </a:r>
            <a:r>
              <a:rPr lang="hr-HR" altLang="sr-Latn-RS" dirty="0" smtClean="0"/>
              <a:t>intervencija</a:t>
            </a:r>
            <a:r>
              <a:rPr lang="hr-HR" altLang="sr-Latn-RS" b="1" dirty="0" smtClean="0"/>
              <a:t> </a:t>
            </a:r>
            <a:r>
              <a:rPr lang="hr-HR" dirty="0" smtClean="0"/>
              <a:t>vojske iz </a:t>
            </a:r>
            <a:r>
              <a:rPr lang="hr-HR" dirty="0"/>
              <a:t>pet zemalja Varšavskog pakta</a:t>
            </a:r>
            <a:endParaRPr lang="hr-HR" altLang="sr-Latn-RS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051" y="4332925"/>
            <a:ext cx="3488033" cy="226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7" y="1699125"/>
            <a:ext cx="3487191" cy="238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64" y="1844824"/>
            <a:ext cx="3536188" cy="292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1965024" y="5827646"/>
            <a:ext cx="254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hr-HR" sz="2200" dirty="0">
                <a:latin typeface="+mn-lt"/>
              </a:rPr>
              <a:t>Liberec – sovjetski tenk ruši kuću</a:t>
            </a:r>
            <a:endParaRPr lang="sr-Latn-RS" altLang="sr-Latn-RS" sz="2200" dirty="0">
              <a:latin typeface="+mn-lt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139952" y="2629889"/>
            <a:ext cx="730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Prag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544021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b="1" dirty="0"/>
              <a:t>druga polovica 80-ih godina </a:t>
            </a:r>
            <a:r>
              <a:rPr lang="hr-HR" altLang="sr-Latn-RS" dirty="0"/>
              <a:t>- zahtjevi za promjenama više se nisu mogli </a:t>
            </a:r>
            <a:r>
              <a:rPr lang="hr-HR" altLang="sr-Latn-RS" dirty="0" smtClean="0"/>
              <a:t>zaustaviti</a:t>
            </a:r>
          </a:p>
          <a:p>
            <a:pPr marL="0" indent="0" eaLnBrk="1" hangingPunct="1">
              <a:lnSpc>
                <a:spcPct val="130000"/>
              </a:lnSpc>
              <a:buNone/>
            </a:pPr>
            <a:endParaRPr lang="hr-HR" altLang="sr-Latn-RS" dirty="0"/>
          </a:p>
          <a:p>
            <a:pPr eaLnBrk="1" hangingPunct="1">
              <a:lnSpc>
                <a:spcPct val="130000"/>
              </a:lnSpc>
            </a:pPr>
            <a:r>
              <a:rPr lang="hr-HR" altLang="sr-Latn-RS" b="1" dirty="0" smtClean="0"/>
              <a:t>Poljska 1989. </a:t>
            </a:r>
            <a:endParaRPr lang="hr-HR" altLang="sr-Latn-RS" b="1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postala prva socijalistička država u kojoj su započele demokratske promjene</a:t>
            </a:r>
            <a:endParaRPr lang="hr-HR" altLang="sr-Latn-RS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>
                <a:latin typeface="Arial" panose="020B0604020202020204" pitchFamily="34" charset="0"/>
              </a:rPr>
              <a:t>u</a:t>
            </a:r>
            <a:r>
              <a:rPr lang="hr-HR" altLang="sr-Latn-RS" dirty="0" smtClean="0"/>
              <a:t>vedeni </a:t>
            </a:r>
            <a:r>
              <a:rPr lang="hr-HR" altLang="sr-Latn-RS" b="1" dirty="0" smtClean="0"/>
              <a:t>višestranačje</a:t>
            </a:r>
            <a:r>
              <a:rPr lang="hr-HR" altLang="sr-Latn-RS" dirty="0" smtClean="0"/>
              <a:t>, sloboda medija i privatno vlasništvo</a:t>
            </a:r>
          </a:p>
          <a:p>
            <a:pPr eaLnBrk="1" hangingPunct="1"/>
            <a:endParaRPr lang="hr-HR" altLang="sr-Latn-R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804207"/>
            <a:ext cx="3024336" cy="648072"/>
          </a:xfrm>
        </p:spPr>
        <p:txBody>
          <a:bodyPr/>
          <a:lstStyle/>
          <a:p>
            <a:pPr eaLnBrk="1" hangingPunct="1"/>
            <a:r>
              <a:rPr lang="hr-HR" altLang="sr-Latn-RS" i="1" dirty="0" smtClean="0"/>
              <a:t>Poljska 1989.</a:t>
            </a:r>
            <a:endParaRPr lang="en-US" altLang="sr-Latn-RS" i="1" dirty="0" smtClean="0"/>
          </a:p>
        </p:txBody>
      </p:sp>
      <p:pic>
        <p:nvPicPr>
          <p:cNvPr id="22532" name="Picture 4" descr="solidarnos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4"/>
          <a:stretch/>
        </p:blipFill>
        <p:spPr bwMode="auto">
          <a:xfrm>
            <a:off x="4644008" y="404665"/>
            <a:ext cx="389857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98" y="2307857"/>
            <a:ext cx="3954914" cy="296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 b="1" dirty="0" smtClean="0"/>
              <a:t>Svršetak hladnog rata</a:t>
            </a:r>
            <a:endParaRPr lang="en-US" altLang="sr-Latn-RS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31913"/>
            <a:ext cx="8748712" cy="51117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b="1" i="1" dirty="0" smtClean="0"/>
              <a:t>Hladni</a:t>
            </a:r>
            <a:r>
              <a:rPr lang="hr-HR" altLang="sr-Latn-RS" i="1" dirty="0" smtClean="0"/>
              <a:t> </a:t>
            </a:r>
            <a:r>
              <a:rPr lang="hr-HR" altLang="sr-Latn-RS" b="1" i="1" dirty="0" smtClean="0"/>
              <a:t>rat</a:t>
            </a:r>
            <a:r>
              <a:rPr lang="hr-HR" altLang="sr-Latn-RS" dirty="0" smtClean="0"/>
              <a:t> -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obilježili obostrano nepovjerenje i nesporazumi među suprotstavljenim blokovima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SAD optuživao SSSR za širenje </a:t>
            </a:r>
            <a:r>
              <a:rPr lang="hr-HR" altLang="sr-Latn-RS" b="1" dirty="0" smtClean="0"/>
              <a:t>komunizma</a:t>
            </a:r>
            <a:r>
              <a:rPr lang="hr-HR" altLang="sr-Latn-RS" dirty="0" smtClean="0"/>
              <a:t> u svijetu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SSSR optuživao SAD za </a:t>
            </a:r>
            <a:r>
              <a:rPr lang="hr-HR" altLang="sr-Latn-RS" b="1" dirty="0" smtClean="0"/>
              <a:t>imperijalizam</a:t>
            </a:r>
            <a:r>
              <a:rPr lang="hr-HR" altLang="sr-Latn-RS" dirty="0" smtClean="0"/>
              <a:t> i </a:t>
            </a:r>
            <a:r>
              <a:rPr lang="hr-HR" altLang="sr-Latn-RS" b="1" dirty="0" smtClean="0"/>
              <a:t>kontrarevoluciju</a:t>
            </a:r>
            <a:endParaRPr lang="hr-HR" altLang="sr-Latn-R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3"/>
            <a:ext cx="8675687" cy="3816424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sz="3000" b="1" i="1" dirty="0" err="1" smtClean="0"/>
              <a:t>Lech</a:t>
            </a:r>
            <a:r>
              <a:rPr lang="hr-HR" altLang="sr-Latn-RS" sz="3000" b="1" i="1" dirty="0" smtClean="0"/>
              <a:t> </a:t>
            </a:r>
            <a:r>
              <a:rPr lang="hr-HR" altLang="sr-Latn-RS" sz="3000" b="1" i="1" dirty="0" err="1" smtClean="0"/>
              <a:t>Walęsa</a:t>
            </a:r>
            <a:r>
              <a:rPr lang="hr-HR" altLang="sr-Latn-RS" sz="3000" b="1" i="1" dirty="0" smtClean="0"/>
              <a:t> - </a:t>
            </a:r>
            <a:r>
              <a:rPr lang="hr-HR" altLang="sr-Latn-RS" sz="3000" i="1" dirty="0" smtClean="0"/>
              <a:t>poljski političar i sindikalni vođa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sz="3000" i="1" dirty="0" smtClean="0"/>
              <a:t>Organizirao je radničke prosvjede u </a:t>
            </a:r>
            <a:r>
              <a:rPr lang="hr-HR" altLang="sr-Latn-RS" sz="3000" i="1" dirty="0" err="1" smtClean="0"/>
              <a:t>Gdańsku</a:t>
            </a:r>
            <a:r>
              <a:rPr lang="hr-HR" altLang="sr-Latn-RS" sz="3000" i="1" dirty="0" smtClean="0"/>
              <a:t> 1980., koji su se poslije proširili cijelom Poljskom, što je rezultiralo osnivanjem neovisnog sindikata </a:t>
            </a:r>
            <a:r>
              <a:rPr lang="hr-HR" altLang="sr-Latn-RS" sz="3000" b="1" i="1" dirty="0" smtClean="0"/>
              <a:t>Solidarnost</a:t>
            </a:r>
            <a:r>
              <a:rPr lang="hr-HR" altLang="sr-Latn-RS" sz="3000" i="1" dirty="0" smtClean="0"/>
              <a:t>, u kojemu je </a:t>
            </a:r>
            <a:r>
              <a:rPr lang="hr-HR" altLang="sr-Latn-RS" sz="3000" i="1" dirty="0" err="1" smtClean="0"/>
              <a:t>Walęsa</a:t>
            </a:r>
            <a:r>
              <a:rPr lang="hr-HR" altLang="sr-Latn-RS" sz="3000" i="1" dirty="0" smtClean="0"/>
              <a:t> postao predsjednikom.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01008"/>
            <a:ext cx="2588900" cy="315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376" y="4105572"/>
            <a:ext cx="3505335" cy="238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6"/>
            <a:ext cx="8424936" cy="3816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sz="3000" i="1" dirty="0" smtClean="0"/>
              <a:t>Nakon proglašenja izvanrednog stanja u državi (1981. – 1982.) </a:t>
            </a:r>
            <a:r>
              <a:rPr lang="hr-HR" altLang="sr-Latn-RS" sz="3000" i="1" dirty="0" err="1" smtClean="0"/>
              <a:t>Walęsa</a:t>
            </a:r>
            <a:r>
              <a:rPr lang="hr-HR" altLang="sr-Latn-RS" sz="3000" i="1" dirty="0" smtClean="0"/>
              <a:t> je bio u zatočeništvu. 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sz="3000" i="1" dirty="0" smtClean="0"/>
              <a:t>Godine </a:t>
            </a:r>
            <a:r>
              <a:rPr lang="hr-HR" altLang="sr-Latn-RS" sz="3000" b="1" i="1" dirty="0" smtClean="0"/>
              <a:t>1983.</a:t>
            </a:r>
            <a:r>
              <a:rPr lang="hr-HR" altLang="sr-Latn-RS" sz="3000" i="1" dirty="0" smtClean="0"/>
              <a:t> dobio je </a:t>
            </a:r>
            <a:r>
              <a:rPr lang="hr-HR" altLang="sr-Latn-RS" sz="3000" b="1" i="1" dirty="0" smtClean="0"/>
              <a:t>Nobelovu nagradu za mir</a:t>
            </a:r>
            <a:r>
              <a:rPr lang="hr-HR" altLang="sr-Latn-RS" sz="3000" i="1" dirty="0" smtClean="0"/>
              <a:t>. 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sz="3000" i="1" dirty="0" smtClean="0"/>
              <a:t>Padom komunizma, izabran je 1990. za predsjednika Republike Poljske, a tu je dužnost obnašao do 1995.</a:t>
            </a:r>
          </a:p>
          <a:p>
            <a:pPr eaLnBrk="1" hangingPunct="1"/>
            <a:endParaRPr lang="hr-HR" altLang="sr-Latn-RS" sz="3000" i="1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98"/>
          <a:stretch/>
        </p:blipFill>
        <p:spPr>
          <a:xfrm>
            <a:off x="4533324" y="4005064"/>
            <a:ext cx="3279819" cy="266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001000" cy="19431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hr-HR" altLang="sr-Latn-RS" dirty="0" smtClean="0"/>
              <a:t>tijekom 1989. i 1990. demokratske promjene u Mađarskoj, Čehoslovačkoj i Bugarskoj - </a:t>
            </a:r>
            <a:r>
              <a:rPr lang="hr-HR" altLang="sr-Latn-RS" b="1" dirty="0" smtClean="0"/>
              <a:t>mirnim</a:t>
            </a:r>
            <a:r>
              <a:rPr lang="hr-HR" altLang="sr-Latn-RS" dirty="0" smtClean="0"/>
              <a:t> putem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675194"/>
            <a:ext cx="4656939" cy="331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niOkvir 3"/>
          <p:cNvSpPr txBox="1"/>
          <p:nvPr/>
        </p:nvSpPr>
        <p:spPr>
          <a:xfrm>
            <a:off x="5508104" y="2595291"/>
            <a:ext cx="31282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Tijekom lipnja 1989. austrijski ministar vanjskih poslova </a:t>
            </a:r>
            <a:r>
              <a:rPr lang="hr-HR" sz="2200" dirty="0" err="1" smtClean="0">
                <a:latin typeface="+mn-lt"/>
              </a:rPr>
              <a:t>Alois</a:t>
            </a:r>
            <a:r>
              <a:rPr lang="hr-HR" sz="2200" dirty="0" smtClean="0">
                <a:latin typeface="+mn-lt"/>
              </a:rPr>
              <a:t> </a:t>
            </a:r>
            <a:r>
              <a:rPr lang="hr-HR" sz="2200" dirty="0" err="1" smtClean="0">
                <a:latin typeface="+mn-lt"/>
              </a:rPr>
              <a:t>Mock</a:t>
            </a:r>
            <a:r>
              <a:rPr lang="hr-HR" sz="2200" dirty="0" smtClean="0">
                <a:latin typeface="+mn-lt"/>
              </a:rPr>
              <a:t> presjekao je, zajedno sa svojim mađarskim kolegom </a:t>
            </a:r>
            <a:r>
              <a:rPr lang="hr-HR" sz="2200" dirty="0" err="1" smtClean="0">
                <a:latin typeface="+mn-lt"/>
              </a:rPr>
              <a:t>Gyulom</a:t>
            </a:r>
            <a:r>
              <a:rPr lang="hr-HR" sz="2200" dirty="0" smtClean="0">
                <a:latin typeface="+mn-lt"/>
              </a:rPr>
              <a:t> Hornom, žicu „željezne zavjese” između Austrije i tada komunističke Mađarske.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64471" y="101481"/>
            <a:ext cx="8229600" cy="1872208"/>
          </a:xfrm>
        </p:spPr>
        <p:txBody>
          <a:bodyPr/>
          <a:lstStyle/>
          <a:p>
            <a:r>
              <a:rPr lang="hr-HR" b="1" dirty="0" smtClean="0"/>
              <a:t>Rumunjska - prosinac 1989.</a:t>
            </a:r>
          </a:p>
          <a:p>
            <a:r>
              <a:rPr lang="hr-HR" dirty="0" smtClean="0"/>
              <a:t>pobuna protiv komunističkog režima</a:t>
            </a:r>
          </a:p>
          <a:p>
            <a:r>
              <a:rPr lang="hr-HR" dirty="0" smtClean="0"/>
              <a:t>gradovi - </a:t>
            </a:r>
            <a:r>
              <a:rPr lang="hr-HR" dirty="0" err="1" smtClean="0"/>
              <a:t>Temišvar</a:t>
            </a:r>
            <a:r>
              <a:rPr lang="hr-HR" dirty="0" smtClean="0"/>
              <a:t> i Bukurešt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357" y="1994074"/>
            <a:ext cx="3667347" cy="233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642" y="1973689"/>
            <a:ext cx="3724349" cy="241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559138"/>
            <a:ext cx="3694112" cy="20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893" y="4483330"/>
            <a:ext cx="3395851" cy="222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598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16636"/>
            <a:ext cx="8229600" cy="331311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hr-HR" altLang="sr-Latn-RS" b="1" dirty="0" smtClean="0"/>
              <a:t>Istočna Njemačka </a:t>
            </a:r>
            <a:r>
              <a:rPr lang="hr-HR" altLang="sr-Latn-RS" dirty="0" smtClean="0"/>
              <a:t>– </a:t>
            </a:r>
          </a:p>
          <a:p>
            <a:pPr eaLnBrk="1" hangingPunct="1">
              <a:lnSpc>
                <a:spcPct val="110000"/>
              </a:lnSpc>
            </a:pPr>
            <a:r>
              <a:rPr lang="hr-HR" altLang="sr-Latn-RS" dirty="0" smtClean="0"/>
              <a:t>slabljenje komunističkog režima</a:t>
            </a:r>
          </a:p>
          <a:p>
            <a:pPr eaLnBrk="1" hangingPunct="1">
              <a:lnSpc>
                <a:spcPct val="110000"/>
              </a:lnSpc>
            </a:pPr>
            <a:r>
              <a:rPr lang="hr-HR" altLang="sr-Latn-RS" dirty="0" smtClean="0"/>
              <a:t>duboka gospodarska i politička kriza</a:t>
            </a:r>
          </a:p>
          <a:p>
            <a:pPr eaLnBrk="1" hangingPunct="1">
              <a:lnSpc>
                <a:spcPct val="110000"/>
              </a:lnSpc>
            </a:pPr>
            <a:r>
              <a:rPr lang="hr-HR" altLang="sr-Latn-RS" dirty="0" smtClean="0"/>
              <a:t>simbol </a:t>
            </a:r>
            <a:r>
              <a:rPr lang="hr-HR" altLang="sr-Latn-RS" b="1" dirty="0" smtClean="0"/>
              <a:t>hladnoratovskog</a:t>
            </a:r>
            <a:r>
              <a:rPr lang="hr-HR" altLang="sr-Latn-RS" dirty="0" smtClean="0"/>
              <a:t> razdoblja –</a:t>
            </a:r>
          </a:p>
          <a:p>
            <a:pPr eaLnBrk="1" hangingPunct="1">
              <a:lnSpc>
                <a:spcPct val="110000"/>
              </a:lnSpc>
              <a:buFont typeface="Wingdings 3" panose="05040102010807070707" pitchFamily="18" charset="2"/>
              <a:buNone/>
            </a:pPr>
            <a:r>
              <a:rPr lang="hr-HR" altLang="sr-Latn-RS" dirty="0" smtClean="0"/>
              <a:t>   </a:t>
            </a:r>
            <a:r>
              <a:rPr lang="hr-HR" altLang="sr-Latn-RS" b="1" dirty="0" smtClean="0"/>
              <a:t>Berlinski zid</a:t>
            </a:r>
            <a:r>
              <a:rPr lang="hr-HR" altLang="sr-Latn-RS" dirty="0" smtClean="0"/>
              <a:t>, konačno </a:t>
            </a:r>
            <a:r>
              <a:rPr lang="hr-HR" altLang="sr-Latn-RS" b="1" dirty="0" smtClean="0"/>
              <a:t>srušen</a:t>
            </a:r>
            <a:r>
              <a:rPr lang="hr-HR" altLang="sr-Latn-RS" dirty="0" smtClean="0"/>
              <a:t> krajem 1989.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629749"/>
            <a:ext cx="4660057" cy="301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333375"/>
            <a:ext cx="8229600" cy="2376488"/>
          </a:xfrm>
        </p:spPr>
        <p:txBody>
          <a:bodyPr/>
          <a:lstStyle/>
          <a:p>
            <a:pPr eaLnBrk="1" hangingPunct="1"/>
            <a:r>
              <a:rPr lang="en-US" altLang="sr-Latn-RS" sz="3000" b="1" i="1" dirty="0" err="1" smtClean="0"/>
              <a:t>Rušenje</a:t>
            </a:r>
            <a:r>
              <a:rPr lang="en-US" altLang="sr-Latn-RS" sz="3000" b="1" i="1" dirty="0" smtClean="0"/>
              <a:t> </a:t>
            </a:r>
            <a:r>
              <a:rPr lang="en-US" altLang="sr-Latn-RS" sz="3000" b="1" i="1" dirty="0" err="1" smtClean="0"/>
              <a:t>Berlinskog</a:t>
            </a:r>
            <a:r>
              <a:rPr lang="en-US" altLang="sr-Latn-RS" sz="3000" b="1" i="1" dirty="0" smtClean="0"/>
              <a:t> </a:t>
            </a:r>
            <a:r>
              <a:rPr lang="en-US" altLang="sr-Latn-RS" sz="3000" b="1" i="1" dirty="0" err="1" smtClean="0"/>
              <a:t>zida</a:t>
            </a:r>
            <a:endParaRPr lang="en-US" altLang="sr-Latn-RS" sz="3000" b="1" i="1" dirty="0" smtClean="0"/>
          </a:p>
          <a:p>
            <a:pPr eaLnBrk="1" hangingPunct="1">
              <a:lnSpc>
                <a:spcPct val="130000"/>
              </a:lnSpc>
            </a:pPr>
            <a:r>
              <a:rPr lang="en-US" altLang="sr-Latn-RS" sz="3000" i="1" dirty="0" err="1" smtClean="0"/>
              <a:t>Jednom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kad</a:t>
            </a:r>
            <a:r>
              <a:rPr lang="en-US" altLang="sr-Latn-RS" sz="3000" i="1" dirty="0" smtClean="0"/>
              <a:t> je </a:t>
            </a:r>
            <a:r>
              <a:rPr lang="en-US" altLang="sr-Latn-RS" sz="3000" i="1" dirty="0" err="1" smtClean="0"/>
              <a:t>Berlinski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zid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izgubio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svoju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ulogu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barijere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između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dvaju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dijelova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grada</a:t>
            </a:r>
            <a:r>
              <a:rPr lang="en-US" altLang="sr-Latn-RS" sz="3000" i="1" dirty="0" smtClean="0"/>
              <a:t>,</a:t>
            </a:r>
            <a:r>
              <a:rPr lang="hr-HR" altLang="sr-Latn-RS" sz="3000" i="1" dirty="0" smtClean="0"/>
              <a:t> </a:t>
            </a:r>
            <a:r>
              <a:rPr lang="en-US" altLang="sr-Latn-RS" sz="3000" i="1" dirty="0" err="1" smtClean="0"/>
              <a:t>ljudi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ga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počeli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razarati</a:t>
            </a:r>
            <a:r>
              <a:rPr lang="en-US" altLang="sr-Latn-RS" sz="3000" i="1" dirty="0" smtClean="0"/>
              <a:t>.</a:t>
            </a:r>
            <a:endParaRPr lang="hr-HR" altLang="sr-Latn-RS" sz="3000" i="1" dirty="0" smtClean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9388" y="2852738"/>
            <a:ext cx="518477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  <a:defRPr sz="32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  <a:defRPr sz="2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sr-Latn-RS" sz="3000" i="1" dirty="0" err="1"/>
              <a:t>Prvi</a:t>
            </a:r>
            <a:r>
              <a:rPr lang="en-US" altLang="sr-Latn-RS" sz="3000" i="1" dirty="0"/>
              <a:t> se </a:t>
            </a:r>
            <a:r>
              <a:rPr lang="en-US" altLang="sr-Latn-RS" sz="3000" i="1" dirty="0" err="1"/>
              <a:t>proboj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dogodio</a:t>
            </a:r>
            <a:r>
              <a:rPr lang="en-US" altLang="sr-Latn-RS" sz="3000" i="1" dirty="0"/>
              <a:t> </a:t>
            </a:r>
            <a:endParaRPr lang="hr-HR" altLang="sr-Latn-RS" sz="3000" i="1" dirty="0"/>
          </a:p>
          <a:p>
            <a:pPr eaLnBrk="1" hangingPunct="1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hr-HR" altLang="sr-Latn-RS" sz="3000" i="1" dirty="0"/>
              <a:t>    </a:t>
            </a:r>
            <a:r>
              <a:rPr lang="en-US" altLang="sr-Latn-RS" sz="3000" i="1" dirty="0"/>
              <a:t>9. </a:t>
            </a:r>
            <a:r>
              <a:rPr lang="en-US" altLang="sr-Latn-RS" sz="3000" i="1" dirty="0" err="1"/>
              <a:t>studenoga</a:t>
            </a:r>
            <a:r>
              <a:rPr lang="en-US" altLang="sr-Latn-RS" sz="3000" i="1" dirty="0"/>
              <a:t> 1989., a </a:t>
            </a:r>
            <a:r>
              <a:rPr lang="en-US" altLang="sr-Latn-RS" sz="3000" i="1" dirty="0" err="1"/>
              <a:t>uskoro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su</a:t>
            </a:r>
            <a:r>
              <a:rPr lang="en-US" altLang="sr-Latn-RS" sz="3000" i="1" dirty="0"/>
              <a:t> se </a:t>
            </a:r>
            <a:r>
              <a:rPr lang="en-US" altLang="sr-Latn-RS" sz="3000" i="1" dirty="0" err="1"/>
              <a:t>čak</a:t>
            </a:r>
            <a:r>
              <a:rPr lang="en-US" altLang="sr-Latn-RS" sz="3000" i="1" dirty="0"/>
              <a:t> </a:t>
            </a:r>
            <a:r>
              <a:rPr lang="hr-HR" altLang="sr-Latn-RS" sz="3000" i="1" dirty="0"/>
              <a:t>i </a:t>
            </a:r>
            <a:r>
              <a:rPr lang="en-US" altLang="sr-Latn-RS" sz="3000" i="1" dirty="0" err="1"/>
              <a:t>istočnonjemački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vojnici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pridružili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rušenju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omraženog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simbola</a:t>
            </a:r>
            <a:r>
              <a:rPr lang="en-US" altLang="sr-Latn-RS" sz="3000" i="1" dirty="0"/>
              <a:t> </a:t>
            </a:r>
            <a:r>
              <a:rPr lang="en-US" altLang="sr-Latn-RS" sz="3000" i="1" dirty="0" err="1"/>
              <a:t>podijeljenosti</a:t>
            </a:r>
            <a:r>
              <a:rPr lang="en-US" altLang="sr-Latn-RS" sz="3000" i="1" dirty="0"/>
              <a:t>.</a:t>
            </a:r>
          </a:p>
        </p:txBody>
      </p:sp>
      <p:pic>
        <p:nvPicPr>
          <p:cNvPr id="29700" name="Picture 5" descr="Berlinski zid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7011" cy="286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125"/>
            <a:ext cx="9144000" cy="680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04664"/>
            <a:ext cx="8229600" cy="22320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pad komunizma 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b="1" dirty="0" smtClean="0"/>
              <a:t>ujedinjenje</a:t>
            </a:r>
            <a:r>
              <a:rPr lang="hr-HR" altLang="sr-Latn-RS" dirty="0" smtClean="0"/>
              <a:t> Njemačke mirnim putem provedeno </a:t>
            </a:r>
            <a:r>
              <a:rPr lang="hr-HR" altLang="sr-Latn-RS" b="1" dirty="0" smtClean="0"/>
              <a:t>1990</a:t>
            </a:r>
            <a:r>
              <a:rPr lang="hr-HR" altLang="sr-Latn-RS" dirty="0" smtClean="0"/>
              <a:t>.</a:t>
            </a:r>
          </a:p>
          <a:p>
            <a:pPr eaLnBrk="1" hangingPunct="1">
              <a:lnSpc>
                <a:spcPct val="130000"/>
              </a:lnSpc>
            </a:pPr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924944"/>
            <a:ext cx="58420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0252" y="5916497"/>
            <a:ext cx="5879403" cy="720105"/>
          </a:xfrm>
        </p:spPr>
        <p:txBody>
          <a:bodyPr/>
          <a:lstStyle/>
          <a:p>
            <a:r>
              <a:rPr lang="hr-HR" sz="3000" i="1" dirty="0" smtClean="0"/>
              <a:t>Berlin – nekad i danas</a:t>
            </a:r>
            <a:endParaRPr lang="hr-HR" sz="30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11890"/>
            <a:ext cx="3888432" cy="497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80567"/>
            <a:ext cx="3744416" cy="240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971140"/>
            <a:ext cx="4040934" cy="269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24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5805264"/>
            <a:ext cx="4823767" cy="720105"/>
          </a:xfrm>
        </p:spPr>
        <p:txBody>
          <a:bodyPr/>
          <a:lstStyle/>
          <a:p>
            <a:r>
              <a:rPr lang="hr-HR" i="1" dirty="0"/>
              <a:t>Berlin – nekad i danas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99"/>
          <a:stretch/>
        </p:blipFill>
        <p:spPr>
          <a:xfrm>
            <a:off x="796395" y="3035399"/>
            <a:ext cx="358727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29295"/>
            <a:ext cx="3661662" cy="486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785"/>
          <a:stretch/>
        </p:blipFill>
        <p:spPr>
          <a:xfrm>
            <a:off x="796395" y="629295"/>
            <a:ext cx="358727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76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428" y="260648"/>
            <a:ext cx="8229600" cy="3384376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sr-Latn-RS" b="1" i="1" dirty="0" smtClean="0"/>
              <a:t>Hladni</a:t>
            </a:r>
            <a:r>
              <a:rPr lang="en-US" altLang="sr-Latn-RS" i="1" dirty="0" smtClean="0"/>
              <a:t> </a:t>
            </a:r>
            <a:r>
              <a:rPr lang="en-US" altLang="sr-Latn-RS" b="1" i="1" dirty="0" smtClean="0"/>
              <a:t>rat</a:t>
            </a:r>
            <a:r>
              <a:rPr lang="hr-HR" altLang="sr-Latn-RS" dirty="0" smtClean="0"/>
              <a:t>–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utrka u naoružavanju, razvitku tehnologije i špijunaži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najveća opasnost – nuklearno oružje i strah od njegovog aktiviranja</a:t>
            </a:r>
          </a:p>
          <a:p>
            <a:pPr eaLnBrk="1" hangingPunct="1">
              <a:lnSpc>
                <a:spcPct val="120000"/>
              </a:lnSpc>
            </a:pPr>
            <a:endParaRPr lang="hr-HR" altLang="sr-Latn-RS" dirty="0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789040"/>
            <a:ext cx="390525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niOkvir 3"/>
          <p:cNvSpPr txBox="1"/>
          <p:nvPr/>
        </p:nvSpPr>
        <p:spPr>
          <a:xfrm>
            <a:off x="755576" y="4653136"/>
            <a:ext cx="28803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Britansko testiranje atomske bombe – otočje </a:t>
            </a:r>
            <a:r>
              <a:rPr lang="hr-HR" sz="2200" dirty="0" err="1" smtClean="0">
                <a:latin typeface="+mn-lt"/>
              </a:rPr>
              <a:t>Montebello</a:t>
            </a:r>
            <a:r>
              <a:rPr lang="hr-HR" sz="2200" dirty="0" smtClean="0">
                <a:latin typeface="+mn-lt"/>
              </a:rPr>
              <a:t> uz zapadnu obalu Australije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5085184"/>
            <a:ext cx="7416055" cy="136815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sr-Latn-RS" b="1" dirty="0" smtClean="0"/>
              <a:t>Helmut Kohl</a:t>
            </a:r>
            <a:r>
              <a:rPr lang="hr-HR" altLang="sr-Latn-RS" b="1" dirty="0" smtClean="0"/>
              <a:t> - </a:t>
            </a:r>
            <a:r>
              <a:rPr lang="hr-HR" altLang="sr-Latn-RS" dirty="0" smtClean="0"/>
              <a:t>n</a:t>
            </a:r>
            <a:r>
              <a:rPr lang="en-US" altLang="sr-Latn-RS" dirty="0" err="1" smtClean="0"/>
              <a:t>jemački</a:t>
            </a:r>
            <a:r>
              <a:rPr lang="en-US" altLang="sr-Latn-RS" dirty="0" smtClean="0"/>
              <a:t> </a:t>
            </a:r>
            <a:r>
              <a:rPr lang="en-US" altLang="sr-Latn-RS" dirty="0" err="1" smtClean="0"/>
              <a:t>kancelar</a:t>
            </a:r>
            <a:r>
              <a:rPr lang="en-US" altLang="sr-Latn-RS" dirty="0" smtClean="0"/>
              <a:t> </a:t>
            </a:r>
            <a:r>
              <a:rPr lang="hr-HR" altLang="sr-Latn-RS" dirty="0" smtClean="0"/>
              <a:t>u vrijeme ujedinjenja</a:t>
            </a:r>
            <a:endParaRPr lang="en-US" altLang="sr-Latn-RS" dirty="0" smtClean="0"/>
          </a:p>
          <a:p>
            <a:pPr eaLnBrk="1" hangingPunct="1"/>
            <a:endParaRPr lang="en-US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764704"/>
            <a:ext cx="5720622" cy="410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2"/>
            <a:ext cx="8640960" cy="2088232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hr-HR" altLang="sr-Latn-RS" dirty="0" smtClean="0"/>
              <a:t>nakon pada komunizma - većina bivših komunističkih država srednje Europe priključile se </a:t>
            </a:r>
            <a:r>
              <a:rPr lang="hr-HR" altLang="sr-Latn-RS" b="1" dirty="0" smtClean="0"/>
              <a:t>NATO</a:t>
            </a:r>
            <a:r>
              <a:rPr lang="hr-HR" altLang="sr-Latn-RS" dirty="0" smtClean="0"/>
              <a:t> savezu, te kasnije i </a:t>
            </a:r>
            <a:r>
              <a:rPr lang="hr-HR" altLang="sr-Latn-RS" b="1" dirty="0" smtClean="0"/>
              <a:t>Europskoj uniji</a:t>
            </a:r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564904"/>
            <a:ext cx="5364088" cy="4100845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82926" y="5733256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EU – 2013.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32656"/>
            <a:ext cx="8229600" cy="21590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sr-Latn-RS" sz="3000" i="1" dirty="0" err="1" smtClean="0"/>
              <a:t>Padom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komunizma</a:t>
            </a:r>
            <a:r>
              <a:rPr lang="en-US" altLang="sr-Latn-RS" sz="3000" i="1" dirty="0" smtClean="0"/>
              <a:t> u </a:t>
            </a:r>
            <a:r>
              <a:rPr lang="en-US" altLang="sr-Latn-RS" sz="3000" i="1" dirty="0" err="1" smtClean="0"/>
              <a:t>europskim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socijalističkim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državama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pali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su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njegovi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simboli</a:t>
            </a:r>
            <a:r>
              <a:rPr lang="en-US" altLang="sr-Latn-RS" sz="3000" i="1" dirty="0" smtClean="0"/>
              <a:t>. </a:t>
            </a:r>
            <a:endParaRPr lang="hr-HR" altLang="sr-Latn-RS" sz="3000" i="1" dirty="0" smtClean="0"/>
          </a:p>
          <a:p>
            <a:pPr eaLnBrk="1" hangingPunct="1">
              <a:lnSpc>
                <a:spcPct val="140000"/>
              </a:lnSpc>
            </a:pPr>
            <a:r>
              <a:rPr lang="en-US" altLang="sr-Latn-RS" sz="3000" i="1" dirty="0" err="1" smtClean="0"/>
              <a:t>Rušenje</a:t>
            </a:r>
            <a:r>
              <a:rPr lang="en-US" altLang="sr-Latn-RS" sz="3000" i="1" dirty="0" smtClean="0"/>
              <a:t> </a:t>
            </a:r>
            <a:r>
              <a:rPr lang="en-US" altLang="sr-Latn-RS" sz="3000" i="1" dirty="0" err="1" smtClean="0"/>
              <a:t>spomenika</a:t>
            </a:r>
            <a:r>
              <a:rPr lang="en-US" altLang="sr-Latn-RS" sz="3000" i="1" dirty="0" smtClean="0"/>
              <a:t> V. I.</a:t>
            </a:r>
            <a:r>
              <a:rPr lang="hr-HR" altLang="sr-Latn-RS" sz="3000" i="1" dirty="0" smtClean="0"/>
              <a:t> </a:t>
            </a:r>
            <a:r>
              <a:rPr lang="en-US" altLang="sr-Latn-RS" sz="3000" i="1" dirty="0" err="1" smtClean="0"/>
              <a:t>Lenjinu</a:t>
            </a:r>
            <a:r>
              <a:rPr lang="en-US" altLang="sr-Latn-RS" sz="3000" i="1" dirty="0" smtClean="0"/>
              <a:t>.</a:t>
            </a:r>
          </a:p>
          <a:p>
            <a:pPr eaLnBrk="1" hangingPunct="1"/>
            <a:endParaRPr lang="en-US" altLang="sr-Latn-RS" sz="3000" i="1" dirty="0" smtClean="0"/>
          </a:p>
        </p:txBody>
      </p:sp>
      <p:pic>
        <p:nvPicPr>
          <p:cNvPr id="67588" name="Picture 4" descr="pad komuniz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3" r="401" b="653"/>
          <a:stretch>
            <a:fillRect/>
          </a:stretch>
        </p:blipFill>
        <p:spPr bwMode="auto">
          <a:xfrm>
            <a:off x="1979712" y="3140968"/>
            <a:ext cx="5299494" cy="322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50900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Raspad SSSR-a</a:t>
            </a:r>
            <a:endParaRPr lang="en-US" altLang="sr-Latn-RS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794" y="1282700"/>
            <a:ext cx="8351837" cy="27368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komunistički način privređivanja - onemogućavao daljnji razvoj najveće države svijeta SSSR-a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zahtjevi za promjenama</a:t>
            </a:r>
            <a:endParaRPr lang="en-US" altLang="sr-Latn-RS" dirty="0" smtClean="0"/>
          </a:p>
        </p:txBody>
      </p:sp>
      <p:pic>
        <p:nvPicPr>
          <p:cNvPr id="37892" name="Picture 4" descr="Perestroi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19550"/>
            <a:ext cx="2649537" cy="264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1" r="25999"/>
          <a:stretch/>
        </p:blipFill>
        <p:spPr>
          <a:xfrm>
            <a:off x="2173103" y="4262437"/>
            <a:ext cx="2088232" cy="22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7991475" cy="352901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pokušaji reformi </a:t>
            </a:r>
            <a:r>
              <a:rPr lang="hr-HR" altLang="sr-Latn-RS" b="1" dirty="0" err="1" smtClean="0"/>
              <a:t>Mihaila</a:t>
            </a:r>
            <a:r>
              <a:rPr lang="hr-HR" altLang="sr-Latn-RS" b="1" dirty="0" smtClean="0"/>
              <a:t> Gorbačova </a:t>
            </a:r>
            <a:r>
              <a:rPr lang="hr-HR" altLang="sr-Latn-RS" dirty="0" smtClean="0"/>
              <a:t>- nisu dali željene rezultate</a:t>
            </a:r>
          </a:p>
          <a:p>
            <a:pPr lvl="1" eaLnBrk="1" hangingPunct="1">
              <a:lnSpc>
                <a:spcPct val="120000"/>
              </a:lnSpc>
            </a:pPr>
            <a:r>
              <a:rPr lang="hr-HR" altLang="sr-Latn-RS" b="1" dirty="0" smtClean="0"/>
              <a:t>perestrojka</a:t>
            </a:r>
            <a:r>
              <a:rPr lang="hr-HR" altLang="sr-Latn-RS" dirty="0" smtClean="0"/>
              <a:t> - program gospodarskih reformi</a:t>
            </a:r>
          </a:p>
          <a:p>
            <a:pPr lvl="1" eaLnBrk="1" hangingPunct="1">
              <a:lnSpc>
                <a:spcPct val="120000"/>
              </a:lnSpc>
            </a:pPr>
            <a:r>
              <a:rPr lang="hr-HR" altLang="sr-Latn-RS" b="1" dirty="0" smtClean="0"/>
              <a:t>glasnost</a:t>
            </a:r>
            <a:r>
              <a:rPr lang="hr-HR" altLang="sr-Latn-RS" dirty="0" smtClean="0"/>
              <a:t> - program kojim se u društvenom i političkom životu uvode osnovne građanske slobode</a:t>
            </a:r>
          </a:p>
        </p:txBody>
      </p:sp>
      <p:pic>
        <p:nvPicPr>
          <p:cNvPr id="38915" name="Picture 4" descr="2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328863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perestoj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149725"/>
            <a:ext cx="3024188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5843"/>
            <a:ext cx="8424936" cy="2664296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ponuđenim reformama stanovnici SSSR-a nisu bili zadovoljni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tražili više demokratskih sloboda i bolje životne uvjete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006"/>
          <a:stretch/>
        </p:blipFill>
        <p:spPr>
          <a:xfrm>
            <a:off x="2195736" y="2924944"/>
            <a:ext cx="4754861" cy="365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32656"/>
            <a:ext cx="8001000" cy="20160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baltičke zemlje</a:t>
            </a:r>
            <a:r>
              <a:rPr lang="hr-HR" altLang="sr-Latn-RS" b="1" dirty="0" smtClean="0"/>
              <a:t> Litva</a:t>
            </a:r>
            <a:r>
              <a:rPr lang="hr-HR" altLang="sr-Latn-RS" dirty="0" smtClean="0"/>
              <a:t>, </a:t>
            </a:r>
            <a:r>
              <a:rPr lang="hr-HR" altLang="sr-Latn-RS" b="1" dirty="0" smtClean="0"/>
              <a:t>Latvija i Estonija -</a:t>
            </a:r>
            <a:r>
              <a:rPr lang="hr-HR" altLang="sr-Latn-RS" dirty="0" smtClean="0"/>
              <a:t> najglasnije u zahtjevima za promjenama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traže i svoju samostalnost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" t="1714" r="2254" b="3222"/>
          <a:stretch/>
        </p:blipFill>
        <p:spPr>
          <a:xfrm>
            <a:off x="2771800" y="2708920"/>
            <a:ext cx="4938836" cy="370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/>
          <p:cNvSpPr txBox="1"/>
          <p:nvPr/>
        </p:nvSpPr>
        <p:spPr>
          <a:xfrm>
            <a:off x="899592" y="5877272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latin typeface="+mn-lt"/>
              </a:rPr>
              <a:t>Litva 1990.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04664"/>
            <a:ext cx="8229600" cy="331236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kolovoz 1991. </a:t>
            </a:r>
            <a:r>
              <a:rPr lang="hr-HR" altLang="sr-Latn-RS" b="1" dirty="0" smtClean="0"/>
              <a:t>Mihail Gorbačov</a:t>
            </a:r>
            <a:r>
              <a:rPr lang="hr-HR" altLang="sr-Latn-RS" dirty="0" smtClean="0"/>
              <a:t> postao žrtva državnog puča (uhićen, kasnije oslobođen)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puč izveli nezadovoljni i nepopustljivi komunisti</a:t>
            </a:r>
          </a:p>
        </p:txBody>
      </p:sp>
      <p:pic>
        <p:nvPicPr>
          <p:cNvPr id="43011" name="Picture 4" descr="Image213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3810000" cy="322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04813"/>
            <a:ext cx="8229600" cy="2430121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zbog puča prosvjedi javnosti – predvodi </a:t>
            </a:r>
            <a:r>
              <a:rPr lang="hr-HR" altLang="sr-Latn-RS" b="1" dirty="0" smtClean="0"/>
              <a:t>Boris Jeljcin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prisilio Gorbačova na odstupanje s vlasti</a:t>
            </a:r>
          </a:p>
          <a:p>
            <a:pPr eaLnBrk="1" hangingPunct="1">
              <a:lnSpc>
                <a:spcPct val="150000"/>
              </a:lnSpc>
            </a:pPr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140968"/>
            <a:ext cx="4314056" cy="323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7"/>
            <a:ext cx="8229600" cy="518457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proces raspada SSSR-a više se nije mogao zaustaviti - država se raspala na </a:t>
            </a:r>
            <a:r>
              <a:rPr lang="hr-HR" altLang="sr-Latn-RS" b="1" dirty="0" smtClean="0"/>
              <a:t>15 neovisnih država</a:t>
            </a:r>
            <a:r>
              <a:rPr lang="hr-HR" altLang="sr-Latn-RS" dirty="0" smtClean="0"/>
              <a:t>:</a:t>
            </a:r>
          </a:p>
          <a:p>
            <a:pPr lvl="1" eaLnBrk="1" hangingPunct="1">
              <a:lnSpc>
                <a:spcPct val="150000"/>
              </a:lnSpc>
            </a:pPr>
            <a:r>
              <a:rPr lang="hr-HR" altLang="sr-Latn-RS" dirty="0" smtClean="0"/>
              <a:t>Rusija, Bjelorusija, Ukrajina, Moldavija, Estonija, Latvija, Litva, Gruzija, Armenija, </a:t>
            </a:r>
            <a:r>
              <a:rPr lang="hr-HR" altLang="sr-Latn-RS" dirty="0" err="1" smtClean="0"/>
              <a:t>Azerbajđan</a:t>
            </a:r>
            <a:r>
              <a:rPr lang="hr-HR" altLang="sr-Latn-RS" dirty="0" smtClean="0"/>
              <a:t>, Kazahstan, Turkmenistan, Uzbekistan, Tadžikistan i Kirgistan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60649"/>
            <a:ext cx="8229600" cy="136815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sr-Latn-RS" b="1" i="1" dirty="0"/>
              <a:t>Hladni</a:t>
            </a:r>
            <a:r>
              <a:rPr lang="en-US" altLang="sr-Latn-RS" i="1" dirty="0"/>
              <a:t> </a:t>
            </a:r>
            <a:r>
              <a:rPr lang="en-US" altLang="sr-Latn-RS" b="1" i="1" dirty="0"/>
              <a:t>rat</a:t>
            </a:r>
            <a:r>
              <a:rPr lang="hr-HR" altLang="sr-Latn-RS" dirty="0"/>
              <a:t>–</a:t>
            </a:r>
          </a:p>
          <a:p>
            <a:pPr>
              <a:lnSpc>
                <a:spcPct val="130000"/>
              </a:lnSpc>
            </a:pPr>
            <a:r>
              <a:rPr lang="hr-HR" altLang="sr-Latn-RS" dirty="0" smtClean="0"/>
              <a:t>utrka </a:t>
            </a:r>
            <a:r>
              <a:rPr lang="hr-HR" altLang="sr-Latn-RS" dirty="0"/>
              <a:t>u istraživanju svemira</a:t>
            </a:r>
          </a:p>
          <a:p>
            <a:endParaRPr lang="hr-HR" altLang="sr-Latn-RS" dirty="0"/>
          </a:p>
        </p:txBody>
      </p:sp>
      <p:pic>
        <p:nvPicPr>
          <p:cNvPr id="6148" name="Picture 4" descr="1957_Sputn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3112262" cy="413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32Lun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566" y="1957758"/>
            <a:ext cx="3191853" cy="44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17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raspad SSSR-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8229600" cy="14398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hr-HR" altLang="sr-Latn-RS" dirty="0" smtClean="0"/>
              <a:t>raspad SSSR-a </a:t>
            </a:r>
            <a:r>
              <a:rPr lang="hr-HR" altLang="sr-Latn-RS" dirty="0" smtClean="0">
                <a:sym typeface="Wingdings" panose="05000000000000000000" pitchFamily="2" charset="2"/>
              </a:rPr>
              <a:t> raspad Varšavskog pakta</a:t>
            </a:r>
          </a:p>
          <a:p>
            <a:pPr eaLnBrk="1" hangingPunct="1">
              <a:lnSpc>
                <a:spcPct val="110000"/>
              </a:lnSpc>
            </a:pPr>
            <a:r>
              <a:rPr lang="hr-HR" altLang="sr-Latn-RS" dirty="0" smtClean="0">
                <a:sym typeface="Wingdings" panose="05000000000000000000" pitchFamily="2" charset="2"/>
              </a:rPr>
              <a:t>kraj razdoblja hladnog rata</a:t>
            </a:r>
            <a:endParaRPr lang="hr-HR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2649" y="2348880"/>
            <a:ext cx="5520928" cy="398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66800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Ostaci komunizma</a:t>
            </a:r>
            <a:endParaRPr lang="en-US" altLang="sr-Latn-RS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280764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b="1" dirty="0" smtClean="0"/>
              <a:t>promjene</a:t>
            </a:r>
            <a:r>
              <a:rPr lang="hr-HR" altLang="sr-Latn-RS" dirty="0" smtClean="0"/>
              <a:t> u europskim komunističkim državama - imale su odjek i u ostalim državama svijeta u kojima su na vlasti bili komunisti </a:t>
            </a:r>
            <a:endParaRPr lang="en-US" altLang="sr-Latn-RS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524411"/>
            <a:ext cx="2499942" cy="306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29600" cy="14398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b="1" dirty="0" smtClean="0"/>
              <a:t>Drugi vatikanski koncil</a:t>
            </a:r>
            <a:r>
              <a:rPr lang="hr-HR" altLang="sr-Latn-RS" dirty="0" smtClean="0"/>
              <a:t> (1962. - 1965.) - pokušaj zbližavanja svih kršćanskih  crkava </a:t>
            </a:r>
            <a:endParaRPr lang="en-US" altLang="sr-Latn-RS" dirty="0" smtClean="0"/>
          </a:p>
        </p:txBody>
      </p:sp>
      <p:pic>
        <p:nvPicPr>
          <p:cNvPr id="56323" name="Picture 4" descr="drugi vatikanski koncil 19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" t="563" r="282" b="563"/>
          <a:stretch>
            <a:fillRect/>
          </a:stretch>
        </p:blipFill>
        <p:spPr bwMode="auto">
          <a:xfrm>
            <a:off x="468313" y="1916113"/>
            <a:ext cx="8185150" cy="407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252413" y="6105525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FFCC66"/>
              </a:buClr>
              <a:buFont typeface="Wingdings 3" panose="05040102010807070707" pitchFamily="18" charset="2"/>
              <a:buChar char=""/>
            </a:pPr>
            <a:r>
              <a:rPr lang="en-US" altLang="sr-Latn-RS" sz="2000">
                <a:latin typeface="Franklin Gothic Book" panose="020B0503020102020204" pitchFamily="34" charset="0"/>
              </a:rPr>
              <a:t>Otvaranje </a:t>
            </a:r>
            <a:r>
              <a:rPr lang="en-US" altLang="sr-Latn-RS" sz="2000" b="1">
                <a:latin typeface="Franklin Gothic Book" panose="020B0503020102020204" pitchFamily="34" charset="0"/>
              </a:rPr>
              <a:t>Drugog vatikanskog koncila</a:t>
            </a:r>
            <a:r>
              <a:rPr lang="hr-HR" altLang="sr-Latn-RS" sz="2000">
                <a:latin typeface="Franklin Gothic Book" panose="020B0503020102020204" pitchFamily="34" charset="0"/>
              </a:rPr>
              <a:t> - </a:t>
            </a:r>
            <a:r>
              <a:rPr lang="en-US" altLang="sr-Latn-RS" sz="2000">
                <a:latin typeface="Franklin Gothic Book" panose="020B0503020102020204" pitchFamily="34" charset="0"/>
              </a:rPr>
              <a:t>Crkva sv. Petra u Rimu, </a:t>
            </a:r>
            <a:r>
              <a:rPr lang="en-US" altLang="sr-Latn-RS" sz="2000" b="1">
                <a:latin typeface="Franklin Gothic Book" panose="020B0503020102020204" pitchFamily="34" charset="0"/>
              </a:rPr>
              <a:t>1962.</a:t>
            </a:r>
            <a:endParaRPr lang="hr-HR" altLang="sr-Latn-RS" sz="200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1"/>
            <a:ext cx="8748712" cy="72008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poziv na mirno rješavanje svih sporova i sukoba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653136"/>
            <a:ext cx="2938657" cy="200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124744"/>
            <a:ext cx="2745551" cy="201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4213" y="2708920"/>
            <a:ext cx="2160240" cy="267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zervirano mjesto sadržaja 2"/>
          <p:cNvSpPr txBox="1">
            <a:spLocks/>
          </p:cNvSpPr>
          <p:nvPr/>
        </p:nvSpPr>
        <p:spPr bwMode="auto">
          <a:xfrm>
            <a:off x="504743" y="1412776"/>
            <a:ext cx="3479590" cy="482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 3" panose="05040102010807070707" pitchFamily="18" charset="2"/>
              <a:buChar char="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altLang="sr-Latn-RS" dirty="0" smtClean="0"/>
              <a:t>isticali se pape:</a:t>
            </a:r>
          </a:p>
          <a:p>
            <a:r>
              <a:rPr lang="hr-HR" altLang="sr-Latn-RS" dirty="0" smtClean="0"/>
              <a:t> </a:t>
            </a:r>
            <a:r>
              <a:rPr lang="hr-HR" altLang="sr-Latn-RS" b="1" dirty="0" smtClean="0"/>
              <a:t>Ivan XXIII. </a:t>
            </a:r>
          </a:p>
          <a:p>
            <a:pPr marL="0" indent="0">
              <a:buNone/>
            </a:pPr>
            <a:endParaRPr lang="hr-HR" altLang="sr-Latn-RS" b="1" dirty="0" smtClean="0"/>
          </a:p>
          <a:p>
            <a:endParaRPr lang="hr-HR" altLang="sr-Latn-RS" b="1" dirty="0" smtClean="0"/>
          </a:p>
          <a:p>
            <a:r>
              <a:rPr lang="hr-HR" altLang="sr-Latn-RS" b="1" dirty="0" smtClean="0"/>
              <a:t>Pavao VI.</a:t>
            </a:r>
            <a:r>
              <a:rPr lang="hr-HR" altLang="sr-Latn-RS" dirty="0" smtClean="0"/>
              <a:t> </a:t>
            </a:r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r>
              <a:rPr lang="hr-HR" altLang="sr-Latn-RS" b="1" dirty="0" smtClean="0"/>
              <a:t>Ivan Pavao II.</a:t>
            </a:r>
            <a:endParaRPr lang="hr-HR" altLang="sr-Latn-RS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5888"/>
            <a:ext cx="5184775" cy="33845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b="1" dirty="0" smtClean="0"/>
              <a:t>Ivan Pavao II.</a:t>
            </a:r>
            <a:r>
              <a:rPr lang="hr-HR" altLang="sr-Latn-RS" dirty="0" smtClean="0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poljski kardinal     </a:t>
            </a:r>
          </a:p>
          <a:p>
            <a:pPr eaLnBrk="1" hangingPunct="1">
              <a:lnSpc>
                <a:spcPct val="120000"/>
              </a:lnSpc>
              <a:buFont typeface="Wingdings 3" panose="05040102010807070707" pitchFamily="18" charset="2"/>
              <a:buNone/>
            </a:pPr>
            <a:r>
              <a:rPr lang="hr-HR" altLang="sr-Latn-RS" dirty="0" smtClean="0"/>
              <a:t>   Karol </a:t>
            </a:r>
            <a:r>
              <a:rPr lang="hr-HR" altLang="sr-Latn-RS" dirty="0" err="1" smtClean="0"/>
              <a:t>Jozef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Wojtyla</a:t>
            </a:r>
            <a:endParaRPr lang="hr-HR" altLang="sr-Latn-RS" dirty="0" smtClean="0"/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pridonio padu komunizma u Istočnoj i Srednjoj Europi</a:t>
            </a:r>
          </a:p>
        </p:txBody>
      </p:sp>
      <p:pic>
        <p:nvPicPr>
          <p:cNvPr id="58372" name="Picture 5" descr="naja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8" t="2899" r="4123" b="8699"/>
          <a:stretch>
            <a:fillRect/>
          </a:stretch>
        </p:blipFill>
        <p:spPr bwMode="auto">
          <a:xfrm>
            <a:off x="5940152" y="692696"/>
            <a:ext cx="2328863" cy="31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50" y="3717032"/>
            <a:ext cx="4870875" cy="289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6"/>
            <a:ext cx="3600450" cy="51117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i="1" dirty="0" smtClean="0"/>
              <a:t>Papa putnik</a:t>
            </a:r>
            <a:r>
              <a:rPr lang="hr-HR" altLang="sr-Latn-RS" dirty="0" smtClean="0"/>
              <a:t> - </a:t>
            </a:r>
            <a:r>
              <a:rPr lang="hr-HR" altLang="sr-Latn-RS" b="1" dirty="0" smtClean="0"/>
              <a:t>104 apostolska putovanja (100. u Hrvatsku)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tri puta posjetio Hrvatsku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umro 2005.</a:t>
            </a:r>
          </a:p>
        </p:txBody>
      </p:sp>
      <p:pic>
        <p:nvPicPr>
          <p:cNvPr id="60419" name="Picture 4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9276"/>
            <a:ext cx="4225925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849700"/>
            <a:ext cx="4176266" cy="5616624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papa </a:t>
            </a:r>
            <a:r>
              <a:rPr lang="hr-HR" altLang="sr-Latn-RS" b="1" dirty="0" smtClean="0"/>
              <a:t>Benedikt XVI. </a:t>
            </a:r>
            <a:r>
              <a:rPr lang="hr-HR" altLang="sr-Latn-RS" dirty="0" smtClean="0"/>
              <a:t>– Njemačka, do 2013. </a:t>
            </a:r>
          </a:p>
          <a:p>
            <a:pPr eaLnBrk="1" hangingPunct="1">
              <a:lnSpc>
                <a:spcPct val="120000"/>
              </a:lnSpc>
            </a:pPr>
            <a:endParaRPr lang="hr-HR" altLang="sr-Latn-RS" dirty="0"/>
          </a:p>
          <a:p>
            <a:pPr eaLnBrk="1" hangingPunct="1">
              <a:lnSpc>
                <a:spcPct val="120000"/>
              </a:lnSpc>
            </a:pPr>
            <a:endParaRPr lang="hr-HR" altLang="sr-Latn-RS" dirty="0" smtClean="0"/>
          </a:p>
          <a:p>
            <a:pPr eaLnBrk="1" hangingPunct="1">
              <a:lnSpc>
                <a:spcPct val="120000"/>
              </a:lnSpc>
            </a:pPr>
            <a:endParaRPr lang="hr-HR" altLang="sr-Latn-RS" dirty="0"/>
          </a:p>
          <a:p>
            <a:pPr marL="0" indent="0" eaLnBrk="1" hangingPunct="1">
              <a:lnSpc>
                <a:spcPct val="120000"/>
              </a:lnSpc>
              <a:buNone/>
            </a:pPr>
            <a:endParaRPr lang="hr-HR" altLang="sr-Latn-RS" dirty="0" smtClean="0"/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papa </a:t>
            </a:r>
            <a:r>
              <a:rPr lang="hr-HR" altLang="sr-Latn-RS" b="1" dirty="0" smtClean="0"/>
              <a:t>Franjo</a:t>
            </a:r>
            <a:r>
              <a:rPr lang="hr-HR" altLang="sr-Latn-RS" dirty="0" smtClean="0"/>
              <a:t> – Argentina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75"/>
          <a:stretch/>
        </p:blipFill>
        <p:spPr>
          <a:xfrm>
            <a:off x="4860032" y="620688"/>
            <a:ext cx="3764883" cy="280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046968"/>
            <a:ext cx="3705200" cy="2436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515" y="346076"/>
            <a:ext cx="8229600" cy="922337"/>
          </a:xfrm>
        </p:spPr>
        <p:txBody>
          <a:bodyPr/>
          <a:lstStyle/>
          <a:p>
            <a:pPr eaLnBrk="1" hangingPunct="1"/>
            <a:r>
              <a:rPr lang="hr-HR" altLang="sr-Latn-RS" sz="4400" dirty="0" smtClean="0"/>
              <a:t>Svršetak </a:t>
            </a:r>
            <a:r>
              <a:rPr lang="hr-HR" altLang="sr-Latn-RS" sz="4400" i="1" dirty="0" smtClean="0"/>
              <a:t>hladnog rata</a:t>
            </a:r>
            <a:endParaRPr lang="en-US" altLang="sr-Latn-RS" sz="4400" i="1" dirty="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502" y="1556792"/>
            <a:ext cx="7921625" cy="496855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i="1" dirty="0" smtClean="0"/>
              <a:t>hladni rat </a:t>
            </a:r>
            <a:r>
              <a:rPr lang="hr-HR" altLang="sr-Latn-RS" dirty="0" smtClean="0"/>
              <a:t>- gomilanje oružja (najviše nuklearnog) </a:t>
            </a:r>
            <a:r>
              <a:rPr lang="hr-HR" altLang="sr-Latn-RS" dirty="0" smtClean="0">
                <a:sym typeface="Wingdings" panose="05000000000000000000" pitchFamily="2" charset="2"/>
              </a:rPr>
              <a:t></a:t>
            </a:r>
            <a:r>
              <a:rPr lang="hr-HR" altLang="sr-Latn-RS" dirty="0" smtClean="0"/>
              <a:t>ravnoteža straha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detant - popuštanje </a:t>
            </a:r>
            <a:r>
              <a:rPr lang="hr-HR" altLang="sr-Latn-RS" dirty="0"/>
              <a:t>napetosti </a:t>
            </a:r>
            <a:r>
              <a:rPr lang="hr-HR" altLang="sr-Latn-RS" dirty="0" smtClean="0"/>
              <a:t>među velesilama i uspostavljanje suradnje 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SSSR – dolazak na vlast </a:t>
            </a:r>
            <a:r>
              <a:rPr lang="hr-HR" altLang="sr-Latn-RS" dirty="0" err="1" smtClean="0"/>
              <a:t>Mihaila</a:t>
            </a:r>
            <a:r>
              <a:rPr lang="hr-HR" altLang="sr-Latn-RS" dirty="0" smtClean="0"/>
              <a:t> </a:t>
            </a:r>
          </a:p>
          <a:p>
            <a:pPr eaLnBrk="1" hangingPunct="1">
              <a:lnSpc>
                <a:spcPct val="150000"/>
              </a:lnSpc>
              <a:buFont typeface="Wingdings 3" panose="05040102010807070707" pitchFamily="18" charset="2"/>
              <a:buNone/>
            </a:pPr>
            <a:r>
              <a:rPr lang="hr-HR" altLang="sr-Latn-RS" dirty="0" smtClean="0"/>
              <a:t>   Gorbačova, početak pregovora</a:t>
            </a:r>
            <a:endParaRPr lang="en-US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xmlns="" val="28470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3025"/>
            <a:ext cx="8001000" cy="908050"/>
          </a:xfrm>
        </p:spPr>
        <p:txBody>
          <a:bodyPr/>
          <a:lstStyle/>
          <a:p>
            <a:pPr eaLnBrk="1" hangingPunct="1"/>
            <a:r>
              <a:rPr lang="hr-HR" altLang="sr-Latn-RS" sz="4400" dirty="0" smtClean="0"/>
              <a:t>Rušenje </a:t>
            </a:r>
            <a:r>
              <a:rPr lang="hr-HR" altLang="sr-Latn-RS" sz="4400" i="1" dirty="0" smtClean="0"/>
              <a:t>kule od karata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748712" cy="561662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stalno </a:t>
            </a:r>
            <a:r>
              <a:rPr lang="hr-HR" altLang="sr-Latn-RS" dirty="0"/>
              <a:t>razdoblje društvenih i gospodarskih kriza </a:t>
            </a:r>
            <a:endParaRPr lang="hr-HR" dirty="0"/>
          </a:p>
          <a:p>
            <a:pPr eaLnBrk="1" hangingPunct="1">
              <a:lnSpc>
                <a:spcPct val="150000"/>
              </a:lnSpc>
            </a:pPr>
            <a:r>
              <a:rPr lang="hr-HR" altLang="sr-Latn-RS" dirty="0"/>
              <a:t>opće nezadovoljstvo komunističkim sustavom -</a:t>
            </a:r>
            <a:endParaRPr lang="hr-HR" dirty="0"/>
          </a:p>
          <a:p>
            <a:pPr marL="0" indent="0">
              <a:lnSpc>
                <a:spcPct val="150000"/>
              </a:lnSpc>
              <a:buNone/>
            </a:pPr>
            <a:r>
              <a:rPr lang="hr-HR" altLang="sr-Latn-RS" dirty="0"/>
              <a:t>    </a:t>
            </a:r>
            <a:r>
              <a:rPr lang="hr-HR" altLang="sr-Latn-RS" dirty="0" smtClean="0">
                <a:sym typeface="Wingdings" panose="05000000000000000000" pitchFamily="2" charset="2"/>
              </a:rPr>
              <a:t> </a:t>
            </a:r>
            <a:r>
              <a:rPr lang="hr-HR" altLang="sr-Latn-RS" dirty="0" smtClean="0"/>
              <a:t>dovelo </a:t>
            </a:r>
            <a:r>
              <a:rPr lang="hr-HR" altLang="sr-Latn-RS" dirty="0"/>
              <a:t>do njegovog </a:t>
            </a:r>
            <a:r>
              <a:rPr lang="hr-HR" altLang="sr-Latn-RS" dirty="0" smtClean="0"/>
              <a:t>rušenja</a:t>
            </a:r>
            <a:endParaRPr lang="hr-HR" dirty="0" smtClean="0"/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tijekom </a:t>
            </a:r>
            <a:r>
              <a:rPr lang="hr-HR" altLang="sr-Latn-RS" dirty="0"/>
              <a:t>1989. i 1990. </a:t>
            </a:r>
            <a:r>
              <a:rPr lang="hr-HR" altLang="sr-Latn-RS" dirty="0" smtClean="0"/>
              <a:t>nestao </a:t>
            </a:r>
            <a:r>
              <a:rPr lang="hr-HR" altLang="sr-Latn-RS" dirty="0"/>
              <a:t>komunizam i </a:t>
            </a:r>
            <a:r>
              <a:rPr lang="hr-HR" altLang="sr-Latn-RS" dirty="0" smtClean="0"/>
              <a:t>uvedeno </a:t>
            </a:r>
            <a:r>
              <a:rPr lang="hr-HR" altLang="sr-Latn-RS" dirty="0"/>
              <a:t>višestranačje </a:t>
            </a:r>
            <a:r>
              <a:rPr lang="hr-HR" altLang="sr-Latn-RS" dirty="0" smtClean="0"/>
              <a:t>u: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Poljsku</a:t>
            </a:r>
            <a:r>
              <a:rPr lang="hr-HR" altLang="sr-Latn-RS" dirty="0"/>
              <a:t>, Mađarsku, Čehoslovačku</a:t>
            </a:r>
            <a:r>
              <a:rPr lang="hr-HR" altLang="sr-Latn-RS" dirty="0" smtClean="0"/>
              <a:t>, Bugarsku</a:t>
            </a:r>
            <a:r>
              <a:rPr lang="hr-HR" altLang="sr-Latn-RS" dirty="0"/>
              <a:t>, Rumunjsku, Istočnu Njemačku</a:t>
            </a:r>
          </a:p>
          <a:p>
            <a:pPr marL="0" indent="0">
              <a:buNone/>
            </a:pPr>
            <a:endParaRPr lang="hr-HR" dirty="0"/>
          </a:p>
          <a:p>
            <a:pPr marL="0" indent="0" eaLnBrk="1" hangingPunct="1">
              <a:lnSpc>
                <a:spcPct val="130000"/>
              </a:lnSpc>
              <a:buNone/>
            </a:pPr>
            <a:r>
              <a:rPr lang="hr-HR" altLang="sr-Latn-R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657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760" y="260649"/>
            <a:ext cx="8381008" cy="331236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sr-Latn-RS" b="1" i="1" dirty="0" smtClean="0"/>
              <a:t>Hladni</a:t>
            </a:r>
            <a:r>
              <a:rPr lang="en-US" altLang="sr-Latn-RS" i="1" dirty="0" smtClean="0"/>
              <a:t> </a:t>
            </a:r>
            <a:r>
              <a:rPr lang="en-US" altLang="sr-Latn-RS" b="1" i="1" dirty="0" smtClean="0"/>
              <a:t>rat</a:t>
            </a:r>
            <a:endParaRPr lang="hr-HR" altLang="sr-Latn-RS" b="1" i="1" dirty="0" smtClean="0"/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sukobljavanje u politici, gospodarstvu, kulturi, znanosti, promidžbi, medijima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ali izravni sukob između svjetskih velesila nije se dogodio   </a:t>
            </a:r>
          </a:p>
        </p:txBody>
      </p:sp>
      <p:pic>
        <p:nvPicPr>
          <p:cNvPr id="5123" name="Picture 4" descr="coldw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001962" cy="30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644" y="4077072"/>
            <a:ext cx="3795620" cy="249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36625"/>
          </a:xfrm>
        </p:spPr>
        <p:txBody>
          <a:bodyPr/>
          <a:lstStyle/>
          <a:p>
            <a:pPr eaLnBrk="1" hangingPunct="1"/>
            <a:r>
              <a:rPr lang="hr-HR" altLang="sr-Latn-RS" sz="4400" dirty="0" smtClean="0"/>
              <a:t>Raspad SSSR-a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078" y="1556792"/>
            <a:ext cx="82296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Mihail Gorbačov - perestrojka i glasnost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raspad komunizma – raspad najveće države svijeta SSSR-a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prve zatražile neovisnost baltičke zemlje - Litva, Latvija i Estonija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nestaje i Varšavski pakt</a:t>
            </a:r>
          </a:p>
        </p:txBody>
      </p:sp>
    </p:spTree>
    <p:extLst>
      <p:ext uri="{BB962C8B-B14F-4D97-AF65-F5344CB8AC3E}">
        <p14:creationId xmlns:p14="http://schemas.microsoft.com/office/powerpoint/2010/main" xmlns="" val="32531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Ostaci komunizma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824561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masovni prosvjedi u Kini 1989. - </a:t>
            </a:r>
          </a:p>
          <a:p>
            <a:pPr lvl="1" eaLnBrk="1" hangingPunct="1">
              <a:lnSpc>
                <a:spcPct val="130000"/>
              </a:lnSpc>
            </a:pPr>
            <a:r>
              <a:rPr lang="hr-HR" altLang="sr-Latn-RS" dirty="0" smtClean="0"/>
              <a:t>krvavo ugušeni</a:t>
            </a:r>
          </a:p>
          <a:p>
            <a:pPr lvl="1" eaLnBrk="1" hangingPunct="1">
              <a:lnSpc>
                <a:spcPct val="130000"/>
              </a:lnSpc>
            </a:pPr>
            <a:r>
              <a:rPr lang="hr-HR" altLang="sr-Latn-RS" dirty="0" smtClean="0"/>
              <a:t>komunisti zadržali vlast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u svijetu se do danas održalo još nekoliko komunističkih država:</a:t>
            </a:r>
          </a:p>
          <a:p>
            <a:pPr lvl="1" eaLnBrk="1" hangingPunct="1">
              <a:lnSpc>
                <a:spcPct val="130000"/>
              </a:lnSpc>
            </a:pPr>
            <a:r>
              <a:rPr lang="hr-HR" altLang="sr-Latn-RS" dirty="0" smtClean="0"/>
              <a:t>Sjeverna Koreja, Vijetnam i Laos </a:t>
            </a:r>
          </a:p>
          <a:p>
            <a:pPr lvl="1" eaLnBrk="1" hangingPunct="1">
              <a:lnSpc>
                <a:spcPct val="130000"/>
              </a:lnSpc>
            </a:pPr>
            <a:r>
              <a:rPr lang="hr-HR" altLang="sr-Latn-RS" dirty="0" smtClean="0"/>
              <a:t>Kuba</a:t>
            </a:r>
          </a:p>
        </p:txBody>
      </p:sp>
    </p:spTree>
    <p:extLst>
      <p:ext uri="{BB962C8B-B14F-4D97-AF65-F5344CB8AC3E}">
        <p14:creationId xmlns:p14="http://schemas.microsoft.com/office/powerpoint/2010/main" xmlns="" val="15463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229600" cy="922337"/>
          </a:xfrm>
        </p:spPr>
        <p:txBody>
          <a:bodyPr/>
          <a:lstStyle/>
          <a:p>
            <a:pPr eaLnBrk="1" hangingPunct="1"/>
            <a:r>
              <a:rPr lang="hr-HR" altLang="sr-Latn-RS" sz="4400" dirty="0" smtClean="0"/>
              <a:t>Uloga katoličke crkve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62014"/>
            <a:ext cx="8280400" cy="5795986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Drugi vatikanski koncil - od 1962. do 1965.</a:t>
            </a:r>
          </a:p>
          <a:p>
            <a:pPr lvl="1" eaLnBrk="1" hangingPunct="1">
              <a:lnSpc>
                <a:spcPct val="130000"/>
              </a:lnSpc>
            </a:pPr>
            <a:r>
              <a:rPr lang="hr-HR" altLang="sr-Latn-RS" dirty="0" smtClean="0"/>
              <a:t>poziv na mirno rješavanje svih sporova i sukoba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papa Karol </a:t>
            </a:r>
            <a:r>
              <a:rPr lang="hr-HR" altLang="sr-Latn-RS" dirty="0" err="1" smtClean="0"/>
              <a:t>Jozef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Wojtila</a:t>
            </a:r>
            <a:r>
              <a:rPr lang="hr-HR" altLang="sr-Latn-RS" dirty="0" smtClean="0"/>
              <a:t> - Ivan Pavao II. - </a:t>
            </a:r>
            <a:r>
              <a:rPr lang="hr-HR" altLang="sr-Latn-RS" i="1" dirty="0" smtClean="0"/>
              <a:t>papa putnik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pridonio padu komunizma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pozivao na mir među narodima, rasama i vjerama</a:t>
            </a:r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nasljednici papa Benedikt XVI. i papa Franjo</a:t>
            </a:r>
          </a:p>
        </p:txBody>
      </p:sp>
    </p:spTree>
    <p:extLst>
      <p:ext uri="{BB962C8B-B14F-4D97-AF65-F5344CB8AC3E}">
        <p14:creationId xmlns:p14="http://schemas.microsoft.com/office/powerpoint/2010/main" xmlns="" val="10864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573016"/>
            <a:ext cx="8280920" cy="306896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b="1" i="1" dirty="0" smtClean="0"/>
              <a:t>ravnoteža straha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strah od obostrane upotrebe </a:t>
            </a:r>
            <a:r>
              <a:rPr lang="hr-HR" altLang="sr-Latn-RS" b="1" dirty="0" smtClean="0"/>
              <a:t>nuklearnog oružja - </a:t>
            </a:r>
            <a:r>
              <a:rPr lang="hr-HR" altLang="sr-Latn-RS" dirty="0" smtClean="0"/>
              <a:t>tjerao velike sile na međusobni dijalog i popuštanje</a:t>
            </a:r>
            <a:endParaRPr lang="en-US" altLang="sr-Latn-RS" dirty="0" smtClean="0"/>
          </a:p>
        </p:txBody>
      </p:sp>
      <p:pic>
        <p:nvPicPr>
          <p:cNvPr id="6147" name="Picture 4" descr="hladni r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3959920" cy="294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29600" cy="4176464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opterećenje gospodarstva obiju velesila i opasnost od novih oružja </a:t>
            </a:r>
            <a:r>
              <a:rPr lang="hr-HR" altLang="sr-Latn-RS" dirty="0" smtClean="0">
                <a:sym typeface="Wingdings" panose="05000000000000000000" pitchFamily="2" charset="2"/>
              </a:rPr>
              <a:t></a:t>
            </a:r>
            <a:endParaRPr lang="hr-HR" altLang="sr-Latn-RS" dirty="0" smtClean="0"/>
          </a:p>
          <a:p>
            <a:pPr eaLnBrk="1" hangingPunct="1">
              <a:lnSpc>
                <a:spcPct val="130000"/>
              </a:lnSpc>
            </a:pPr>
            <a:r>
              <a:rPr lang="hr-HR" altLang="sr-Latn-RS" dirty="0" smtClean="0"/>
              <a:t>poticali velesile na pokušaje međusobnih dogovora koji bi vodili </a:t>
            </a:r>
            <a:r>
              <a:rPr lang="hr-HR" altLang="sr-Latn-RS" b="1" dirty="0" smtClean="0"/>
              <a:t>smanjenju</a:t>
            </a:r>
            <a:r>
              <a:rPr lang="hr-HR" altLang="sr-Latn-RS" dirty="0" smtClean="0"/>
              <a:t> naoružanja i uspostavljanju </a:t>
            </a:r>
            <a:r>
              <a:rPr lang="hr-HR" altLang="sr-Latn-RS" b="1" dirty="0" smtClean="0"/>
              <a:t>suradnje</a:t>
            </a:r>
            <a:r>
              <a:rPr lang="hr-HR" altLang="sr-Latn-RS" dirty="0" smtClean="0"/>
              <a:t> među njima </a:t>
            </a:r>
            <a:r>
              <a:rPr lang="hr-HR" altLang="sr-Latn-RS" dirty="0" smtClean="0">
                <a:sym typeface="Wingdings" panose="05000000000000000000" pitchFamily="2" charset="2"/>
              </a:rPr>
              <a:t></a:t>
            </a:r>
            <a:r>
              <a:rPr lang="hr-HR" altLang="sr-Latn-RS" dirty="0" smtClean="0"/>
              <a:t>proces - </a:t>
            </a:r>
            <a:r>
              <a:rPr lang="hr-HR" altLang="sr-Latn-RS" b="1" dirty="0" smtClean="0"/>
              <a:t>detant</a:t>
            </a:r>
            <a:r>
              <a:rPr lang="hr-HR" altLang="sr-Latn-RS" dirty="0" smtClean="0"/>
              <a:t>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149080"/>
            <a:ext cx="3283017" cy="222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/>
          <p:cNvSpPr txBox="1"/>
          <p:nvPr/>
        </p:nvSpPr>
        <p:spPr>
          <a:xfrm>
            <a:off x="395536" y="4877256"/>
            <a:ext cx="392013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200" dirty="0" smtClean="0">
                <a:latin typeface="+mn-lt"/>
              </a:rPr>
              <a:t>Washington 1973. -       sovjetski vođa </a:t>
            </a:r>
            <a:r>
              <a:rPr lang="hr-HR" sz="2200" dirty="0" err="1" smtClean="0">
                <a:latin typeface="+mn-lt"/>
              </a:rPr>
              <a:t>Leonid</a:t>
            </a:r>
            <a:r>
              <a:rPr lang="hr-HR" sz="2200" dirty="0" smtClean="0">
                <a:latin typeface="+mn-lt"/>
              </a:rPr>
              <a:t> Brežnjev i predsjednik SAD Richard Nixon</a:t>
            </a:r>
            <a:endParaRPr lang="hr-H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76672"/>
            <a:ext cx="8064896" cy="232649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 smtClean="0"/>
              <a:t>nakon dolaska na vlast </a:t>
            </a:r>
            <a:r>
              <a:rPr lang="hr-HR" altLang="sr-Latn-RS" b="1" dirty="0" err="1" smtClean="0"/>
              <a:t>Mihaila</a:t>
            </a:r>
            <a:r>
              <a:rPr lang="hr-HR" altLang="sr-Latn-RS" b="1" dirty="0" smtClean="0"/>
              <a:t> Gorbačova -</a:t>
            </a:r>
            <a:r>
              <a:rPr lang="hr-HR" altLang="sr-Latn-RS" dirty="0" smtClean="0"/>
              <a:t> SSSR započeo politiku smanjivanja napetosti među velesilama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996952"/>
            <a:ext cx="2508501" cy="371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60350"/>
            <a:ext cx="8001000" cy="33845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1987. susret </a:t>
            </a:r>
            <a:r>
              <a:rPr lang="hr-HR" altLang="sr-Latn-RS" b="1" dirty="0" smtClean="0"/>
              <a:t>Gorbačova</a:t>
            </a:r>
            <a:r>
              <a:rPr lang="hr-HR" altLang="sr-Latn-RS" dirty="0" smtClean="0"/>
              <a:t> i tadašnjeg američkog predsjednika </a:t>
            </a:r>
            <a:r>
              <a:rPr lang="hr-HR" altLang="sr-Latn-RS" b="1" dirty="0" smtClean="0"/>
              <a:t>Ronalda Reagana</a:t>
            </a:r>
            <a:r>
              <a:rPr lang="hr-HR" altLang="sr-Latn-RS" dirty="0" smtClean="0"/>
              <a:t> u Washingtonu </a:t>
            </a:r>
          </a:p>
          <a:p>
            <a:pPr eaLnBrk="1" hangingPunct="1">
              <a:lnSpc>
                <a:spcPct val="120000"/>
              </a:lnSpc>
            </a:pPr>
            <a:r>
              <a:rPr lang="hr-HR" altLang="sr-Latn-RS" dirty="0" smtClean="0"/>
              <a:t>postignut dogovor – o uništenju dijela nuklearnog potencijala obaju blokova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717032"/>
            <a:ext cx="4256027" cy="290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 Svijet nakon Drugoga svjetskog rata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Svijet nakon Drugoga svjetskog rata</Template>
  <TotalTime>1197</TotalTime>
  <Words>1195</Words>
  <Application>Microsoft Office PowerPoint</Application>
  <PresentationFormat>On-screen Show (4:3)</PresentationFormat>
  <Paragraphs>162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1. Svijet nakon Drugoga svjetskog rata</vt:lpstr>
      <vt:lpstr>SVRŠETAK HLADNOG RATA I PAD KOMUNIZMA</vt:lpstr>
      <vt:lpstr>Svršetak hladnog rata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Rušenje kule od karata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Raspad SSSR-a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Ostaci komunizma</vt:lpstr>
      <vt:lpstr>Slide 43</vt:lpstr>
      <vt:lpstr>Slide 44</vt:lpstr>
      <vt:lpstr>Slide 45</vt:lpstr>
      <vt:lpstr>Slide 46</vt:lpstr>
      <vt:lpstr>Slide 47</vt:lpstr>
      <vt:lpstr>Svršetak hladnog rata</vt:lpstr>
      <vt:lpstr>Rušenje kule od karata</vt:lpstr>
      <vt:lpstr>Raspad SSSR-a</vt:lpstr>
      <vt:lpstr>Ostaci komunizma</vt:lpstr>
      <vt:lpstr>Uloga katoličke crkve</vt:lpstr>
    </vt:vector>
  </TitlesOfParts>
  <Company>DF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petar.ivankovich@gmail.com</cp:lastModifiedBy>
  <cp:revision>69</cp:revision>
  <dcterms:created xsi:type="dcterms:W3CDTF">2013-11-10T21:21:31Z</dcterms:created>
  <dcterms:modified xsi:type="dcterms:W3CDTF">2020-03-25T09:48:30Z</dcterms:modified>
</cp:coreProperties>
</file>