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ags/tag2.xml" ContentType="application/vnd.openxmlformats-officedocument.presentationml.tags+xml"/>
  <Default Extension="jpeg" ContentType="image/jpeg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0" r:id="rId1"/>
    <p:sldMasterId id="2147484176" r:id="rId2"/>
  </p:sldMasterIdLst>
  <p:sldIdLst>
    <p:sldId id="297" r:id="rId3"/>
    <p:sldId id="307" r:id="rId4"/>
    <p:sldId id="319" r:id="rId5"/>
    <p:sldId id="320" r:id="rId6"/>
    <p:sldId id="286" r:id="rId7"/>
    <p:sldId id="308" r:id="rId8"/>
    <p:sldId id="309" r:id="rId9"/>
    <p:sldId id="321" r:id="rId10"/>
    <p:sldId id="310" r:id="rId11"/>
    <p:sldId id="312" r:id="rId12"/>
    <p:sldId id="313" r:id="rId13"/>
    <p:sldId id="318" r:id="rId14"/>
    <p:sldId id="314" r:id="rId15"/>
    <p:sldId id="323" r:id="rId16"/>
    <p:sldId id="283" r:id="rId17"/>
    <p:sldId id="315" r:id="rId18"/>
    <p:sldId id="291" r:id="rId19"/>
    <p:sldId id="316" r:id="rId20"/>
    <p:sldId id="322" r:id="rId21"/>
    <p:sldId id="285" r:id="rId22"/>
    <p:sldId id="317" r:id="rId23"/>
  </p:sldIdLst>
  <p:sldSz cx="12192000" cy="6858000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96" y="-57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602567" y="2130426"/>
            <a:ext cx="64008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602567" y="3886200"/>
            <a:ext cx="54864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r>
              <a:rPr lang="hr-HR"/>
              <a:t>Kliknite da biste uredili stil podnaslova matrice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DC1A071-2A74-455A-A49A-8BB21E4AC2F6}" type="datetimeFigureOut">
              <a:rPr lang="sr-Latn-CS" smtClean="0"/>
              <a:pPr/>
              <a:t>9.10.2019.</a:t>
            </a:fld>
            <a:endParaRPr lang="hr-H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C1A071-2A74-455A-A49A-8BB21E4AC2F6}" type="datetimeFigureOut">
              <a:rPr lang="sr-Latn-CS" smtClean="0"/>
              <a:pPr/>
              <a:t>9.10.2019.</a:t>
            </a:fld>
            <a:endParaRPr lang="hr-H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9918700" y="274639"/>
            <a:ext cx="2108200" cy="5851525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3591985" y="274639"/>
            <a:ext cx="6123516" cy="5851525"/>
          </a:xfrm>
        </p:spPr>
        <p:txBody>
          <a:bodyPr vert="eaVert"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C1A071-2A74-455A-A49A-8BB21E4AC2F6}" type="datetimeFigureOut">
              <a:rPr lang="sr-Latn-CS" smtClean="0"/>
              <a:pPr/>
              <a:t>9.10.2019.</a:t>
            </a:fld>
            <a:endParaRPr lang="hr-H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9.10.2019.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9.10.2019.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9.10.2019.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9.10.2019.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9.10.2019.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9.10.2019.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9.10.2019.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9.10.2019.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C1A071-2A74-455A-A49A-8BB21E4AC2F6}" type="datetimeFigureOut">
              <a:rPr lang="sr-Latn-CS" smtClean="0"/>
              <a:pPr/>
              <a:t>9.10.2019.</a:t>
            </a:fld>
            <a:endParaRPr lang="hr-H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9.10.2019.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9.10.2019.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9.10.2019.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C1A071-2A74-455A-A49A-8BB21E4AC2F6}" type="datetimeFigureOut">
              <a:rPr lang="sr-Latn-CS" smtClean="0"/>
              <a:pPr/>
              <a:t>9.10.2019.</a:t>
            </a:fld>
            <a:endParaRPr lang="hr-H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3591984" y="1600201"/>
            <a:ext cx="411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7909985" y="1600201"/>
            <a:ext cx="411691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C1A071-2A74-455A-A49A-8BB21E4AC2F6}" type="datetimeFigureOut">
              <a:rPr lang="sr-Latn-CS" smtClean="0"/>
              <a:pPr/>
              <a:t>9.10.2019.</a:t>
            </a:fld>
            <a:endParaRPr lang="hr-H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C1A071-2A74-455A-A49A-8BB21E4AC2F6}" type="datetimeFigureOut">
              <a:rPr lang="sr-Latn-CS" smtClean="0"/>
              <a:pPr/>
              <a:t>9.10.2019.</a:t>
            </a:fld>
            <a:endParaRPr lang="hr-H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C1A071-2A74-455A-A49A-8BB21E4AC2F6}" type="datetimeFigureOut">
              <a:rPr lang="sr-Latn-CS" smtClean="0"/>
              <a:pPr/>
              <a:t>9.10.2019.</a:t>
            </a:fld>
            <a:endParaRPr lang="hr-H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C1A071-2A74-455A-A49A-8BB21E4AC2F6}" type="datetimeFigureOut">
              <a:rPr lang="sr-Latn-CS" smtClean="0"/>
              <a:pPr/>
              <a:t>9.10.2019.</a:t>
            </a:fld>
            <a:endParaRPr lang="hr-H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C1A071-2A74-455A-A49A-8BB21E4AC2F6}" type="datetimeFigureOut">
              <a:rPr lang="sr-Latn-CS" smtClean="0"/>
              <a:pPr/>
              <a:t>9.10.2019.</a:t>
            </a:fld>
            <a:endParaRPr lang="hr-H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r-HR" noProof="0"/>
              <a:t>Pritisnite ikonu za dodavanje slike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C1A071-2A74-455A-A49A-8BB21E4AC2F6}" type="datetimeFigureOut">
              <a:rPr lang="sr-Latn-CS" smtClean="0"/>
              <a:pPr/>
              <a:t>9.10.2019.</a:t>
            </a:fld>
            <a:endParaRPr lang="hr-H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3604684" y="274638"/>
            <a:ext cx="8422216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3591985" y="1600201"/>
            <a:ext cx="843491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  <a:cs typeface="+mn-cs"/>
              </a:defRPr>
            </a:lvl1pPr>
          </a:lstStyle>
          <a:p>
            <a:fld id="{FDC1A071-2A74-455A-A49A-8BB21E4AC2F6}" type="datetimeFigureOut">
              <a:rPr lang="sr-Latn-CS" smtClean="0"/>
              <a:pPr/>
              <a:t>9.10.2019.</a:t>
            </a:fld>
            <a:endParaRPr lang="hr-HR"/>
          </a:p>
        </p:txBody>
      </p:sp>
      <p:sp>
        <p:nvSpPr>
          <p:cNvPr id="634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  <a:cs typeface="+mn-cs"/>
              </a:defRPr>
            </a:lvl1pPr>
          </a:lstStyle>
          <a:p>
            <a:endParaRPr lang="hr-HR"/>
          </a:p>
        </p:txBody>
      </p:sp>
      <p:sp>
        <p:nvSpPr>
          <p:cNvPr id="63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  <a:cs typeface="+mn-cs"/>
              </a:defRPr>
            </a:lvl1pPr>
          </a:lstStyle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1A071-2A74-455A-A49A-8BB21E4AC2F6}" type="datetimeFigureOut">
              <a:rPr lang="sr-Latn-CS" smtClean="0"/>
              <a:pPr/>
              <a:t>9.10.2019.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77" r:id="rId1"/>
    <p:sldLayoutId id="2147484178" r:id="rId2"/>
    <p:sldLayoutId id="2147484179" r:id="rId3"/>
    <p:sldLayoutId id="2147484180" r:id="rId4"/>
    <p:sldLayoutId id="2147484181" r:id="rId5"/>
    <p:sldLayoutId id="2147484182" r:id="rId6"/>
    <p:sldLayoutId id="2147484183" r:id="rId7"/>
    <p:sldLayoutId id="2147484184" r:id="rId8"/>
    <p:sldLayoutId id="2147484185" r:id="rId9"/>
    <p:sldLayoutId id="2147484186" r:id="rId10"/>
    <p:sldLayoutId id="21474841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www.youtube.com/watch?v=k4_S2NFVj2I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3R_sWQPLCPc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www.hps.hr/karta/index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 b="25280"/>
          <a:stretch>
            <a:fillRect/>
          </a:stretch>
        </p:blipFill>
        <p:spPr bwMode="auto">
          <a:xfrm>
            <a:off x="228600" y="76200"/>
            <a:ext cx="117348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81163" y="1524000"/>
            <a:ext cx="8829675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24C0842D-BC8B-4F98-9B0A-D3E5249C4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2290" y="188640"/>
            <a:ext cx="3427420" cy="796950"/>
          </a:xfrm>
        </p:spPr>
        <p:txBody>
          <a:bodyPr/>
          <a:lstStyle/>
          <a:p>
            <a:r>
              <a:rPr lang="hr-HR" sz="4000" b="1" dirty="0">
                <a:solidFill>
                  <a:srgbClr val="FFFF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Sinjsko polje</a:t>
            </a:r>
            <a:endParaRPr lang="hr-HR" sz="4000" b="1" dirty="0">
              <a:solidFill>
                <a:srgbClr val="FFFF00"/>
              </a:solidFill>
            </a:endParaRPr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xmlns="" id="{E3846123-5BF1-41DE-B3D3-E9E4BC6D40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20329" y="1052736"/>
            <a:ext cx="7276071" cy="557535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004C2D8C-B5BD-466E-A50E-2A04BA9949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40" y="6309320"/>
            <a:ext cx="2267244" cy="462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205744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Slika na kojoj se prikazuje planina, priroda, pogled, stjenovito&#10;&#10;Opis je automatski generiran">
            <a:extLst>
              <a:ext uri="{FF2B5EF4-FFF2-40B4-BE49-F238E27FC236}">
                <a16:creationId xmlns:a16="http://schemas.microsoft.com/office/drawing/2014/main" xmlns="" id="{E66AA10A-85F5-4129-99F5-5E49EB8BCE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067"/>
          <a:stretch/>
        </p:blipFill>
        <p:spPr>
          <a:xfrm>
            <a:off x="5744344" y="1944688"/>
            <a:ext cx="5914256" cy="4608512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75861580-CE40-41BF-A375-8CCC30119B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40" y="6309320"/>
            <a:ext cx="2267244" cy="462822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962025"/>
            <a:ext cx="9544050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4973969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0417C978-E151-4CF4-8EB4-A8BBF53F95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9416" y="188640"/>
            <a:ext cx="10081120" cy="6193389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xmlns="" id="{CAF74FF4-2C8F-4131-B303-BD34703BCE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40" y="6309320"/>
            <a:ext cx="2267244" cy="462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205386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4FB6B638-E90A-4314-8C1D-287A88385D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40" y="6309320"/>
            <a:ext cx="2267244" cy="462822"/>
          </a:xfrm>
          <a:prstGeom prst="rect">
            <a:avLst/>
          </a:prstGeom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19375" y="790575"/>
            <a:ext cx="6953250" cy="527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953381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4FB6B638-E90A-4314-8C1D-287A88385D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40" y="6309320"/>
            <a:ext cx="2267244" cy="462822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600" y="990600"/>
            <a:ext cx="9220200" cy="5312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953381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DA2C2077-72E8-4CAC-836B-AB7F681DBB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40" y="6309320"/>
            <a:ext cx="2267244" cy="462822"/>
          </a:xfrm>
          <a:prstGeom prst="rect">
            <a:avLst/>
          </a:prstGeom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492196"/>
            <a:ext cx="7562850" cy="1736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53000" y="2510819"/>
            <a:ext cx="7239000" cy="3137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2714838"/>
            <a:ext cx="4547137" cy="269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0CFF0405-598E-43D8-9EA5-5E353836F3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686" y="2360730"/>
            <a:ext cx="5010226" cy="4389736"/>
          </a:xfrm>
          <a:prstGeom prst="rect">
            <a:avLst/>
          </a:prstGeom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81125" y="0"/>
            <a:ext cx="8905875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62A738CD-1C4D-48AB-B2E0-BB25502D2B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7928" y="2206216"/>
            <a:ext cx="6431595" cy="460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142719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xmlns="" id="{E80CF81F-6003-4BBB-8370-F92A5598E8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23592" y="908720"/>
            <a:ext cx="7213459" cy="5724636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xmlns="" id="{43083F82-71C3-40F4-8F33-288C5DB458EE}"/>
              </a:ext>
            </a:extLst>
          </p:cNvPr>
          <p:cNvSpPr txBox="1"/>
          <p:nvPr/>
        </p:nvSpPr>
        <p:spPr>
          <a:xfrm>
            <a:off x="4953000" y="304800"/>
            <a:ext cx="133684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Velebit</a:t>
            </a:r>
            <a:endParaRPr lang="hr-HR" sz="3000" b="1" dirty="0">
              <a:solidFill>
                <a:srgbClr val="FFFF00"/>
              </a:solidFill>
            </a:endParaRP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312FE105-98BB-4F40-9C47-A1C79D5BE3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40" y="6309320"/>
            <a:ext cx="2267244" cy="462822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63EA51EC-E070-4A02-A864-292CF579E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1504" y="404664"/>
            <a:ext cx="8422216" cy="638944"/>
          </a:xfrm>
        </p:spPr>
        <p:txBody>
          <a:bodyPr/>
          <a:lstStyle/>
          <a:p>
            <a:pPr algn="ctr"/>
            <a:r>
              <a:rPr lang="hr-HR" sz="3500" dirty="0">
                <a:solidFill>
                  <a:srgbClr val="FFFF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https://www.hps.hr/karta/index.html</a:t>
            </a:r>
            <a:endParaRPr lang="hr-HR" sz="3500" dirty="0">
              <a:solidFill>
                <a:srgbClr val="FFFF00"/>
              </a:solidFill>
            </a:endParaRPr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xmlns="" id="{98E288EF-5A4D-4A5B-AE76-72BFD164E1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67407" y="1124744"/>
            <a:ext cx="10660923" cy="540060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ECA43416-D5C7-46CF-BB43-96D80D1A15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40" y="6309320"/>
            <a:ext cx="2267244" cy="462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919974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Slika 13">
            <a:extLst>
              <a:ext uri="{FF2B5EF4-FFF2-40B4-BE49-F238E27FC236}">
                <a16:creationId xmlns:a16="http://schemas.microsoft.com/office/drawing/2014/main" xmlns="" id="{E16348B7-D390-47E1-B3B3-D0E6A3B9A2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88" t="4021" r="1501" b="4021"/>
          <a:stretch/>
        </p:blipFill>
        <p:spPr>
          <a:xfrm>
            <a:off x="320316" y="404663"/>
            <a:ext cx="6156684" cy="5832649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xmlns="" id="{2D72059A-18A3-4D80-BEED-BBFFB0407BF6}"/>
              </a:ext>
            </a:extLst>
          </p:cNvPr>
          <p:cNvSpPr txBox="1"/>
          <p:nvPr/>
        </p:nvSpPr>
        <p:spPr>
          <a:xfrm>
            <a:off x="1906619" y="2579306"/>
            <a:ext cx="32733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200" b="1" dirty="0"/>
              <a:t>1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xmlns="" id="{27316894-3E62-476B-BB43-50244F589659}"/>
              </a:ext>
            </a:extLst>
          </p:cNvPr>
          <p:cNvSpPr txBox="1"/>
          <p:nvPr/>
        </p:nvSpPr>
        <p:spPr>
          <a:xfrm>
            <a:off x="3791744" y="4509120"/>
            <a:ext cx="32733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200" b="1" dirty="0"/>
              <a:t>2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xmlns="" id="{BC9A5195-8A7A-4947-BD2C-E64D29CC631A}"/>
              </a:ext>
            </a:extLst>
          </p:cNvPr>
          <p:cNvSpPr txBox="1"/>
          <p:nvPr/>
        </p:nvSpPr>
        <p:spPr>
          <a:xfrm>
            <a:off x="2069376" y="3010193"/>
            <a:ext cx="32733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200" b="1" dirty="0"/>
              <a:t>3</a:t>
            </a: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xmlns="" id="{F953C3DB-FD16-43B3-B73E-84D65B4A4EDB}"/>
              </a:ext>
            </a:extLst>
          </p:cNvPr>
          <p:cNvSpPr txBox="1"/>
          <p:nvPr/>
        </p:nvSpPr>
        <p:spPr>
          <a:xfrm>
            <a:off x="3287688" y="4221088"/>
            <a:ext cx="32733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200" b="1" dirty="0"/>
              <a:t>6</a:t>
            </a: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xmlns="" id="{33E17BEE-E360-476D-8346-63EDAB678AD9}"/>
              </a:ext>
            </a:extLst>
          </p:cNvPr>
          <p:cNvSpPr txBox="1"/>
          <p:nvPr/>
        </p:nvSpPr>
        <p:spPr>
          <a:xfrm>
            <a:off x="2351584" y="2854097"/>
            <a:ext cx="32733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200" b="1" dirty="0"/>
              <a:t>5</a:t>
            </a: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xmlns="" id="{BB66B72D-31A8-4F9F-83C3-06CB6D1ECBA3}"/>
              </a:ext>
            </a:extLst>
          </p:cNvPr>
          <p:cNvSpPr txBox="1"/>
          <p:nvPr/>
        </p:nvSpPr>
        <p:spPr>
          <a:xfrm>
            <a:off x="3926699" y="4797152"/>
            <a:ext cx="32733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200" b="1" dirty="0"/>
              <a:t>4</a:t>
            </a:r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xmlns="" id="{25DAD6E0-B813-442B-AD29-705E76CD3CDD}"/>
              </a:ext>
            </a:extLst>
          </p:cNvPr>
          <p:cNvSpPr txBox="1"/>
          <p:nvPr/>
        </p:nvSpPr>
        <p:spPr>
          <a:xfrm>
            <a:off x="7010400" y="1905000"/>
            <a:ext cx="4287774" cy="34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hr-HR" sz="2800" b="1" dirty="0"/>
              <a:t>1 </a:t>
            </a:r>
            <a:r>
              <a:rPr lang="hr-HR" sz="2800" b="1" u="sng" dirty="0"/>
              <a:t>			</a:t>
            </a:r>
          </a:p>
          <a:p>
            <a:pPr>
              <a:spcBef>
                <a:spcPts val="600"/>
              </a:spcBef>
            </a:pPr>
            <a:r>
              <a:rPr lang="hr-HR" sz="2800" b="1" dirty="0"/>
              <a:t>2 </a:t>
            </a:r>
            <a:r>
              <a:rPr lang="hr-HR" sz="2800" b="1" u="sng" dirty="0"/>
              <a:t>			</a:t>
            </a:r>
            <a:endParaRPr lang="hr-HR" sz="2800" b="1" dirty="0"/>
          </a:p>
          <a:p>
            <a:pPr>
              <a:spcBef>
                <a:spcPts val="600"/>
              </a:spcBef>
            </a:pPr>
            <a:r>
              <a:rPr lang="hr-HR" sz="2800" b="1" dirty="0"/>
              <a:t>3 </a:t>
            </a:r>
            <a:r>
              <a:rPr lang="hr-HR" sz="2800" b="1" u="sng" dirty="0"/>
              <a:t>			</a:t>
            </a:r>
            <a:endParaRPr lang="hr-HR" sz="2800" b="1" dirty="0"/>
          </a:p>
          <a:p>
            <a:pPr>
              <a:spcBef>
                <a:spcPts val="600"/>
              </a:spcBef>
            </a:pPr>
            <a:r>
              <a:rPr lang="hr-HR" sz="2800" b="1" dirty="0"/>
              <a:t>4 </a:t>
            </a:r>
            <a:r>
              <a:rPr lang="hr-HR" sz="2800" b="1" u="sng" dirty="0"/>
              <a:t>			</a:t>
            </a:r>
            <a:endParaRPr lang="hr-HR" sz="2800" b="1" dirty="0"/>
          </a:p>
          <a:p>
            <a:pPr>
              <a:spcBef>
                <a:spcPts val="600"/>
              </a:spcBef>
            </a:pPr>
            <a:r>
              <a:rPr lang="hr-HR" sz="2800" b="1" dirty="0"/>
              <a:t>5 </a:t>
            </a:r>
            <a:r>
              <a:rPr lang="hr-HR" sz="2800" b="1" u="sng" dirty="0"/>
              <a:t>			</a:t>
            </a:r>
            <a:endParaRPr lang="hr-HR" sz="2800" b="1" dirty="0"/>
          </a:p>
          <a:p>
            <a:pPr>
              <a:spcBef>
                <a:spcPts val="600"/>
              </a:spcBef>
            </a:pPr>
            <a:r>
              <a:rPr lang="hr-HR" sz="2800" b="1" dirty="0"/>
              <a:t>6 </a:t>
            </a:r>
            <a:r>
              <a:rPr lang="hr-HR" sz="2800" u="sng" dirty="0"/>
              <a:t>			</a:t>
            </a:r>
            <a:endParaRPr lang="hr-HR" sz="2800" dirty="0"/>
          </a:p>
          <a:p>
            <a:endParaRPr lang="hr-HR" sz="2800" b="1" dirty="0"/>
          </a:p>
        </p:txBody>
      </p:sp>
      <p:pic>
        <p:nvPicPr>
          <p:cNvPr id="12" name="Slika 11">
            <a:extLst>
              <a:ext uri="{FF2B5EF4-FFF2-40B4-BE49-F238E27FC236}">
                <a16:creationId xmlns:a16="http://schemas.microsoft.com/office/drawing/2014/main" xmlns="" id="{79D4D3E6-43E0-4C13-BC36-ADAF5AC1FB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40" y="6309320"/>
            <a:ext cx="2267244" cy="462822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6477000" y="381000"/>
            <a:ext cx="5562600" cy="1143000"/>
          </a:xfrm>
        </p:spPr>
        <p:txBody>
          <a:bodyPr>
            <a:noAutofit/>
          </a:bodyPr>
          <a:lstStyle/>
          <a:p>
            <a:r>
              <a:rPr lang="hr-HR" sz="2600" i="1" dirty="0" smtClean="0">
                <a:latin typeface="Arial" pitchFamily="34" charset="0"/>
                <a:cs typeface="Arial" pitchFamily="34" charset="0"/>
              </a:rPr>
              <a:t>Pomoću geografske karte u atlasu imenuj označena polja u kršu.</a:t>
            </a:r>
            <a:endParaRPr lang="en-US" sz="2600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591441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0D4AD6C7-21F3-4EBC-A8FA-AC37FA5CA2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368" y="260648"/>
            <a:ext cx="11483552" cy="2088232"/>
          </a:xfrm>
          <a:prstGeom prst="rect">
            <a:avLst/>
          </a:prstGeom>
        </p:spPr>
      </p:pic>
      <p:pic>
        <p:nvPicPr>
          <p:cNvPr id="7" name="Rezervirano mjesto sadržaja 3">
            <a:extLst>
              <a:ext uri="{FF2B5EF4-FFF2-40B4-BE49-F238E27FC236}">
                <a16:creationId xmlns:a16="http://schemas.microsoft.com/office/drawing/2014/main" xmlns="" id="{2EC760DE-90F0-41E7-B867-6DDF0A9DB4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3791744" y="1844824"/>
            <a:ext cx="5364190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12500"/>
          </a:effectLst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AC6B9131-8DA7-4204-86A2-EACD38D2DB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40" y="6309320"/>
            <a:ext cx="2267244" cy="462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457081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62973" t="4241" r="14514" b="18060"/>
          <a:stretch/>
        </p:blipFill>
        <p:spPr bwMode="auto">
          <a:xfrm>
            <a:off x="407368" y="548680"/>
            <a:ext cx="3325478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6344806C-2767-4986-9C77-729601C613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78" t="2926"/>
          <a:stretch/>
        </p:blipFill>
        <p:spPr>
          <a:xfrm>
            <a:off x="4367808" y="99376"/>
            <a:ext cx="6796200" cy="6641992"/>
          </a:xfrm>
          <a:prstGeom prst="rect">
            <a:avLst/>
          </a:prstGeom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xmlns="" id="{B61BA696-FDC1-4044-B412-380C1BDE7C75}"/>
              </a:ext>
            </a:extLst>
          </p:cNvPr>
          <p:cNvSpPr txBox="1"/>
          <p:nvPr/>
        </p:nvSpPr>
        <p:spPr>
          <a:xfrm>
            <a:off x="4996229" y="1772816"/>
            <a:ext cx="32733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200" b="1" dirty="0"/>
              <a:t>1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xmlns="" id="{F0EF7684-C582-4CA8-8541-558F5A325BC1}"/>
              </a:ext>
            </a:extLst>
          </p:cNvPr>
          <p:cNvSpPr txBox="1"/>
          <p:nvPr/>
        </p:nvSpPr>
        <p:spPr>
          <a:xfrm>
            <a:off x="5113538" y="2084521"/>
            <a:ext cx="32733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200" b="1" dirty="0"/>
              <a:t>2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xmlns="" id="{15BCF9AC-51E7-4D36-A94B-5E02DF9A1786}"/>
              </a:ext>
            </a:extLst>
          </p:cNvPr>
          <p:cNvSpPr txBox="1"/>
          <p:nvPr/>
        </p:nvSpPr>
        <p:spPr>
          <a:xfrm>
            <a:off x="6128706" y="1990001"/>
            <a:ext cx="32733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200" b="1" dirty="0"/>
              <a:t>3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xmlns="" id="{9E894CFF-0237-4377-A416-1BD554E98BFC}"/>
              </a:ext>
            </a:extLst>
          </p:cNvPr>
          <p:cNvSpPr txBox="1"/>
          <p:nvPr/>
        </p:nvSpPr>
        <p:spPr>
          <a:xfrm>
            <a:off x="6346854" y="2420888"/>
            <a:ext cx="47000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200" b="1" dirty="0"/>
              <a:t>11</a:t>
            </a: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xmlns="" id="{0423703E-94CA-4F4F-9731-309C531941CF}"/>
              </a:ext>
            </a:extLst>
          </p:cNvPr>
          <p:cNvSpPr txBox="1"/>
          <p:nvPr/>
        </p:nvSpPr>
        <p:spPr>
          <a:xfrm>
            <a:off x="6744072" y="2851775"/>
            <a:ext cx="47000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200" b="1" dirty="0"/>
              <a:t>10</a:t>
            </a: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xmlns="" id="{1AF9ECB2-2F31-47F5-8991-6BA85856F882}"/>
              </a:ext>
            </a:extLst>
          </p:cNvPr>
          <p:cNvSpPr txBox="1"/>
          <p:nvPr/>
        </p:nvSpPr>
        <p:spPr>
          <a:xfrm>
            <a:off x="6160972" y="3084148"/>
            <a:ext cx="47000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200" b="1" dirty="0"/>
              <a:t>12</a:t>
            </a: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xmlns="" id="{14773EB2-7122-4483-B966-E6E01A9C70BD}"/>
              </a:ext>
            </a:extLst>
          </p:cNvPr>
          <p:cNvSpPr txBox="1"/>
          <p:nvPr/>
        </p:nvSpPr>
        <p:spPr>
          <a:xfrm>
            <a:off x="7824192" y="4197614"/>
            <a:ext cx="32733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200" b="1" dirty="0"/>
              <a:t>6</a:t>
            </a: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xmlns="" id="{1217418E-827F-4A61-815C-6C7C47BC4D2D}"/>
              </a:ext>
            </a:extLst>
          </p:cNvPr>
          <p:cNvSpPr txBox="1"/>
          <p:nvPr/>
        </p:nvSpPr>
        <p:spPr>
          <a:xfrm>
            <a:off x="8256240" y="4581128"/>
            <a:ext cx="32733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200" b="1" dirty="0"/>
              <a:t>7</a:t>
            </a:r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xmlns="" id="{46110278-6D0C-44B5-9ADA-C2B713A89AEE}"/>
              </a:ext>
            </a:extLst>
          </p:cNvPr>
          <p:cNvSpPr txBox="1"/>
          <p:nvPr/>
        </p:nvSpPr>
        <p:spPr>
          <a:xfrm>
            <a:off x="7928906" y="4777302"/>
            <a:ext cx="32733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200" b="1" dirty="0"/>
              <a:t>8</a:t>
            </a:r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xmlns="" id="{E8078B5E-783F-4D7F-A5F9-3FDCD1A9D4A3}"/>
              </a:ext>
            </a:extLst>
          </p:cNvPr>
          <p:cNvSpPr txBox="1"/>
          <p:nvPr/>
        </p:nvSpPr>
        <p:spPr>
          <a:xfrm>
            <a:off x="7568866" y="4293096"/>
            <a:ext cx="32733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200" b="1" dirty="0"/>
              <a:t>9</a:t>
            </a:r>
          </a:p>
        </p:txBody>
      </p:sp>
      <p:sp>
        <p:nvSpPr>
          <p:cNvPr id="16" name="TekstniOkvir 15">
            <a:extLst>
              <a:ext uri="{FF2B5EF4-FFF2-40B4-BE49-F238E27FC236}">
                <a16:creationId xmlns:a16="http://schemas.microsoft.com/office/drawing/2014/main" xmlns="" id="{D6F063AD-E743-45D5-AFF4-5F9C87CE3CFA}"/>
              </a:ext>
            </a:extLst>
          </p:cNvPr>
          <p:cNvSpPr txBox="1"/>
          <p:nvPr/>
        </p:nvSpPr>
        <p:spPr>
          <a:xfrm>
            <a:off x="8266761" y="4976559"/>
            <a:ext cx="32733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200" b="1" dirty="0"/>
              <a:t>5</a:t>
            </a:r>
          </a:p>
        </p:txBody>
      </p:sp>
      <p:sp>
        <p:nvSpPr>
          <p:cNvPr id="17" name="TekstniOkvir 16">
            <a:extLst>
              <a:ext uri="{FF2B5EF4-FFF2-40B4-BE49-F238E27FC236}">
                <a16:creationId xmlns:a16="http://schemas.microsoft.com/office/drawing/2014/main" xmlns="" id="{4502F26F-428C-45F7-AEEF-77345552BE99}"/>
              </a:ext>
            </a:extLst>
          </p:cNvPr>
          <p:cNvSpPr txBox="1"/>
          <p:nvPr/>
        </p:nvSpPr>
        <p:spPr>
          <a:xfrm>
            <a:off x="9696400" y="6093296"/>
            <a:ext cx="32733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200" b="1" dirty="0"/>
              <a:t>4</a:t>
            </a:r>
          </a:p>
        </p:txBody>
      </p:sp>
      <p:pic>
        <p:nvPicPr>
          <p:cNvPr id="18" name="Slika 17">
            <a:extLst>
              <a:ext uri="{FF2B5EF4-FFF2-40B4-BE49-F238E27FC236}">
                <a16:creationId xmlns:a16="http://schemas.microsoft.com/office/drawing/2014/main" xmlns="" id="{76A930E4-8F53-43E2-A049-CEAFC57AEE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40" y="6309320"/>
            <a:ext cx="2267244" cy="462822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xmlns="" id="{7C48D67A-7041-4BAF-87A6-20314B898D26}"/>
              </a:ext>
            </a:extLst>
          </p:cNvPr>
          <p:cNvSpPr txBox="1"/>
          <p:nvPr/>
        </p:nvSpPr>
        <p:spPr>
          <a:xfrm>
            <a:off x="158355" y="71626"/>
            <a:ext cx="383470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500" i="1" dirty="0">
                <a:latin typeface="Arial" pitchFamily="34" charset="0"/>
                <a:cs typeface="Arial" pitchFamily="34" charset="0"/>
              </a:rPr>
              <a:t>Imenuj </a:t>
            </a:r>
            <a:r>
              <a:rPr lang="hr-HR" sz="2500" i="1" dirty="0" smtClean="0">
                <a:latin typeface="Arial" pitchFamily="34" charset="0"/>
                <a:cs typeface="Arial" pitchFamily="34" charset="0"/>
              </a:rPr>
              <a:t>označene planine</a:t>
            </a:r>
            <a:r>
              <a:rPr lang="hr-HR" sz="2500" i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niOkvir 6">
            <a:extLst>
              <a:ext uri="{FF2B5EF4-FFF2-40B4-BE49-F238E27FC236}">
                <a16:creationId xmlns:a16="http://schemas.microsoft.com/office/drawing/2014/main" xmlns="" id="{BD0615E7-ECC2-46AF-9F49-2E4521E1D6EC}"/>
              </a:ext>
            </a:extLst>
          </p:cNvPr>
          <p:cNvSpPr txBox="1"/>
          <p:nvPr/>
        </p:nvSpPr>
        <p:spPr>
          <a:xfrm>
            <a:off x="191344" y="538519"/>
            <a:ext cx="14229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dirty="0"/>
              <a:t>OKOMITO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xmlns="" id="{7D0D11F6-AF13-46F4-8BB3-09810A65B87C}"/>
              </a:ext>
            </a:extLst>
          </p:cNvPr>
          <p:cNvSpPr txBox="1"/>
          <p:nvPr/>
        </p:nvSpPr>
        <p:spPr>
          <a:xfrm>
            <a:off x="191344" y="2140341"/>
            <a:ext cx="1859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dirty="0"/>
              <a:t>VODORAVNO</a:t>
            </a:r>
          </a:p>
        </p:txBody>
      </p:sp>
      <p:pic>
        <p:nvPicPr>
          <p:cNvPr id="12" name="Rezervirano mjesto sadržaja 11">
            <a:extLst>
              <a:ext uri="{FF2B5EF4-FFF2-40B4-BE49-F238E27FC236}">
                <a16:creationId xmlns:a16="http://schemas.microsoft.com/office/drawing/2014/main" xmlns="" id="{10550DB3-97BD-4C00-BFDA-BA8EBA3D6C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88200" y="268132"/>
            <a:ext cx="5212456" cy="5249100"/>
          </a:xfrm>
        </p:spPr>
      </p:pic>
      <p:sp>
        <p:nvSpPr>
          <p:cNvPr id="16" name="TekstniOkvir 15">
            <a:extLst>
              <a:ext uri="{FF2B5EF4-FFF2-40B4-BE49-F238E27FC236}">
                <a16:creationId xmlns:a16="http://schemas.microsoft.com/office/drawing/2014/main" xmlns="" id="{2A0F8A15-266A-4450-ACE5-A9388EE65ED1}"/>
              </a:ext>
            </a:extLst>
          </p:cNvPr>
          <p:cNvSpPr txBox="1"/>
          <p:nvPr/>
        </p:nvSpPr>
        <p:spPr>
          <a:xfrm>
            <a:off x="4727933" y="240323"/>
            <a:ext cx="19479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i="1" dirty="0"/>
              <a:t>PONOVIMO</a:t>
            </a:r>
          </a:p>
        </p:txBody>
      </p:sp>
      <p:pic>
        <p:nvPicPr>
          <p:cNvPr id="18" name="Slika 17">
            <a:extLst>
              <a:ext uri="{FF2B5EF4-FFF2-40B4-BE49-F238E27FC236}">
                <a16:creationId xmlns:a16="http://schemas.microsoft.com/office/drawing/2014/main" xmlns="" id="{38496B90-AAA7-469F-98D6-FE323EE1C9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3108" y="1040846"/>
            <a:ext cx="7753092" cy="873874"/>
          </a:xfrm>
          <a:prstGeom prst="rect">
            <a:avLst/>
          </a:prstGeom>
        </p:spPr>
      </p:pic>
      <p:pic>
        <p:nvPicPr>
          <p:cNvPr id="20" name="Slika 19" descr="Slika na kojoj se prikazuje nož&#10;&#10;Opis je automatski generiran">
            <a:extLst>
              <a:ext uri="{FF2B5EF4-FFF2-40B4-BE49-F238E27FC236}">
                <a16:creationId xmlns:a16="http://schemas.microsoft.com/office/drawing/2014/main" xmlns="" id="{BD9E74B0-C327-4F35-84D8-7404DA1F81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3108" y="2636911"/>
            <a:ext cx="6961004" cy="1179999"/>
          </a:xfrm>
          <a:prstGeom prst="rect">
            <a:avLst/>
          </a:prstGeom>
        </p:spPr>
      </p:pic>
      <p:pic>
        <p:nvPicPr>
          <p:cNvPr id="21" name="Slika 20">
            <a:extLst>
              <a:ext uri="{FF2B5EF4-FFF2-40B4-BE49-F238E27FC236}">
                <a16:creationId xmlns:a16="http://schemas.microsoft.com/office/drawing/2014/main" xmlns="" id="{93CC25D0-E62F-44CB-9214-E8FCFA868C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40" y="6309320"/>
            <a:ext cx="2267244" cy="462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112392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03268" y="2667000"/>
            <a:ext cx="2978282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100" y="533400"/>
            <a:ext cx="113538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Slika 7">
            <a:extLst>
              <a:ext uri="{FF2B5EF4-FFF2-40B4-BE49-F238E27FC236}">
                <a16:creationId xmlns:a16="http://schemas.microsoft.com/office/drawing/2014/main" xmlns="" id="{80BC9D8A-DD4E-46B2-BD9D-670E29CD64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9800" y="6324600"/>
            <a:ext cx="2267244" cy="462822"/>
          </a:xfrm>
          <a:prstGeom prst="rect">
            <a:avLst/>
          </a:prstGeom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1550" y="5638800"/>
            <a:ext cx="35242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6919" y="1066800"/>
            <a:ext cx="4910481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7400" y="0"/>
            <a:ext cx="6593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xmlns="" id="{90F7974A-E816-4262-B3FA-21DADBBB51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854" t="36726" r="1105" b="21240"/>
          <a:stretch/>
        </p:blipFill>
        <p:spPr bwMode="auto">
          <a:xfrm>
            <a:off x="4820816" y="4435624"/>
            <a:ext cx="1656184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Slika 7">
            <a:extLst>
              <a:ext uri="{FF2B5EF4-FFF2-40B4-BE49-F238E27FC236}">
                <a16:creationId xmlns:a16="http://schemas.microsoft.com/office/drawing/2014/main" xmlns="" id="{80BC9D8A-DD4E-46B2-BD9D-670E29CD64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40" y="6309320"/>
            <a:ext cx="2267244" cy="46282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 l="19548" t="33770" r="14477" b="21342"/>
          <a:stretch>
            <a:fillRect/>
          </a:stretch>
        </p:blipFill>
        <p:spPr bwMode="auto">
          <a:xfrm>
            <a:off x="1295400" y="104775"/>
            <a:ext cx="7056438" cy="270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1234018-46A3-49ED-B135-A6686E2840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971" t="937"/>
          <a:stretch/>
        </p:blipFill>
        <p:spPr bwMode="auto">
          <a:xfrm>
            <a:off x="6375056" y="2871606"/>
            <a:ext cx="5697608" cy="3881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Slika 3" descr="Slika na kojoj se prikazuje tekst, karta&#10;&#10;Opis je automatski generiran">
            <a:extLst>
              <a:ext uri="{FF2B5EF4-FFF2-40B4-BE49-F238E27FC236}">
                <a16:creationId xmlns:a16="http://schemas.microsoft.com/office/drawing/2014/main" xmlns="" id="{DF0D1DA8-D6FC-4F01-9FEA-A12CAE86AB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33600" y="2866713"/>
            <a:ext cx="4198208" cy="3946663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6D2F95F6-27F6-4003-9529-EB23AA34C6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395178"/>
            <a:ext cx="2267244" cy="46282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zervirano mjesto sadržaja 3">
            <a:extLst>
              <a:ext uri="{FF2B5EF4-FFF2-40B4-BE49-F238E27FC236}">
                <a16:creationId xmlns:a16="http://schemas.microsoft.com/office/drawing/2014/main" xmlns="" id="{396E95D7-3F29-47A0-8CE7-5703B76682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69" r="26014"/>
          <a:stretch/>
        </p:blipFill>
        <p:spPr>
          <a:xfrm>
            <a:off x="47328" y="548680"/>
            <a:ext cx="4774130" cy="3672408"/>
          </a:xfrm>
          <a:prstGeom prst="rect">
            <a:avLst/>
          </a:prstGeom>
        </p:spPr>
      </p:pic>
      <p:sp>
        <p:nvSpPr>
          <p:cNvPr id="5" name="Rezervirano mjesto sadržaja 4">
            <a:extLst>
              <a:ext uri="{FF2B5EF4-FFF2-40B4-BE49-F238E27FC236}">
                <a16:creationId xmlns:a16="http://schemas.microsoft.com/office/drawing/2014/main" xmlns="" id="{4F045226-E7E8-4B24-BFA3-E2B037070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3776" y="533400"/>
            <a:ext cx="7416824" cy="564949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hr-HR" sz="3000" i="1" dirty="0">
                <a:latin typeface="Arial" pitchFamily="34" charset="0"/>
                <a:cs typeface="Arial" pitchFamily="34" charset="0"/>
              </a:rPr>
              <a:t>Riješi zadatke uz pomoć </a:t>
            </a:r>
            <a:r>
              <a:rPr lang="hr-HR" sz="3000" i="1" dirty="0" smtClean="0">
                <a:latin typeface="Arial" pitchFamily="34" charset="0"/>
                <a:cs typeface="Arial" pitchFamily="34" charset="0"/>
              </a:rPr>
              <a:t>grafičkog priloga.</a:t>
            </a:r>
          </a:p>
          <a:p>
            <a:pPr marL="0" indent="0">
              <a:buNone/>
            </a:pPr>
            <a:endParaRPr lang="hr-HR" sz="3000" i="1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hr-HR" sz="3000" i="1" dirty="0">
                <a:latin typeface="Arial" pitchFamily="34" charset="0"/>
                <a:cs typeface="Arial" pitchFamily="34" charset="0"/>
              </a:rPr>
              <a:t>a) Kojoj visinskoj zoni pripada najveći dio Hrvatske? Od </a:t>
            </a:r>
            <a:r>
              <a:rPr lang="hr-HR" sz="3000" i="1" u="sng" dirty="0">
                <a:latin typeface="Arial" pitchFamily="34" charset="0"/>
                <a:cs typeface="Arial" pitchFamily="34" charset="0"/>
              </a:rPr>
              <a:t>		</a:t>
            </a:r>
            <a:r>
              <a:rPr lang="hr-HR" sz="3000" i="1" dirty="0">
                <a:latin typeface="Arial" pitchFamily="34" charset="0"/>
                <a:cs typeface="Arial" pitchFamily="34" charset="0"/>
              </a:rPr>
              <a:t> do </a:t>
            </a:r>
            <a:r>
              <a:rPr lang="hr-HR" sz="3000" i="1" u="sng" dirty="0">
                <a:latin typeface="Arial" pitchFamily="34" charset="0"/>
                <a:cs typeface="Arial" pitchFamily="34" charset="0"/>
              </a:rPr>
              <a:t>		</a:t>
            </a:r>
            <a:r>
              <a:rPr lang="hr-HR" sz="3000" i="1" dirty="0">
                <a:latin typeface="Arial" pitchFamily="34" charset="0"/>
                <a:cs typeface="Arial" pitchFamily="34" charset="0"/>
              </a:rPr>
              <a:t> metara.</a:t>
            </a:r>
          </a:p>
          <a:p>
            <a:pPr marL="0" indent="0">
              <a:buNone/>
            </a:pPr>
            <a:endParaRPr lang="hr-HR" sz="3000" i="1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hr-HR" sz="3000" i="1" dirty="0">
                <a:latin typeface="Arial" pitchFamily="34" charset="0"/>
                <a:cs typeface="Arial" pitchFamily="34" charset="0"/>
              </a:rPr>
              <a:t>b) Koliki udio teritorija Hrvatske pripada visinskoj zoni od 501-1000 metara? </a:t>
            </a:r>
            <a:r>
              <a:rPr lang="hr-HR" sz="3000" i="1" u="sng" dirty="0">
                <a:latin typeface="Arial" pitchFamily="34" charset="0"/>
                <a:cs typeface="Arial" pitchFamily="34" charset="0"/>
              </a:rPr>
              <a:t>	   </a:t>
            </a:r>
            <a:r>
              <a:rPr lang="hr-HR" sz="3000" i="1" dirty="0">
                <a:latin typeface="Arial" pitchFamily="34" charset="0"/>
                <a:cs typeface="Arial" pitchFamily="34" charset="0"/>
              </a:rPr>
              <a:t> %.</a:t>
            </a:r>
          </a:p>
          <a:p>
            <a:pPr marL="0" indent="0">
              <a:buNone/>
            </a:pPr>
            <a:endParaRPr lang="hr-HR" sz="3000" i="1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hr-HR" sz="3000" i="1" dirty="0">
                <a:latin typeface="Arial" pitchFamily="34" charset="0"/>
                <a:cs typeface="Arial" pitchFamily="34" charset="0"/>
              </a:rPr>
              <a:t>c) Koja je najviša nadmorska visina na teritoriju Hrvatske? </a:t>
            </a:r>
            <a:r>
              <a:rPr lang="hr-HR" sz="3000" i="1" u="sng" dirty="0">
                <a:latin typeface="Arial" pitchFamily="34" charset="0"/>
                <a:cs typeface="Arial" pitchFamily="34" charset="0"/>
              </a:rPr>
              <a:t>		</a:t>
            </a:r>
            <a:r>
              <a:rPr lang="hr-HR" sz="3000" i="1" dirty="0">
                <a:latin typeface="Arial" pitchFamily="34" charset="0"/>
                <a:cs typeface="Arial" pitchFamily="34" charset="0"/>
              </a:rPr>
              <a:t> metara. </a:t>
            </a:r>
          </a:p>
          <a:p>
            <a:pPr marL="0" indent="0">
              <a:buNone/>
            </a:pPr>
            <a:r>
              <a:rPr lang="hr-HR" sz="3000" i="1" dirty="0">
                <a:latin typeface="Arial" pitchFamily="34" charset="0"/>
                <a:cs typeface="Arial" pitchFamily="34" charset="0"/>
              </a:rPr>
              <a:t>(Pronađi je na karti Hrvatske)</a:t>
            </a:r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7" name="Rezervirano mjesto sadržaja 3">
            <a:extLst>
              <a:ext uri="{FF2B5EF4-FFF2-40B4-BE49-F238E27FC236}">
                <a16:creationId xmlns:a16="http://schemas.microsoft.com/office/drawing/2014/main" xmlns="" id="{90F7974A-E816-4262-B3FA-21DADBBB51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854" t="36726" r="1105" b="21240"/>
          <a:stretch/>
        </p:blipFill>
        <p:spPr bwMode="auto">
          <a:xfrm>
            <a:off x="1415480" y="4005064"/>
            <a:ext cx="1656184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80BC9D8A-DD4E-46B2-BD9D-670E29CD64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40" y="6309320"/>
            <a:ext cx="2267244" cy="462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225599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E7326880-6C2E-4391-BED0-75CD8B0B6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40" y="6309320"/>
            <a:ext cx="2267244" cy="462822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609600"/>
            <a:ext cx="10144125" cy="305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3595249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3">
            <a:extLst>
              <a:ext uri="{FF2B5EF4-FFF2-40B4-BE49-F238E27FC236}">
                <a16:creationId xmlns:a16="http://schemas.microsoft.com/office/drawing/2014/main" xmlns="" id="{E7326880-6C2E-4391-BED0-75CD8B0B6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40" y="6309320"/>
            <a:ext cx="2267244" cy="462822"/>
          </a:xfrm>
          <a:prstGeom prst="rect">
            <a:avLst/>
          </a:prstGeom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3"/>
          <a:srcRect l="1913" r="6284" b="20507"/>
          <a:stretch>
            <a:fillRect/>
          </a:stretch>
        </p:blipFill>
        <p:spPr bwMode="auto">
          <a:xfrm>
            <a:off x="685800" y="642938"/>
            <a:ext cx="11201400" cy="164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Rezervirano mjesto sadržaja 3">
            <a:extLst>
              <a:ext uri="{FF2B5EF4-FFF2-40B4-BE49-F238E27FC236}">
                <a16:creationId xmlns:a16="http://schemas.microsoft.com/office/drawing/2014/main" xmlns="" id="{907E62DC-8432-44BF-B8A8-8C3462C8C6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5593" y="2239396"/>
            <a:ext cx="4690607" cy="3780404"/>
          </a:xfrm>
          <a:prstGeom prst="rect">
            <a:avLst/>
          </a:prstGeom>
        </p:spPr>
      </p:pic>
      <p:pic>
        <p:nvPicPr>
          <p:cNvPr id="11" name="Slika 4">
            <a:extLst>
              <a:ext uri="{FF2B5EF4-FFF2-40B4-BE49-F238E27FC236}">
                <a16:creationId xmlns:a16="http://schemas.microsoft.com/office/drawing/2014/main" xmlns="" id="{B2938929-1C19-4686-B4B9-71628EA3B5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4800" y="5334000"/>
            <a:ext cx="1857143" cy="54285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964F7F33-F02A-4D0C-BBFD-206098FBE5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600" y="3478706"/>
            <a:ext cx="3744416" cy="3342969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CDA9590E-CFEA-4FB7-A28C-70C9D8BDBA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36986"/>
            <a:ext cx="6360616" cy="3398896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C1674CF3-132E-4479-AA3A-71284521C1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400" y="3475010"/>
            <a:ext cx="4161398" cy="3338366"/>
          </a:xfrm>
          <a:prstGeom prst="rect">
            <a:avLst/>
          </a:prstGeom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xmlns="" id="{9EA3F92B-24ED-4C14-A650-8C1F57C81291}"/>
              </a:ext>
            </a:extLst>
          </p:cNvPr>
          <p:cNvSpPr txBox="1"/>
          <p:nvPr/>
        </p:nvSpPr>
        <p:spPr>
          <a:xfrm>
            <a:off x="3352800" y="152400"/>
            <a:ext cx="1452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Imotsko polje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51BD1338-918F-493D-9844-783AA4117F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40" y="6309320"/>
            <a:ext cx="2267244" cy="462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8158315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heme/theme1.xml><?xml version="1.0" encoding="utf-8"?>
<a:theme xmlns:a="http://schemas.openxmlformats.org/drawingml/2006/main" name="Hrvatska 1">
  <a:themeElements>
    <a:clrScheme name="Custom Design 2">
      <a:dk1>
        <a:srgbClr val="000000"/>
      </a:dk1>
      <a:lt1>
        <a:srgbClr val="CCCCCC"/>
      </a:lt1>
      <a:dk2>
        <a:srgbClr val="000000"/>
      </a:dk2>
      <a:lt2>
        <a:srgbClr val="666666"/>
      </a:lt2>
      <a:accent1>
        <a:srgbClr val="803962"/>
      </a:accent1>
      <a:accent2>
        <a:srgbClr val="804A26"/>
      </a:accent2>
      <a:accent3>
        <a:srgbClr val="E2E2E2"/>
      </a:accent3>
      <a:accent4>
        <a:srgbClr val="000000"/>
      </a:accent4>
      <a:accent5>
        <a:srgbClr val="C0AEB7"/>
      </a:accent5>
      <a:accent6>
        <a:srgbClr val="734221"/>
      </a:accent6>
      <a:hlink>
        <a:srgbClr val="803939"/>
      </a:hlink>
      <a:folHlink>
        <a:srgbClr val="6E5D22"/>
      </a:folHlink>
    </a:clrScheme>
    <a:fontScheme name="Custom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CCCCCC"/>
        </a:lt1>
        <a:dk2>
          <a:srgbClr val="000000"/>
        </a:dk2>
        <a:lt2>
          <a:srgbClr val="666666"/>
        </a:lt2>
        <a:accent1>
          <a:srgbClr val="E03F3F"/>
        </a:accent1>
        <a:accent2>
          <a:srgbClr val="A31A1A"/>
        </a:accent2>
        <a:accent3>
          <a:srgbClr val="E2E2E2"/>
        </a:accent3>
        <a:accent4>
          <a:srgbClr val="000000"/>
        </a:accent4>
        <a:accent5>
          <a:srgbClr val="EDAFAF"/>
        </a:accent5>
        <a:accent6>
          <a:srgbClr val="931616"/>
        </a:accent6>
        <a:hlink>
          <a:srgbClr val="661010"/>
        </a:hlink>
        <a:folHlink>
          <a:srgbClr val="85424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CCCCCC"/>
        </a:lt1>
        <a:dk2>
          <a:srgbClr val="000000"/>
        </a:dk2>
        <a:lt2>
          <a:srgbClr val="666666"/>
        </a:lt2>
        <a:accent1>
          <a:srgbClr val="803962"/>
        </a:accent1>
        <a:accent2>
          <a:srgbClr val="804A26"/>
        </a:accent2>
        <a:accent3>
          <a:srgbClr val="E2E2E2"/>
        </a:accent3>
        <a:accent4>
          <a:srgbClr val="000000"/>
        </a:accent4>
        <a:accent5>
          <a:srgbClr val="C0AEB7"/>
        </a:accent5>
        <a:accent6>
          <a:srgbClr val="734221"/>
        </a:accent6>
        <a:hlink>
          <a:srgbClr val="803939"/>
        </a:hlink>
        <a:folHlink>
          <a:srgbClr val="6E5D2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CCCCCC"/>
        </a:lt1>
        <a:dk2>
          <a:srgbClr val="000000"/>
        </a:dk2>
        <a:lt2>
          <a:srgbClr val="666666"/>
        </a:lt2>
        <a:accent1>
          <a:srgbClr val="335966"/>
        </a:accent1>
        <a:accent2>
          <a:srgbClr val="803939"/>
        </a:accent2>
        <a:accent3>
          <a:srgbClr val="E2E2E2"/>
        </a:accent3>
        <a:accent4>
          <a:srgbClr val="000000"/>
        </a:accent4>
        <a:accent5>
          <a:srgbClr val="ADB5B8"/>
        </a:accent5>
        <a:accent6>
          <a:srgbClr val="733333"/>
        </a:accent6>
        <a:hlink>
          <a:srgbClr val="526614"/>
        </a:hlink>
        <a:folHlink>
          <a:srgbClr val="5533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CCCCCC"/>
        </a:lt1>
        <a:dk2>
          <a:srgbClr val="000000"/>
        </a:dk2>
        <a:lt2>
          <a:srgbClr val="666666"/>
        </a:lt2>
        <a:accent1>
          <a:srgbClr val="803939"/>
        </a:accent1>
        <a:accent2>
          <a:srgbClr val="736017"/>
        </a:accent2>
        <a:accent3>
          <a:srgbClr val="E2E2E2"/>
        </a:accent3>
        <a:accent4>
          <a:srgbClr val="000000"/>
        </a:accent4>
        <a:accent5>
          <a:srgbClr val="C0AEAE"/>
        </a:accent5>
        <a:accent6>
          <a:srgbClr val="685614"/>
        </a:accent6>
        <a:hlink>
          <a:srgbClr val="4A4080"/>
        </a:hlink>
        <a:folHlink>
          <a:srgbClr val="14661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CCCCCC"/>
        </a:lt1>
        <a:dk2>
          <a:srgbClr val="000000"/>
        </a:dk2>
        <a:lt2>
          <a:srgbClr val="666666"/>
        </a:lt2>
        <a:accent1>
          <a:srgbClr val="ECEC00"/>
        </a:accent1>
        <a:accent2>
          <a:srgbClr val="E6CB00"/>
        </a:accent2>
        <a:accent3>
          <a:srgbClr val="E2E2E2"/>
        </a:accent3>
        <a:accent4>
          <a:srgbClr val="000000"/>
        </a:accent4>
        <a:accent5>
          <a:srgbClr val="F4F4AA"/>
        </a:accent5>
        <a:accent6>
          <a:srgbClr val="D0B800"/>
        </a:accent6>
        <a:hlink>
          <a:srgbClr val="837D00"/>
        </a:hlink>
        <a:folHlink>
          <a:srgbClr val="A39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0000"/>
        </a:dk1>
        <a:lt1>
          <a:srgbClr val="CCCCCC"/>
        </a:lt1>
        <a:dk2>
          <a:srgbClr val="000000"/>
        </a:dk2>
        <a:lt2>
          <a:srgbClr val="666666"/>
        </a:lt2>
        <a:accent1>
          <a:srgbClr val="806919"/>
        </a:accent1>
        <a:accent2>
          <a:srgbClr val="688019"/>
        </a:accent2>
        <a:accent3>
          <a:srgbClr val="E2E2E2"/>
        </a:accent3>
        <a:accent4>
          <a:srgbClr val="000000"/>
        </a:accent4>
        <a:accent5>
          <a:srgbClr val="C0B9AB"/>
        </a:accent5>
        <a:accent6>
          <a:srgbClr val="5E7316"/>
        </a:accent6>
        <a:hlink>
          <a:srgbClr val="15616B"/>
        </a:hlink>
        <a:folHlink>
          <a:srgbClr val="807E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7">
        <a:dk1>
          <a:srgbClr val="000000"/>
        </a:dk1>
        <a:lt1>
          <a:srgbClr val="CCCCCC"/>
        </a:lt1>
        <a:dk2>
          <a:srgbClr val="000000"/>
        </a:dk2>
        <a:lt2>
          <a:srgbClr val="666666"/>
        </a:lt2>
        <a:accent1>
          <a:srgbClr val="803966"/>
        </a:accent1>
        <a:accent2>
          <a:srgbClr val="666514"/>
        </a:accent2>
        <a:accent3>
          <a:srgbClr val="E2E2E2"/>
        </a:accent3>
        <a:accent4>
          <a:srgbClr val="000000"/>
        </a:accent4>
        <a:accent5>
          <a:srgbClr val="C0AEB8"/>
        </a:accent5>
        <a:accent6>
          <a:srgbClr val="5C5B11"/>
        </a:accent6>
        <a:hlink>
          <a:srgbClr val="804733"/>
        </a:hlink>
        <a:folHlink>
          <a:srgbClr val="342E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0000"/>
        </a:dk1>
        <a:lt1>
          <a:srgbClr val="CCCCCC"/>
        </a:lt1>
        <a:dk2>
          <a:srgbClr val="000000"/>
        </a:dk2>
        <a:lt2>
          <a:srgbClr val="666666"/>
        </a:lt2>
        <a:accent1>
          <a:srgbClr val="804119"/>
        </a:accent1>
        <a:accent2>
          <a:srgbClr val="197280"/>
        </a:accent2>
        <a:accent3>
          <a:srgbClr val="E2E2E2"/>
        </a:accent3>
        <a:accent4>
          <a:srgbClr val="000000"/>
        </a:accent4>
        <a:accent5>
          <a:srgbClr val="C0B0AB"/>
        </a:accent5>
        <a:accent6>
          <a:srgbClr val="166773"/>
        </a:accent6>
        <a:hlink>
          <a:srgbClr val="5C3D70"/>
        </a:hlink>
        <a:folHlink>
          <a:srgbClr val="5E5C1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9">
        <a:dk1>
          <a:srgbClr val="000000"/>
        </a:dk1>
        <a:lt1>
          <a:srgbClr val="CCCCCC"/>
        </a:lt1>
        <a:dk2>
          <a:srgbClr val="000000"/>
        </a:dk2>
        <a:lt2>
          <a:srgbClr val="666666"/>
        </a:lt2>
        <a:accent1>
          <a:srgbClr val="4EC100"/>
        </a:accent1>
        <a:accent2>
          <a:srgbClr val="358400"/>
        </a:accent2>
        <a:accent3>
          <a:srgbClr val="E2E2E2"/>
        </a:accent3>
        <a:accent4>
          <a:srgbClr val="000000"/>
        </a:accent4>
        <a:accent5>
          <a:srgbClr val="B2DDAA"/>
        </a:accent5>
        <a:accent6>
          <a:srgbClr val="2F7700"/>
        </a:accent6>
        <a:hlink>
          <a:srgbClr val="296500"/>
        </a:hlink>
        <a:folHlink>
          <a:srgbClr val="46653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000000"/>
        </a:dk1>
        <a:lt1>
          <a:srgbClr val="CCCCCC"/>
        </a:lt1>
        <a:dk2>
          <a:srgbClr val="000000"/>
        </a:dk2>
        <a:lt2>
          <a:srgbClr val="666666"/>
        </a:lt2>
        <a:accent1>
          <a:srgbClr val="586614"/>
        </a:accent1>
        <a:accent2>
          <a:srgbClr val="295966"/>
        </a:accent2>
        <a:accent3>
          <a:srgbClr val="E2E2E2"/>
        </a:accent3>
        <a:accent4>
          <a:srgbClr val="000000"/>
        </a:accent4>
        <a:accent5>
          <a:srgbClr val="B4B8AA"/>
        </a:accent5>
        <a:accent6>
          <a:srgbClr val="24505C"/>
        </a:accent6>
        <a:hlink>
          <a:srgbClr val="735F22"/>
        </a:hlink>
        <a:folHlink>
          <a:srgbClr val="3A731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000000"/>
        </a:dk1>
        <a:lt1>
          <a:srgbClr val="CCCCCC"/>
        </a:lt1>
        <a:dk2>
          <a:srgbClr val="000000"/>
        </a:dk2>
        <a:lt2>
          <a:srgbClr val="666666"/>
        </a:lt2>
        <a:accent1>
          <a:srgbClr val="80406B"/>
        </a:accent1>
        <a:accent2>
          <a:srgbClr val="804E33"/>
        </a:accent2>
        <a:accent3>
          <a:srgbClr val="E2E2E2"/>
        </a:accent3>
        <a:accent4>
          <a:srgbClr val="000000"/>
        </a:accent4>
        <a:accent5>
          <a:srgbClr val="C0AFBA"/>
        </a:accent5>
        <a:accent6>
          <a:srgbClr val="73462D"/>
        </a:accent6>
        <a:hlink>
          <a:srgbClr val="356614"/>
        </a:hlink>
        <a:folHlink>
          <a:srgbClr val="3A397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000000"/>
        </a:dk1>
        <a:lt1>
          <a:srgbClr val="CCCCCC"/>
        </a:lt1>
        <a:dk2>
          <a:srgbClr val="000000"/>
        </a:dk2>
        <a:lt2>
          <a:srgbClr val="666666"/>
        </a:lt2>
        <a:accent1>
          <a:srgbClr val="8C3F48"/>
        </a:accent1>
        <a:accent2>
          <a:srgbClr val="3D7317"/>
        </a:accent2>
        <a:accent3>
          <a:srgbClr val="E2E2E2"/>
        </a:accent3>
        <a:accent4>
          <a:srgbClr val="000000"/>
        </a:accent4>
        <a:accent5>
          <a:srgbClr val="C5AFB1"/>
        </a:accent5>
        <a:accent6>
          <a:srgbClr val="366814"/>
        </a:accent6>
        <a:hlink>
          <a:srgbClr val="404080"/>
        </a:hlink>
        <a:folHlink>
          <a:srgbClr val="73632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13">
        <a:dk1>
          <a:srgbClr val="000000"/>
        </a:dk1>
        <a:lt1>
          <a:srgbClr val="CCCCCC"/>
        </a:lt1>
        <a:dk2>
          <a:srgbClr val="000000"/>
        </a:dk2>
        <a:lt2>
          <a:srgbClr val="666666"/>
        </a:lt2>
        <a:accent1>
          <a:srgbClr val="00A5C9"/>
        </a:accent1>
        <a:accent2>
          <a:srgbClr val="427D89"/>
        </a:accent2>
        <a:accent3>
          <a:srgbClr val="E2E2E2"/>
        </a:accent3>
        <a:accent4>
          <a:srgbClr val="000000"/>
        </a:accent4>
        <a:accent5>
          <a:srgbClr val="AACFE1"/>
        </a:accent5>
        <a:accent6>
          <a:srgbClr val="3B717C"/>
        </a:accent6>
        <a:hlink>
          <a:srgbClr val="006880"/>
        </a:hlink>
        <a:folHlink>
          <a:srgbClr val="00516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14">
        <a:dk1>
          <a:srgbClr val="000000"/>
        </a:dk1>
        <a:lt1>
          <a:srgbClr val="CCCCCC"/>
        </a:lt1>
        <a:dk2>
          <a:srgbClr val="000000"/>
        </a:dk2>
        <a:lt2>
          <a:srgbClr val="666666"/>
        </a:lt2>
        <a:accent1>
          <a:srgbClr val="1F5499"/>
        </a:accent1>
        <a:accent2>
          <a:srgbClr val="1D8019"/>
        </a:accent2>
        <a:accent3>
          <a:srgbClr val="E2E2E2"/>
        </a:accent3>
        <a:accent4>
          <a:srgbClr val="000000"/>
        </a:accent4>
        <a:accent5>
          <a:srgbClr val="ABB3CA"/>
        </a:accent5>
        <a:accent6>
          <a:srgbClr val="197316"/>
        </a:accent6>
        <a:hlink>
          <a:srgbClr val="218BA3"/>
        </a:hlink>
        <a:folHlink>
          <a:srgbClr val="574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15">
        <a:dk1>
          <a:srgbClr val="000000"/>
        </a:dk1>
        <a:lt1>
          <a:srgbClr val="CCCCCC"/>
        </a:lt1>
        <a:dk2>
          <a:srgbClr val="000000"/>
        </a:dk2>
        <a:lt2>
          <a:srgbClr val="666666"/>
        </a:lt2>
        <a:accent1>
          <a:srgbClr val="80393B"/>
        </a:accent1>
        <a:accent2>
          <a:srgbClr val="196D80"/>
        </a:accent2>
        <a:accent3>
          <a:srgbClr val="E2E2E2"/>
        </a:accent3>
        <a:accent4>
          <a:srgbClr val="000000"/>
        </a:accent4>
        <a:accent5>
          <a:srgbClr val="C0AEAF"/>
        </a:accent5>
        <a:accent6>
          <a:srgbClr val="166273"/>
        </a:accent6>
        <a:hlink>
          <a:srgbClr val="805519"/>
        </a:hlink>
        <a:folHlink>
          <a:srgbClr val="80396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16">
        <a:dk1>
          <a:srgbClr val="000000"/>
        </a:dk1>
        <a:lt1>
          <a:srgbClr val="CCCCCC"/>
        </a:lt1>
        <a:dk2>
          <a:srgbClr val="000000"/>
        </a:dk2>
        <a:lt2>
          <a:srgbClr val="666666"/>
        </a:lt2>
        <a:accent1>
          <a:srgbClr val="666514"/>
        </a:accent1>
        <a:accent2>
          <a:srgbClr val="145766"/>
        </a:accent2>
        <a:accent3>
          <a:srgbClr val="E2E2E2"/>
        </a:accent3>
        <a:accent4>
          <a:srgbClr val="000000"/>
        </a:accent4>
        <a:accent5>
          <a:srgbClr val="B8B8AA"/>
        </a:accent5>
        <a:accent6>
          <a:srgbClr val="114E5C"/>
        </a:accent6>
        <a:hlink>
          <a:srgbClr val="664029"/>
        </a:hlink>
        <a:folHlink>
          <a:srgbClr val="5C347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17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E03F3F"/>
        </a:accent1>
        <a:accent2>
          <a:srgbClr val="A31A1A"/>
        </a:accent2>
        <a:accent3>
          <a:srgbClr val="FFFFFF"/>
        </a:accent3>
        <a:accent4>
          <a:srgbClr val="000000"/>
        </a:accent4>
        <a:accent5>
          <a:srgbClr val="EDAFAF"/>
        </a:accent5>
        <a:accent6>
          <a:srgbClr val="931616"/>
        </a:accent6>
        <a:hlink>
          <a:srgbClr val="661010"/>
        </a:hlink>
        <a:folHlink>
          <a:srgbClr val="85424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18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803962"/>
        </a:accent1>
        <a:accent2>
          <a:srgbClr val="804A26"/>
        </a:accent2>
        <a:accent3>
          <a:srgbClr val="FFFFFF"/>
        </a:accent3>
        <a:accent4>
          <a:srgbClr val="000000"/>
        </a:accent4>
        <a:accent5>
          <a:srgbClr val="C0AEB7"/>
        </a:accent5>
        <a:accent6>
          <a:srgbClr val="734221"/>
        </a:accent6>
        <a:hlink>
          <a:srgbClr val="803939"/>
        </a:hlink>
        <a:folHlink>
          <a:srgbClr val="6E5D2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19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335966"/>
        </a:accent1>
        <a:accent2>
          <a:srgbClr val="803939"/>
        </a:accent2>
        <a:accent3>
          <a:srgbClr val="FFFFFF"/>
        </a:accent3>
        <a:accent4>
          <a:srgbClr val="000000"/>
        </a:accent4>
        <a:accent5>
          <a:srgbClr val="ADB5B8"/>
        </a:accent5>
        <a:accent6>
          <a:srgbClr val="733333"/>
        </a:accent6>
        <a:hlink>
          <a:srgbClr val="526614"/>
        </a:hlink>
        <a:folHlink>
          <a:srgbClr val="5533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0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803939"/>
        </a:accent1>
        <a:accent2>
          <a:srgbClr val="736017"/>
        </a:accent2>
        <a:accent3>
          <a:srgbClr val="FFFFFF"/>
        </a:accent3>
        <a:accent4>
          <a:srgbClr val="000000"/>
        </a:accent4>
        <a:accent5>
          <a:srgbClr val="C0AEAE"/>
        </a:accent5>
        <a:accent6>
          <a:srgbClr val="685614"/>
        </a:accent6>
        <a:hlink>
          <a:srgbClr val="4A4080"/>
        </a:hlink>
        <a:folHlink>
          <a:srgbClr val="14661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1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ECEC00"/>
        </a:accent1>
        <a:accent2>
          <a:srgbClr val="E6CB00"/>
        </a:accent2>
        <a:accent3>
          <a:srgbClr val="FFFFFF"/>
        </a:accent3>
        <a:accent4>
          <a:srgbClr val="000000"/>
        </a:accent4>
        <a:accent5>
          <a:srgbClr val="F4F4AA"/>
        </a:accent5>
        <a:accent6>
          <a:srgbClr val="D0B800"/>
        </a:accent6>
        <a:hlink>
          <a:srgbClr val="837D00"/>
        </a:hlink>
        <a:folHlink>
          <a:srgbClr val="A39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2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806919"/>
        </a:accent1>
        <a:accent2>
          <a:srgbClr val="688019"/>
        </a:accent2>
        <a:accent3>
          <a:srgbClr val="FFFFFF"/>
        </a:accent3>
        <a:accent4>
          <a:srgbClr val="000000"/>
        </a:accent4>
        <a:accent5>
          <a:srgbClr val="C0B9AB"/>
        </a:accent5>
        <a:accent6>
          <a:srgbClr val="5E7316"/>
        </a:accent6>
        <a:hlink>
          <a:srgbClr val="15616B"/>
        </a:hlink>
        <a:folHlink>
          <a:srgbClr val="807E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803966"/>
        </a:accent1>
        <a:accent2>
          <a:srgbClr val="666514"/>
        </a:accent2>
        <a:accent3>
          <a:srgbClr val="FFFFFF"/>
        </a:accent3>
        <a:accent4>
          <a:srgbClr val="000000"/>
        </a:accent4>
        <a:accent5>
          <a:srgbClr val="C0AEB8"/>
        </a:accent5>
        <a:accent6>
          <a:srgbClr val="5C5B11"/>
        </a:accent6>
        <a:hlink>
          <a:srgbClr val="804733"/>
        </a:hlink>
        <a:folHlink>
          <a:srgbClr val="342E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804119"/>
        </a:accent1>
        <a:accent2>
          <a:srgbClr val="197280"/>
        </a:accent2>
        <a:accent3>
          <a:srgbClr val="FFFFFF"/>
        </a:accent3>
        <a:accent4>
          <a:srgbClr val="000000"/>
        </a:accent4>
        <a:accent5>
          <a:srgbClr val="C0B0AB"/>
        </a:accent5>
        <a:accent6>
          <a:srgbClr val="166773"/>
        </a:accent6>
        <a:hlink>
          <a:srgbClr val="5C3D70"/>
        </a:hlink>
        <a:folHlink>
          <a:srgbClr val="5E5C1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5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4EC100"/>
        </a:accent1>
        <a:accent2>
          <a:srgbClr val="358400"/>
        </a:accent2>
        <a:accent3>
          <a:srgbClr val="FFFFFF"/>
        </a:accent3>
        <a:accent4>
          <a:srgbClr val="000000"/>
        </a:accent4>
        <a:accent5>
          <a:srgbClr val="B2DDAA"/>
        </a:accent5>
        <a:accent6>
          <a:srgbClr val="2F7700"/>
        </a:accent6>
        <a:hlink>
          <a:srgbClr val="296500"/>
        </a:hlink>
        <a:folHlink>
          <a:srgbClr val="46653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6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586614"/>
        </a:accent1>
        <a:accent2>
          <a:srgbClr val="295966"/>
        </a:accent2>
        <a:accent3>
          <a:srgbClr val="FFFFFF"/>
        </a:accent3>
        <a:accent4>
          <a:srgbClr val="000000"/>
        </a:accent4>
        <a:accent5>
          <a:srgbClr val="B4B8AA"/>
        </a:accent5>
        <a:accent6>
          <a:srgbClr val="24505C"/>
        </a:accent6>
        <a:hlink>
          <a:srgbClr val="735F22"/>
        </a:hlink>
        <a:folHlink>
          <a:srgbClr val="3A731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7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80406B"/>
        </a:accent1>
        <a:accent2>
          <a:srgbClr val="804E33"/>
        </a:accent2>
        <a:accent3>
          <a:srgbClr val="FFFFFF"/>
        </a:accent3>
        <a:accent4>
          <a:srgbClr val="000000"/>
        </a:accent4>
        <a:accent5>
          <a:srgbClr val="C0AFBA"/>
        </a:accent5>
        <a:accent6>
          <a:srgbClr val="73462D"/>
        </a:accent6>
        <a:hlink>
          <a:srgbClr val="356614"/>
        </a:hlink>
        <a:folHlink>
          <a:srgbClr val="3A397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8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8C3F48"/>
        </a:accent1>
        <a:accent2>
          <a:srgbClr val="3D7317"/>
        </a:accent2>
        <a:accent3>
          <a:srgbClr val="FFFFFF"/>
        </a:accent3>
        <a:accent4>
          <a:srgbClr val="000000"/>
        </a:accent4>
        <a:accent5>
          <a:srgbClr val="C5AFB1"/>
        </a:accent5>
        <a:accent6>
          <a:srgbClr val="366814"/>
        </a:accent6>
        <a:hlink>
          <a:srgbClr val="404080"/>
        </a:hlink>
        <a:folHlink>
          <a:srgbClr val="73632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9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00A5C9"/>
        </a:accent1>
        <a:accent2>
          <a:srgbClr val="427D89"/>
        </a:accent2>
        <a:accent3>
          <a:srgbClr val="FFFFFF"/>
        </a:accent3>
        <a:accent4>
          <a:srgbClr val="000000"/>
        </a:accent4>
        <a:accent5>
          <a:srgbClr val="AACFE1"/>
        </a:accent5>
        <a:accent6>
          <a:srgbClr val="3B717C"/>
        </a:accent6>
        <a:hlink>
          <a:srgbClr val="006880"/>
        </a:hlink>
        <a:folHlink>
          <a:srgbClr val="00516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0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1F5499"/>
        </a:accent1>
        <a:accent2>
          <a:srgbClr val="1D8019"/>
        </a:accent2>
        <a:accent3>
          <a:srgbClr val="FFFFFF"/>
        </a:accent3>
        <a:accent4>
          <a:srgbClr val="000000"/>
        </a:accent4>
        <a:accent5>
          <a:srgbClr val="ABB3CA"/>
        </a:accent5>
        <a:accent6>
          <a:srgbClr val="197316"/>
        </a:accent6>
        <a:hlink>
          <a:srgbClr val="218BA3"/>
        </a:hlink>
        <a:folHlink>
          <a:srgbClr val="574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1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80393B"/>
        </a:accent1>
        <a:accent2>
          <a:srgbClr val="196D80"/>
        </a:accent2>
        <a:accent3>
          <a:srgbClr val="FFFFFF"/>
        </a:accent3>
        <a:accent4>
          <a:srgbClr val="000000"/>
        </a:accent4>
        <a:accent5>
          <a:srgbClr val="C0AEAF"/>
        </a:accent5>
        <a:accent6>
          <a:srgbClr val="166273"/>
        </a:accent6>
        <a:hlink>
          <a:srgbClr val="805519"/>
        </a:hlink>
        <a:folHlink>
          <a:srgbClr val="80396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2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666514"/>
        </a:accent1>
        <a:accent2>
          <a:srgbClr val="145766"/>
        </a:accent2>
        <a:accent3>
          <a:srgbClr val="FFFFFF"/>
        </a:accent3>
        <a:accent4>
          <a:srgbClr val="000000"/>
        </a:accent4>
        <a:accent5>
          <a:srgbClr val="B8B8AA"/>
        </a:accent5>
        <a:accent6>
          <a:srgbClr val="114E5C"/>
        </a:accent6>
        <a:hlink>
          <a:srgbClr val="664029"/>
        </a:hlink>
        <a:folHlink>
          <a:srgbClr val="5C347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Hrvatska 2</Template>
  <TotalTime>876</TotalTime>
  <Words>63</Words>
  <Application>Microsoft Office PowerPoint</Application>
  <PresentationFormat>Custom</PresentationFormat>
  <Paragraphs>41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Hrvatska 1</vt:lpstr>
      <vt:lpstr>Office tema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Sinjsko polje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https://www.hps.hr/karta/index.html</vt:lpstr>
      <vt:lpstr>Pomoću geografske karte u atlasu imenuj označena polja u kršu.</vt:lpstr>
      <vt:lpstr>Slide 20</vt:lpstr>
      <vt:lpstr>Slide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Alen</dc:creator>
  <cp:lastModifiedBy>mlabus</cp:lastModifiedBy>
  <cp:revision>102</cp:revision>
  <dcterms:created xsi:type="dcterms:W3CDTF">2018-07-25T21:06:33Z</dcterms:created>
  <dcterms:modified xsi:type="dcterms:W3CDTF">2019-10-09T08:40:38Z</dcterms:modified>
</cp:coreProperties>
</file>