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7" r:id="rId2"/>
    <p:sldId id="311" r:id="rId3"/>
    <p:sldId id="312" r:id="rId4"/>
    <p:sldId id="260" r:id="rId5"/>
    <p:sldId id="273" r:id="rId6"/>
    <p:sldId id="270" r:id="rId7"/>
    <p:sldId id="284" r:id="rId8"/>
    <p:sldId id="259" r:id="rId9"/>
    <p:sldId id="293" r:id="rId10"/>
    <p:sldId id="296" r:id="rId11"/>
    <p:sldId id="310" r:id="rId12"/>
    <p:sldId id="302" r:id="rId13"/>
    <p:sldId id="315" r:id="rId14"/>
    <p:sldId id="316" r:id="rId15"/>
    <p:sldId id="318" r:id="rId16"/>
  </p:sldIdLst>
  <p:sldSz cx="12192000" cy="6858000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E609B-E586-4F5C-9FB1-806772A16204}" type="datetimeFigureOut">
              <a:rPr lang="hr-HR" smtClean="0"/>
              <a:t>28.3.2020.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641BE-68E2-402B-9E19-EE215DE2D8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427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641BE-68E2-402B-9E19-EE215DE2D825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4813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66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650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786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749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179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28.3.2020.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937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28.3.2020.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414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28.3.2020.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777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28.3.2020.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389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28.3.2020.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352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28.3.2020.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955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DC1A071-2A74-455A-A49A-8BB21E4AC2F6}" type="datetimeFigureOut">
              <a:rPr lang="sr-Latn-CS" smtClean="0"/>
              <a:pPr/>
              <a:t>28.3.2020.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203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dr.undp.org/en/content/2019-human-development-index-ranki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51" r="14712"/>
          <a:stretch/>
        </p:blipFill>
        <p:spPr>
          <a:xfrm>
            <a:off x="47327" y="44624"/>
            <a:ext cx="12169353" cy="6696744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/>
          <a:srcRect l="16887" t="38816" r="50529" b="48456"/>
          <a:stretch/>
        </p:blipFill>
        <p:spPr bwMode="auto">
          <a:xfrm>
            <a:off x="3826024" y="612231"/>
            <a:ext cx="4358208" cy="9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7938" t="51544" r="57160" b="35728"/>
          <a:stretch>
            <a:fillRect/>
          </a:stretch>
        </p:blipFill>
        <p:spPr bwMode="auto">
          <a:xfrm>
            <a:off x="7548248" y="2521960"/>
            <a:ext cx="4668432" cy="9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C1967F0C-A369-4BF2-839D-E5DF8FC34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48909" t="38816" r="13308" b="48456"/>
          <a:stretch/>
        </p:blipFill>
        <p:spPr bwMode="auto">
          <a:xfrm>
            <a:off x="5817184" y="1564022"/>
            <a:ext cx="5053797" cy="9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3352" y="980728"/>
            <a:ext cx="4752528" cy="3796854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hr-HR" sz="4000" dirty="0"/>
              <a:t>Zašto je od ukupne vrijednosti BNP-a bolji pokazatelj razvijenosti neke zemlje BNP po stanovniku?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6DE1C162-E542-430D-A2DC-155FE684A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0" y="332656"/>
            <a:ext cx="6872208" cy="583264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AD7D79DB-DB71-4ADB-B9F2-9EB0CD3F9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938" t="38816" r="13308" b="35728"/>
          <a:stretch>
            <a:fillRect/>
          </a:stretch>
        </p:blipFill>
        <p:spPr bwMode="auto">
          <a:xfrm>
            <a:off x="9696400" y="6342052"/>
            <a:ext cx="2448272" cy="44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3500" t="5039" r="55819" b="4271"/>
          <a:stretch/>
        </p:blipFill>
        <p:spPr bwMode="auto">
          <a:xfrm>
            <a:off x="47328" y="692696"/>
            <a:ext cx="540106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4079" t="30703"/>
          <a:stretch>
            <a:fillRect/>
          </a:stretch>
        </p:blipFill>
        <p:spPr bwMode="auto">
          <a:xfrm>
            <a:off x="3647728" y="116632"/>
            <a:ext cx="3023868" cy="169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9427BEA-A5EB-4761-A21B-8B023DD95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938" t="38816" r="13308" b="35728"/>
          <a:stretch>
            <a:fillRect/>
          </a:stretch>
        </p:blipFill>
        <p:spPr bwMode="auto">
          <a:xfrm>
            <a:off x="9696400" y="6342052"/>
            <a:ext cx="2448272" cy="44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A2F5A6A-12CA-4EF7-855A-227AA986A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396" y="1784476"/>
            <a:ext cx="6624268" cy="4060036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xmlns="" id="{5AE1DCDB-5969-4197-90F0-75D057268858}"/>
              </a:ext>
            </a:extLst>
          </p:cNvPr>
          <p:cNvSpPr/>
          <p:nvPr/>
        </p:nvSpPr>
        <p:spPr>
          <a:xfrm>
            <a:off x="10776520" y="5085184"/>
            <a:ext cx="720080" cy="3600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2D4E7939-5C7A-412A-B68C-6019673F4431}"/>
              </a:ext>
            </a:extLst>
          </p:cNvPr>
          <p:cNvSpPr/>
          <p:nvPr/>
        </p:nvSpPr>
        <p:spPr>
          <a:xfrm>
            <a:off x="10776520" y="3573016"/>
            <a:ext cx="720080" cy="3600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6199" y="1592744"/>
            <a:ext cx="11881320" cy="5217443"/>
          </a:xfrm>
        </p:spPr>
        <p:txBody>
          <a:bodyPr/>
          <a:lstStyle/>
          <a:p>
            <a:pPr marL="108000">
              <a:buNone/>
            </a:pPr>
            <a:r>
              <a:rPr lang="hr-HR" sz="2600" dirty="0" smtClean="0">
                <a:solidFill>
                  <a:srgbClr val="002060"/>
                </a:solidFill>
              </a:rPr>
              <a:t>-</a:t>
            </a:r>
            <a:r>
              <a:rPr lang="hr-HR" sz="4000" dirty="0" smtClean="0">
                <a:solidFill>
                  <a:srgbClr val="002060"/>
                </a:solidFill>
              </a:rPr>
              <a:t> </a:t>
            </a:r>
            <a:r>
              <a:rPr lang="hr-HR" sz="2800" dirty="0" smtClean="0">
                <a:solidFill>
                  <a:srgbClr val="002060"/>
                </a:solidFill>
              </a:rPr>
              <a:t>mjerenje </a:t>
            </a:r>
            <a:r>
              <a:rPr lang="hr-HR" sz="2800" dirty="0">
                <a:solidFill>
                  <a:srgbClr val="002060"/>
                </a:solidFill>
              </a:rPr>
              <a:t>stupnja gospodarskog i društvenog razvoja neke </a:t>
            </a:r>
            <a:r>
              <a:rPr lang="hr-HR" sz="2800" dirty="0" smtClean="0">
                <a:solidFill>
                  <a:srgbClr val="002060"/>
                </a:solidFill>
              </a:rPr>
              <a:t>države.</a:t>
            </a:r>
            <a:endParaRPr lang="hr-HR" sz="2800" dirty="0">
              <a:solidFill>
                <a:srgbClr val="002060"/>
              </a:solidFill>
            </a:endParaRPr>
          </a:p>
          <a:p>
            <a:pPr marL="108000">
              <a:buNone/>
            </a:pPr>
            <a:endParaRPr lang="hr-HR" sz="2800" dirty="0" smtClean="0">
              <a:solidFill>
                <a:srgbClr val="002060"/>
              </a:solidFill>
            </a:endParaRPr>
          </a:p>
          <a:p>
            <a:pPr marL="108000">
              <a:buNone/>
            </a:pPr>
            <a:r>
              <a:rPr lang="hr-HR" sz="2800" dirty="0" smtClean="0">
                <a:solidFill>
                  <a:srgbClr val="002060"/>
                </a:solidFill>
              </a:rPr>
              <a:t> </a:t>
            </a:r>
            <a:r>
              <a:rPr lang="hr-HR" sz="2800" dirty="0">
                <a:solidFill>
                  <a:srgbClr val="002060"/>
                </a:solidFill>
              </a:rPr>
              <a:t>Za njegovo određivanje koristi se veći broj pokazatelja, a neki od njih su:</a:t>
            </a:r>
          </a:p>
          <a:p>
            <a:pPr>
              <a:buNone/>
            </a:pPr>
            <a:r>
              <a:rPr lang="hr-HR" sz="2800" dirty="0">
                <a:solidFill>
                  <a:srgbClr val="002060"/>
                </a:solidFill>
              </a:rPr>
              <a:t> a) BNP (BDP) po </a:t>
            </a:r>
            <a:r>
              <a:rPr lang="hr-HR" sz="2800" dirty="0" smtClean="0">
                <a:solidFill>
                  <a:srgbClr val="002060"/>
                </a:solidFill>
              </a:rPr>
              <a:t>stanovniku</a:t>
            </a:r>
          </a:p>
          <a:p>
            <a:pPr>
              <a:buNone/>
            </a:pPr>
            <a:endParaRPr lang="hr-HR" sz="1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hr-HR" sz="2800" dirty="0">
                <a:solidFill>
                  <a:srgbClr val="002060"/>
                </a:solidFill>
              </a:rPr>
              <a:t> b) očekivano trajanje ljudskog </a:t>
            </a:r>
            <a:r>
              <a:rPr lang="hr-HR" sz="2800" dirty="0" smtClean="0">
                <a:solidFill>
                  <a:srgbClr val="002060"/>
                </a:solidFill>
              </a:rPr>
              <a:t>života</a:t>
            </a:r>
          </a:p>
          <a:p>
            <a:pPr>
              <a:buNone/>
            </a:pPr>
            <a:endParaRPr lang="hr-HR" sz="1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hr-HR" sz="2800" dirty="0">
                <a:solidFill>
                  <a:srgbClr val="002060"/>
                </a:solidFill>
              </a:rPr>
              <a:t> c) obrazovanost stanovništva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A5CA09F-487A-4F0F-A2A4-18DBEF2BE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938" t="38816" r="13308" b="35728"/>
          <a:stretch>
            <a:fillRect/>
          </a:stretch>
        </p:blipFill>
        <p:spPr bwMode="auto">
          <a:xfrm>
            <a:off x="9696400" y="6342052"/>
            <a:ext cx="2448272" cy="44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99" y="332656"/>
            <a:ext cx="5705475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4D2C2804-B765-408D-AD2F-9A26CCE45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408" y="332656"/>
            <a:ext cx="10225136" cy="511256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2EAC51B-F63B-4810-B334-8E5ECEEAE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5589240"/>
            <a:ext cx="10490114" cy="81899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95C0EB8-1F51-4CBB-B283-68183B86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938" t="38816" r="13308" b="35728"/>
          <a:stretch>
            <a:fillRect/>
          </a:stretch>
        </p:blipFill>
        <p:spPr bwMode="auto">
          <a:xfrm>
            <a:off x="9696400" y="6342052"/>
            <a:ext cx="2448272" cy="44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7638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014390C6-679A-4B6B-8E8E-5800F3D85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384" y="764704"/>
            <a:ext cx="9649072" cy="5588527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9FC5A793-6F71-4843-B79E-77EAA2EEB351}"/>
              </a:ext>
            </a:extLst>
          </p:cNvPr>
          <p:cNvSpPr txBox="1"/>
          <p:nvPr/>
        </p:nvSpPr>
        <p:spPr>
          <a:xfrm>
            <a:off x="1573544" y="116632"/>
            <a:ext cx="9044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200" dirty="0">
                <a:hlinkClick r:id="rId3"/>
              </a:rPr>
              <a:t>http://hdr.undp.org/en/content/2019-human-development-index-ranking</a:t>
            </a:r>
            <a:endParaRPr lang="hr-HR" sz="22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989A51C6-FCB7-4FB9-A4F2-D6A15F23B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938" t="38816" r="13308" b="35728"/>
          <a:stretch>
            <a:fillRect/>
          </a:stretch>
        </p:blipFill>
        <p:spPr bwMode="auto">
          <a:xfrm>
            <a:off x="9696400" y="6342052"/>
            <a:ext cx="2448272" cy="44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5243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2B56A4BC-A870-42CB-9A56-09AC5973E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889297"/>
            <a:ext cx="10153128" cy="5761856"/>
          </a:xfr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B754616-8EDC-4825-8B16-2F992F7C1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84331"/>
            <a:ext cx="2638095" cy="75238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147DE92-F4DF-499A-B172-5E156D314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938" t="38816" r="13308" b="35728"/>
          <a:stretch>
            <a:fillRect/>
          </a:stretch>
        </p:blipFill>
        <p:spPr bwMode="auto">
          <a:xfrm>
            <a:off x="9696400" y="6342052"/>
            <a:ext cx="2448272" cy="44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143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5501B183-7D3A-4E77-9027-9D24159AB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1" y="188640"/>
            <a:ext cx="12187079" cy="299083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6E14F01-8A11-4899-93AC-5E8A2AFDE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2636912"/>
            <a:ext cx="3744416" cy="3889829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A561CDE8-BAFB-48EB-B4FE-19EB36610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282" y="3212976"/>
            <a:ext cx="4490750" cy="337323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3311AE3-862A-4FA3-BB00-80451B837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031" y="4070824"/>
            <a:ext cx="1796380" cy="180644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F75C1FB5-9746-458A-81E8-6145BFCFF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7938" t="38816" r="13308" b="35728"/>
          <a:stretch>
            <a:fillRect/>
          </a:stretch>
        </p:blipFill>
        <p:spPr bwMode="auto">
          <a:xfrm>
            <a:off x="9696400" y="6342052"/>
            <a:ext cx="2448272" cy="44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772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ACD80BAB-0DA2-4A3A-9013-445E1B10C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28" y="332656"/>
            <a:ext cx="5752067" cy="396044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E3BFCCC0-0E93-452C-B40B-5270277B5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938" t="38816" r="13308" b="35728"/>
          <a:stretch>
            <a:fillRect/>
          </a:stretch>
        </p:blipFill>
        <p:spPr bwMode="auto">
          <a:xfrm>
            <a:off x="9696400" y="6342052"/>
            <a:ext cx="2448272" cy="44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19" y="1972056"/>
            <a:ext cx="6330461" cy="34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44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534" t="27507" r="51444" b="25806"/>
          <a:stretch>
            <a:fillRect/>
          </a:stretch>
        </p:blipFill>
        <p:spPr bwMode="auto">
          <a:xfrm>
            <a:off x="11469" y="1196752"/>
            <a:ext cx="6588586" cy="432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7368" y="901930"/>
            <a:ext cx="11979078" cy="621452"/>
          </a:xfrm>
        </p:spPr>
        <p:txBody>
          <a:bodyPr/>
          <a:lstStyle/>
          <a:p>
            <a:pPr>
              <a:buNone/>
            </a:pPr>
            <a:r>
              <a:rPr lang="hr-HR" sz="2500" dirty="0" smtClean="0">
                <a:solidFill>
                  <a:srgbClr val="002060"/>
                </a:solidFill>
              </a:rPr>
              <a:t>Gospodarska </a:t>
            </a:r>
            <a:r>
              <a:rPr lang="hr-HR" sz="2500" dirty="0">
                <a:solidFill>
                  <a:srgbClr val="002060"/>
                </a:solidFill>
              </a:rPr>
              <a:t>struktura – udio zaposlenih u pojedinim sektorima gospodarske djelatnosti.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8556" t="58550" r="33982" b="29952"/>
          <a:stretch>
            <a:fillRect/>
          </a:stretch>
        </p:blipFill>
        <p:spPr bwMode="auto">
          <a:xfrm>
            <a:off x="6888088" y="1837741"/>
            <a:ext cx="3528392" cy="13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1865" t="37989" r="11271" b="47064"/>
          <a:stretch>
            <a:fillRect/>
          </a:stretch>
        </p:blipFill>
        <p:spPr bwMode="auto">
          <a:xfrm>
            <a:off x="6672063" y="3633028"/>
            <a:ext cx="5104231" cy="116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18E5805E-7BBA-4E2C-B912-DF2DC7CBF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938" t="38816" r="13308" b="35728"/>
          <a:stretch>
            <a:fillRect/>
          </a:stretch>
        </p:blipFill>
        <p:spPr bwMode="auto">
          <a:xfrm>
            <a:off x="9696400" y="6342052"/>
            <a:ext cx="2448272" cy="44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6A731132-D6C8-4D10-ADEE-A869678C2149}"/>
              </a:ext>
            </a:extLst>
          </p:cNvPr>
          <p:cNvSpPr/>
          <p:nvPr/>
        </p:nvSpPr>
        <p:spPr>
          <a:xfrm>
            <a:off x="263352" y="5445224"/>
            <a:ext cx="117731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hr-HR" sz="2500" dirty="0">
                <a:solidFill>
                  <a:srgbClr val="C00000"/>
                </a:solidFill>
              </a:rPr>
              <a:t>Veći udio zaposlenih u I. sektoru pokazuje da je stupanj razvijenosti neke države nizak, dok veći udio u III. i IV. sektoru pokazuje visok stupanj razvijenosti.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94" y="127670"/>
            <a:ext cx="118586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0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1A6B7890-6D8B-438A-BE00-105E269D0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84" y="688323"/>
            <a:ext cx="11723431" cy="26176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91D1BCC8-F89F-4308-8AA1-C9FD29EF7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3676274"/>
            <a:ext cx="5202883" cy="2520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426B2F7-42EF-4C8E-BAED-734C72CE9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938" t="38816" r="13308" b="35728"/>
          <a:stretch>
            <a:fillRect/>
          </a:stretch>
        </p:blipFill>
        <p:spPr bwMode="auto">
          <a:xfrm>
            <a:off x="9696400" y="6342052"/>
            <a:ext cx="2448272" cy="44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547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A155A31C-BF06-47D3-AE1C-64F7CF327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981" y="95080"/>
            <a:ext cx="3595236" cy="329878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91194EB0-6F61-4321-9109-093036C92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8" y="84272"/>
            <a:ext cx="4281330" cy="329878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6076C48-51D4-488E-981D-EB4A1850F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5" y="3474944"/>
            <a:ext cx="4752866" cy="323912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260D0659-60E0-4D51-9E24-129AD93E3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539" y="3474944"/>
            <a:ext cx="3082678" cy="323912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58D530A-1EF4-473C-BF2F-4E798BD5A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7938" t="38816" r="13308" b="35728"/>
          <a:stretch>
            <a:fillRect/>
          </a:stretch>
        </p:blipFill>
        <p:spPr bwMode="auto">
          <a:xfrm>
            <a:off x="9696400" y="6342052"/>
            <a:ext cx="2448272" cy="44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avokutnik 12">
            <a:extLst>
              <a:ext uri="{FF2B5EF4-FFF2-40B4-BE49-F238E27FC236}">
                <a16:creationId xmlns:a16="http://schemas.microsoft.com/office/drawing/2014/main" xmlns="" id="{A9EE81F8-696C-40AF-B12D-D6FF9282C842}"/>
              </a:ext>
            </a:extLst>
          </p:cNvPr>
          <p:cNvSpPr/>
          <p:nvPr/>
        </p:nvSpPr>
        <p:spPr>
          <a:xfrm>
            <a:off x="8832304" y="764704"/>
            <a:ext cx="273630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500" dirty="0">
                <a:solidFill>
                  <a:srgbClr val="002060"/>
                </a:solidFill>
              </a:rPr>
              <a:t>NERAZVIJENE ZEMLJE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4E94BBBE-5F7D-4402-B0C7-B95EC4723386}"/>
              </a:ext>
            </a:extLst>
          </p:cNvPr>
          <p:cNvSpPr/>
          <p:nvPr/>
        </p:nvSpPr>
        <p:spPr>
          <a:xfrm>
            <a:off x="8832304" y="3933056"/>
            <a:ext cx="273630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500" dirty="0">
                <a:solidFill>
                  <a:srgbClr val="002060"/>
                </a:solidFill>
              </a:rPr>
              <a:t>RAZVIJENE ZEMLJE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7679" t="20593" r="12745" b="15387"/>
          <a:stretch/>
        </p:blipFill>
        <p:spPr bwMode="auto">
          <a:xfrm>
            <a:off x="288026" y="692696"/>
            <a:ext cx="1161594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613DEE-8BED-44CD-93B2-B84FAE9B6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938" t="38816" r="13308" b="35728"/>
          <a:stretch>
            <a:fillRect/>
          </a:stretch>
        </p:blipFill>
        <p:spPr bwMode="auto">
          <a:xfrm>
            <a:off x="9696400" y="6342052"/>
            <a:ext cx="2448272" cy="44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9306" t="11772" r="34888" b="20635"/>
          <a:stretch/>
        </p:blipFill>
        <p:spPr bwMode="auto">
          <a:xfrm>
            <a:off x="2999656" y="72007"/>
            <a:ext cx="5904657" cy="627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F28C3551-3C47-479D-87CD-3DA00B622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938" t="38816" r="13308" b="35728"/>
          <a:stretch>
            <a:fillRect/>
          </a:stretch>
        </p:blipFill>
        <p:spPr bwMode="auto">
          <a:xfrm>
            <a:off x="9696400" y="6342052"/>
            <a:ext cx="2448272" cy="44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AFAE61EF-CC90-428E-9B93-1E83CAA68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123" y="1700808"/>
            <a:ext cx="9447448" cy="4968552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9336" y="213751"/>
            <a:ext cx="11881320" cy="1682368"/>
          </a:xfrm>
        </p:spPr>
        <p:txBody>
          <a:bodyPr/>
          <a:lstStyle/>
          <a:p>
            <a:pPr marL="108000">
              <a:spcBef>
                <a:spcPts val="0"/>
              </a:spcBef>
              <a:buNone/>
            </a:pPr>
            <a:endParaRPr lang="hr-HR" sz="3800" dirty="0" smtClean="0">
              <a:solidFill>
                <a:srgbClr val="002060"/>
              </a:solidFill>
            </a:endParaRPr>
          </a:p>
          <a:p>
            <a:pPr marL="108000">
              <a:spcBef>
                <a:spcPts val="0"/>
              </a:spcBef>
              <a:buNone/>
            </a:pPr>
            <a:r>
              <a:rPr lang="hr-HR" sz="2600" dirty="0" smtClean="0">
                <a:solidFill>
                  <a:srgbClr val="002060"/>
                </a:solidFill>
              </a:rPr>
              <a:t>–</a:t>
            </a:r>
            <a:r>
              <a:rPr lang="hr-HR" sz="3800" dirty="0" smtClean="0">
                <a:solidFill>
                  <a:srgbClr val="002060"/>
                </a:solidFill>
              </a:rPr>
              <a:t> </a:t>
            </a:r>
            <a:r>
              <a:rPr lang="hr-HR" sz="2600" dirty="0">
                <a:solidFill>
                  <a:srgbClr val="002060"/>
                </a:solidFill>
              </a:rPr>
              <a:t>označava ukupnu vrijednost svih proizvoda i usluga koje su u jednoj godini ostvarili stanovnici neke zemlje, a izražava se u američkim </a:t>
            </a:r>
            <a:r>
              <a:rPr lang="hr-HR" sz="2600" dirty="0" smtClean="0">
                <a:solidFill>
                  <a:srgbClr val="002060"/>
                </a:solidFill>
              </a:rPr>
              <a:t>dolarima (USD).</a:t>
            </a:r>
            <a:endParaRPr lang="hr-HR" sz="2600" dirty="0">
              <a:solidFill>
                <a:srgbClr val="002060"/>
              </a:solidFill>
            </a:endParaRPr>
          </a:p>
          <a:p>
            <a:pPr marL="108000">
              <a:spcBef>
                <a:spcPts val="0"/>
              </a:spcBef>
              <a:buNone/>
            </a:pPr>
            <a:endParaRPr lang="hr-HR" sz="2600" dirty="0">
              <a:solidFill>
                <a:srgbClr val="FFFF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527C130-42FB-41B6-A769-4B7760F2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938" t="38816" r="13308" b="35728"/>
          <a:stretch>
            <a:fillRect/>
          </a:stretch>
        </p:blipFill>
        <p:spPr bwMode="auto">
          <a:xfrm>
            <a:off x="9696400" y="6342052"/>
            <a:ext cx="2448272" cy="44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0"/>
            <a:ext cx="6429375" cy="990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ALFA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FA" id="{E5EB557A-4995-4592-9A7E-C4A50C488986}" vid="{66D82256-F283-426C-A7AE-8EF9E1DB07C8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371</TotalTime>
  <Words>139</Words>
  <Application>Microsoft Office PowerPoint</Application>
  <PresentationFormat>Widescreen</PresentationFormat>
  <Paragraphs>17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1_ALFA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Alen</dc:creator>
  <cp:lastModifiedBy>USER</cp:lastModifiedBy>
  <cp:revision>49</cp:revision>
  <dcterms:created xsi:type="dcterms:W3CDTF">2019-07-22T21:57:20Z</dcterms:created>
  <dcterms:modified xsi:type="dcterms:W3CDTF">2020-03-28T21:34:56Z</dcterms:modified>
</cp:coreProperties>
</file>