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8" r:id="rId3"/>
    <p:sldId id="259" r:id="rId4"/>
    <p:sldId id="271" r:id="rId5"/>
    <p:sldId id="272" r:id="rId6"/>
    <p:sldId id="273" r:id="rId7"/>
    <p:sldId id="274" r:id="rId8"/>
    <p:sldId id="275" r:id="rId9"/>
    <p:sldId id="278" r:id="rId10"/>
    <p:sldId id="281" r:id="rId11"/>
    <p:sldId id="283" r:id="rId12"/>
    <p:sldId id="28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9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6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102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665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50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035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562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34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CE23B-7333-4D25-A43E-6DB51C08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AF983-54C6-48A6-B271-FE0C049F4221}" type="datetimeFigureOut">
              <a:rPr lang="hr-HR"/>
              <a:pPr>
                <a:defRPr/>
              </a:pPr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9A97B-017F-4A01-863F-55E7F069D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171A8-A9AC-4FED-840F-331F36A30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E209C-D891-4644-9AD0-7B2A40280C7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7159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7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7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4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0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0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8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2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63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8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jpe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Valovi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2576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11">
            <a:extLst>
              <a:ext uri="{FF2B5EF4-FFF2-40B4-BE49-F238E27FC236}">
                <a16:creationId xmlns:a16="http://schemas.microsoft.com/office/drawing/2014/main" id="{9972B347-B00E-454C-AD31-4A0FEBD72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3" y="714376"/>
            <a:ext cx="46141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36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Zvuk – longitudinalni val</a:t>
            </a:r>
            <a:endParaRPr lang="en-US" sz="36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7410" name="TextBox 12">
            <a:extLst>
              <a:ext uri="{FF2B5EF4-FFF2-40B4-BE49-F238E27FC236}">
                <a16:creationId xmlns:a16="http://schemas.microsoft.com/office/drawing/2014/main" id="{213997AB-3360-4679-A134-0D1A1A201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619" y="4643439"/>
            <a:ext cx="6886950" cy="1318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hr-HR" altLang="sr-Latn-RS" sz="2800">
                <a:latin typeface="Calibri" panose="020F0502020204030204" pitchFamily="34" charset="0"/>
              </a:rPr>
              <a:t>Pri širenju zvuka čestice zraka titraju </a:t>
            </a:r>
            <a:r>
              <a:rPr lang="en-US" altLang="sr-Latn-RS" sz="2800">
                <a:latin typeface="Calibri" panose="020F0502020204030204" pitchFamily="34" charset="0"/>
              </a:rPr>
              <a:t>paralelno</a:t>
            </a:r>
            <a:endParaRPr lang="hr-HR" altLang="sr-Latn-RS" sz="280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hr-HR" altLang="sr-Latn-RS" sz="2800">
                <a:latin typeface="Calibri" panose="020F0502020204030204" pitchFamily="34" charset="0"/>
              </a:rPr>
              <a:t> sa smjerom širenja zvuka.</a:t>
            </a:r>
            <a:endParaRPr lang="en-US" altLang="sr-Latn-RS" sz="2800">
              <a:latin typeface="Calibri" panose="020F0502020204030204" pitchFamily="34" charset="0"/>
            </a:endParaRPr>
          </a:p>
        </p:txBody>
      </p:sp>
      <p:pic>
        <p:nvPicPr>
          <p:cNvPr id="7172" name="Picture 4" descr="rad8AB6A.jpg">
            <a:extLst>
              <a:ext uri="{FF2B5EF4-FFF2-40B4-BE49-F238E27FC236}">
                <a16:creationId xmlns:a16="http://schemas.microsoft.com/office/drawing/2014/main" id="{9F734F60-7F9D-455F-B96D-A8CB5357713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179638"/>
            <a:ext cx="4191000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>
            <a:extLst>
              <a:ext uri="{FF2B5EF4-FFF2-40B4-BE49-F238E27FC236}">
                <a16:creationId xmlns:a16="http://schemas.microsoft.com/office/drawing/2014/main" id="{82A327DD-8CFF-47B2-91D1-70A949022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33401"/>
            <a:ext cx="25186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36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Brzina zvuka</a:t>
            </a:r>
            <a:endParaRPr lang="en-US" sz="36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9458" name="TextBox 2">
            <a:extLst>
              <a:ext uri="{FF2B5EF4-FFF2-40B4-BE49-F238E27FC236}">
                <a16:creationId xmlns:a16="http://schemas.microsoft.com/office/drawing/2014/main" id="{F7C749F0-5AD6-49F6-A8CD-D4AE25189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47800"/>
            <a:ext cx="6370638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hr-HR" altLang="sr-Latn-RS" sz="2400">
                <a:cs typeface="Arial" panose="020B0604020202020204" pitchFamily="34" charset="0"/>
              </a:rPr>
              <a:t>Brzina zvuka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>
                <a:cs typeface="Arial" panose="020B0604020202020204" pitchFamily="34" charset="0"/>
              </a:rPr>
              <a:t> Ovisi o sredstvu kojim se zvuk širi.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>
                <a:cs typeface="Arial" panose="020B0604020202020204" pitchFamily="34" charset="0"/>
              </a:rPr>
              <a:t> S porastom temperature brzina zvuka raste.</a:t>
            </a:r>
            <a:endParaRPr lang="en-US" altLang="sr-Latn-RS" sz="2400"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3E3611-4327-4E6A-AF79-C2CD0D803F4C}"/>
              </a:ext>
            </a:extLst>
          </p:cNvPr>
          <p:cNvGraphicFramePr>
            <a:graphicFrameLocks noGrp="1"/>
          </p:cNvGraphicFramePr>
          <p:nvPr/>
        </p:nvGraphicFramePr>
        <p:xfrm>
          <a:off x="3429000" y="3505200"/>
          <a:ext cx="5072064" cy="256063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53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79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200" dirty="0">
                          <a:latin typeface="Arial" pitchFamily="34" charset="0"/>
                          <a:cs typeface="Arial" pitchFamily="34" charset="0"/>
                        </a:rPr>
                        <a:t>Sredstvo 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2200" dirty="0">
                          <a:latin typeface="Arial" pitchFamily="34" charset="0"/>
                          <a:cs typeface="Arial" pitchFamily="34" charset="0"/>
                        </a:rPr>
                        <a:t> Brzina</a:t>
                      </a:r>
                      <a:r>
                        <a:rPr lang="hr-HR" sz="2200" baseline="0" dirty="0">
                          <a:latin typeface="Arial" pitchFamily="34" charset="0"/>
                          <a:cs typeface="Arial" pitchFamily="34" charset="0"/>
                        </a:rPr>
                        <a:t> m/s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1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900" dirty="0"/>
                        <a:t>Zrak pri 0 °C</a:t>
                      </a:r>
                      <a:endParaRPr lang="en-US" sz="1900" dirty="0"/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900" dirty="0"/>
                        <a:t>331</a:t>
                      </a:r>
                      <a:endParaRPr lang="en-US" sz="1900" dirty="0"/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1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900" dirty="0"/>
                        <a:t>Zrak pri 20 °C</a:t>
                      </a:r>
                      <a:endParaRPr lang="en-US" sz="1900" dirty="0"/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900" dirty="0"/>
                        <a:t>343</a:t>
                      </a:r>
                      <a:endParaRPr lang="en-US" sz="1900" dirty="0"/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1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900" dirty="0"/>
                        <a:t>Voda</a:t>
                      </a:r>
                      <a:endParaRPr lang="en-US" sz="1900" dirty="0"/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900" dirty="0"/>
                        <a:t>1 500</a:t>
                      </a:r>
                      <a:endParaRPr lang="en-US" sz="1900" dirty="0"/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1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900" dirty="0"/>
                        <a:t>Željezo </a:t>
                      </a:r>
                      <a:endParaRPr lang="en-US" sz="1900" dirty="0"/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900" dirty="0"/>
                        <a:t>5 120</a:t>
                      </a:r>
                      <a:endParaRPr lang="en-US" sz="1900" dirty="0"/>
                    </a:p>
                  </a:txBody>
                  <a:tcPr marL="91439" marR="91439" marT="49474" marB="4947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7DB367-D0D2-4A58-BA66-0EF98DA01715}"/>
              </a:ext>
            </a:extLst>
          </p:cNvPr>
          <p:cNvSpPr txBox="1"/>
          <p:nvPr/>
        </p:nvSpPr>
        <p:spPr>
          <a:xfrm>
            <a:off x="3064922" y="762001"/>
            <a:ext cx="5725606" cy="11408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Ljudsko uho čuje zvučne valove frekvencije od</a:t>
            </a:r>
          </a:p>
          <a:p>
            <a:pPr algn="ctr"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20 Hz do 20 000 Hz.</a:t>
            </a:r>
            <a:endParaRPr lang="en-US" sz="2400" dirty="0">
              <a:cs typeface="Arial" pitchFamily="34" charset="0"/>
            </a:endParaRPr>
          </a:p>
        </p:txBody>
      </p:sp>
      <p:sp>
        <p:nvSpPr>
          <p:cNvPr id="46084" name="TextBox 2">
            <a:extLst>
              <a:ext uri="{FF2B5EF4-FFF2-40B4-BE49-F238E27FC236}">
                <a16:creationId xmlns:a16="http://schemas.microsoft.com/office/drawing/2014/main" id="{1C4F2653-8410-4F94-84C2-B1EE6CC11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2286001"/>
            <a:ext cx="7085013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sr-Latn-RS" sz="2400">
                <a:cs typeface="Arial" panose="020B0604020202020204" pitchFamily="34" charset="0"/>
              </a:rPr>
              <a:t>Infrazvuk</a:t>
            </a:r>
          </a:p>
          <a:p>
            <a:pPr eaLnBrk="1" hangingPunct="1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en-US" altLang="sr-Latn-RS" sz="2400">
                <a:cs typeface="Arial" panose="020B0604020202020204" pitchFamily="34" charset="0"/>
              </a:rPr>
              <a:t> zvučni valovi frekvencije niže od 20 Hz</a:t>
            </a:r>
            <a:r>
              <a:rPr lang="hr-HR" altLang="sr-Latn-RS" sz="2400">
                <a:cs typeface="Arial" panose="020B0604020202020204" pitchFamily="34" charset="0"/>
              </a:rPr>
              <a:t>.</a:t>
            </a:r>
            <a:endParaRPr lang="en-US" altLang="sr-Latn-RS" sz="2400"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hr-HR" altLang="sr-Latn-RS" sz="2400">
                <a:cs typeface="Arial" panose="020B0604020202020204" pitchFamily="34" charset="0"/>
              </a:rPr>
              <a:t>Ultrazvuk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>
                <a:cs typeface="Arial" panose="020B0604020202020204" pitchFamily="34" charset="0"/>
              </a:rPr>
              <a:t> zvučni valovi s frekvencijom većom od 20 000 Hz</a:t>
            </a:r>
            <a:endParaRPr lang="en-US" altLang="sr-Latn-RS" sz="2400">
              <a:cs typeface="Arial" panose="020B0604020202020204" pitchFamily="34" charset="0"/>
            </a:endParaRPr>
          </a:p>
        </p:txBody>
      </p:sp>
      <p:pic>
        <p:nvPicPr>
          <p:cNvPr id="1029" name="Picture 8" descr="radF5170.jpg">
            <a:extLst>
              <a:ext uri="{FF2B5EF4-FFF2-40B4-BE49-F238E27FC236}">
                <a16:creationId xmlns:a16="http://schemas.microsoft.com/office/drawing/2014/main" id="{BD272A11-CA4E-4A3A-99EB-59E236A7D4F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4" y="4648201"/>
            <a:ext cx="2166937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TextBox 4">
            <a:extLst>
              <a:ext uri="{FF2B5EF4-FFF2-40B4-BE49-F238E27FC236}">
                <a16:creationId xmlns:a16="http://schemas.microsoft.com/office/drawing/2014/main" id="{8FA301E9-13AA-453F-B4DD-F14A6036A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1" y="5562601"/>
            <a:ext cx="2015295" cy="69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hr-HR" altLang="sr-Latn-RS" sz="1400"/>
              <a:t>Primjena ultrazvuka za</a:t>
            </a:r>
          </a:p>
          <a:p>
            <a:pPr eaLnBrk="1" hangingPunct="1">
              <a:lnSpc>
                <a:spcPct val="150000"/>
              </a:lnSpc>
            </a:pPr>
            <a:r>
              <a:rPr lang="hr-HR" altLang="sr-Latn-RS" sz="1400"/>
              <a:t>određivanje udaljenosti</a:t>
            </a:r>
            <a:endParaRPr lang="en-US" altLang="sr-Latn-RS" sz="1400"/>
          </a:p>
        </p:txBody>
      </p:sp>
      <p:graphicFrame>
        <p:nvGraphicFramePr>
          <p:cNvPr id="46082" name="Object 3">
            <a:extLst>
              <a:ext uri="{FF2B5EF4-FFF2-40B4-BE49-F238E27FC236}">
                <a16:creationId xmlns:a16="http://schemas.microsoft.com/office/drawing/2014/main" id="{6513B566-E9B3-4B5F-B7BF-050BCC66C0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4800601"/>
          <a:ext cx="9144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4" imgW="495000" imgH="393480" progId="Equation.3">
                  <p:embed/>
                </p:oleObj>
              </mc:Choice>
              <mc:Fallback>
                <p:oleObj name="Equation" r:id="rId4" imgW="495000" imgH="393480" progId="Equation.3">
                  <p:embed/>
                  <p:pic>
                    <p:nvPicPr>
                      <p:cNvPr id="46082" name="Object 3">
                        <a:extLst>
                          <a:ext uri="{FF2B5EF4-FFF2-40B4-BE49-F238E27FC236}">
                            <a16:creationId xmlns:a16="http://schemas.microsoft.com/office/drawing/2014/main" id="{6513B566-E9B3-4B5F-B7BF-050BCC66C0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800601"/>
                        <a:ext cx="91440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1" name="Picture 9" descr="rad24EAB.jpg">
            <a:extLst>
              <a:ext uri="{FF2B5EF4-FFF2-40B4-BE49-F238E27FC236}">
                <a16:creationId xmlns:a16="http://schemas.microsoft.com/office/drawing/2014/main" id="{50741700-7A8C-4588-AE4B-CA1FF2A07555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495800"/>
            <a:ext cx="1955800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9" name="Text Box 9">
            <a:extLst>
              <a:ext uri="{FF2B5EF4-FFF2-40B4-BE49-F238E27FC236}">
                <a16:creationId xmlns:a16="http://schemas.microsoft.com/office/drawing/2014/main" id="{CF7E7F39-0AAC-4E92-9631-18F0ABA6C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715000"/>
            <a:ext cx="17572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400"/>
              <a:t>Primjena ultrazvuka</a:t>
            </a:r>
          </a:p>
          <a:p>
            <a:pPr eaLnBrk="1" hangingPunct="1"/>
            <a:r>
              <a:rPr lang="hr-HR" altLang="sr-Latn-RS" sz="1400"/>
              <a:t>u medicini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6086" grpId="0"/>
      <p:bldP spid="460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7D76F7-F4A5-42E2-B516-A272563E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/>
              <a:t>Valovi prenose energiju.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1E4776-5B9E-45C4-A5BD-73B396CD8C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sz="2800" dirty="0"/>
              <a:t>Kružni valovi</a:t>
            </a:r>
          </a:p>
          <a:p>
            <a:pPr marL="0" indent="0">
              <a:buNone/>
            </a:pPr>
            <a:r>
              <a:rPr lang="hr-HR" dirty="0"/>
              <a:t>-VALNE FRONTE SU KONCENTRIČNE KRUŽNICE.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96AC90F-1A5F-495A-A110-98AC4DEACE8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hr-HR" sz="2800" dirty="0"/>
              <a:t>RAVNI VALOVI</a:t>
            </a:r>
          </a:p>
          <a:p>
            <a:pPr marL="0" indent="0">
              <a:buNone/>
            </a:pPr>
            <a:r>
              <a:rPr lang="hr-HR" dirty="0"/>
              <a:t>-VALNE FRONTE SU RAVNE I MEĐUSOBNO PARALELENE.</a:t>
            </a:r>
          </a:p>
        </p:txBody>
      </p:sp>
    </p:spTree>
    <p:extLst>
      <p:ext uri="{BB962C8B-B14F-4D97-AF65-F5344CB8AC3E}">
        <p14:creationId xmlns:p14="http://schemas.microsoft.com/office/powerpoint/2010/main" val="338901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08405D-D108-4840-8B93-06987DC9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VRSTE VALOVA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C2FEACB-88F1-4753-A06F-C2BA57FCC4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Transverzalni 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5DDB3D6-23A7-4111-A970-90E5B616012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/>
              <a:t>Brijeg i dol</a:t>
            </a:r>
          </a:p>
          <a:p>
            <a:r>
              <a:rPr lang="hr-HR" dirty="0"/>
              <a:t>Čestice sredstva titraju okomito na smjer širenja vala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9435EBC-9F74-4B1A-9170-D3553E0A6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longitudinalni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C2C5FD1-8D1B-40E1-B6EE-0E7A4C6B0B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hr-HR" dirty="0" err="1"/>
              <a:t>Zgušnjenja</a:t>
            </a:r>
            <a:r>
              <a:rPr lang="hr-HR" dirty="0"/>
              <a:t> i razrjeđenja</a:t>
            </a:r>
          </a:p>
          <a:p>
            <a:r>
              <a:rPr lang="hr-HR" dirty="0"/>
              <a:t>Čestice sredstva titraju u smjeru širenja vala</a:t>
            </a:r>
          </a:p>
        </p:txBody>
      </p:sp>
    </p:spTree>
    <p:extLst>
      <p:ext uri="{BB962C8B-B14F-4D97-AF65-F5344CB8AC3E}">
        <p14:creationId xmlns:p14="http://schemas.microsoft.com/office/powerpoint/2010/main" val="115153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>
            <a:extLst>
              <a:ext uri="{FF2B5EF4-FFF2-40B4-BE49-F238E27FC236}">
                <a16:creationId xmlns:a16="http://schemas.microsoft.com/office/drawing/2014/main" id="{62FFCDF5-5117-403F-B26C-5BBBC91F6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055" y="685801"/>
            <a:ext cx="19885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36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Opis vala</a:t>
            </a:r>
            <a:endParaRPr lang="en-US" sz="36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8435" name="TextBox 3">
            <a:extLst>
              <a:ext uri="{FF2B5EF4-FFF2-40B4-BE49-F238E27FC236}">
                <a16:creationId xmlns:a16="http://schemas.microsoft.com/office/drawing/2014/main" id="{E388510A-079C-4AB6-8F74-D9A1B7583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752601"/>
            <a:ext cx="7345281" cy="2332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hr-HR" altLang="sr-Latn-RS" sz="2800" dirty="0">
                <a:solidFill>
                  <a:schemeClr val="accent3">
                    <a:lumMod val="75000"/>
                  </a:schemeClr>
                </a:solidFill>
                <a:cs typeface="Arial" panose="020B0604020202020204" pitchFamily="34" charset="0"/>
              </a:rPr>
              <a:t>Valna duljina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hr-HR" altLang="sr-Latn-RS" sz="2400" dirty="0">
                <a:cs typeface="Arial" panose="020B0604020202020204" pitchFamily="34" charset="0"/>
              </a:rPr>
              <a:t>Razmak između dva susjedna valna brijega ili dola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hr-HR" altLang="sr-Latn-RS" sz="2400" dirty="0">
                <a:cs typeface="Arial" panose="020B0604020202020204" pitchFamily="34" charset="0"/>
              </a:rPr>
              <a:t>Obilježavamo je oznakom </a:t>
            </a:r>
            <a:r>
              <a:rPr lang="el-GR" altLang="sr-Latn-RS" sz="2400" b="1" i="1" dirty="0">
                <a:cs typeface="Arial" panose="020B0604020202020204" pitchFamily="34" charset="0"/>
              </a:rPr>
              <a:t>λ</a:t>
            </a:r>
            <a:r>
              <a:rPr lang="hr-HR" altLang="sr-Latn-RS" sz="2400" i="1" dirty="0">
                <a:cs typeface="Arial" panose="020B0604020202020204" pitchFamily="34" charset="0"/>
              </a:rPr>
              <a:t> ( grčko slovo lambda)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hr-HR" altLang="sr-Latn-RS" sz="2400" dirty="0">
                <a:cs typeface="Arial" panose="020B0604020202020204" pitchFamily="34" charset="0"/>
              </a:rPr>
              <a:t>Jedinica valne duljine je</a:t>
            </a:r>
            <a:r>
              <a:rPr lang="en-US" altLang="sr-Latn-RS" sz="2400" dirty="0" err="1">
                <a:cs typeface="Arial" panose="020B0604020202020204" pitchFamily="34" charset="0"/>
              </a:rPr>
              <a:t>st</a:t>
            </a: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hr-HR" altLang="sr-Latn-RS" sz="2400" dirty="0">
                <a:cs typeface="Arial" panose="020B0604020202020204" pitchFamily="34" charset="0"/>
              </a:rPr>
              <a:t>metar.</a:t>
            </a:r>
            <a:endParaRPr lang="en-US" altLang="sr-Latn-RS" sz="2400" dirty="0">
              <a:cs typeface="Arial" panose="020B0604020202020204" pitchFamily="34" charset="0"/>
            </a:endParaRPr>
          </a:p>
        </p:txBody>
      </p:sp>
      <p:pic>
        <p:nvPicPr>
          <p:cNvPr id="7172" name="Picture 4" descr="rad9D5FF.jpg">
            <a:extLst>
              <a:ext uri="{FF2B5EF4-FFF2-40B4-BE49-F238E27FC236}">
                <a16:creationId xmlns:a16="http://schemas.microsoft.com/office/drawing/2014/main" id="{9984107D-A8C5-4066-B0E8-A7CA6178132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14800"/>
            <a:ext cx="33972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>
            <a:extLst>
              <a:ext uri="{FF2B5EF4-FFF2-40B4-BE49-F238E27FC236}">
                <a16:creationId xmlns:a16="http://schemas.microsoft.com/office/drawing/2014/main" id="{B06C8E64-E485-4E06-AA47-9C31A890A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714376"/>
            <a:ext cx="31217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36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Amplituda vala </a:t>
            </a:r>
            <a:endParaRPr lang="en-US" sz="36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9459" name="TextBox 2">
            <a:extLst>
              <a:ext uri="{FF2B5EF4-FFF2-40B4-BE49-F238E27FC236}">
                <a16:creationId xmlns:a16="http://schemas.microsoft.com/office/drawing/2014/main" id="{E5CF92F5-21D8-42F5-B108-53315974B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689" y="1714501"/>
            <a:ext cx="5632439" cy="114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  <a:defRPr/>
            </a:pPr>
            <a:r>
              <a:rPr lang="hr-HR" sz="2400" dirty="0">
                <a:cs typeface="Arial" pitchFamily="34" charset="0"/>
              </a:rPr>
              <a:t>Visina valnog brijega ili dubina dola vala</a:t>
            </a:r>
          </a:p>
          <a:p>
            <a:pPr>
              <a:lnSpc>
                <a:spcPct val="150000"/>
              </a:lnSpc>
              <a:buSzPct val="70000"/>
              <a:buFont typeface="Wingdings" pitchFamily="2" charset="2"/>
              <a:buChar char="Ø"/>
              <a:defRPr/>
            </a:pPr>
            <a:r>
              <a:rPr lang="en-US" sz="2400" dirty="0">
                <a:cs typeface="Arial" pitchFamily="34" charset="0"/>
              </a:rPr>
              <a:t> </a:t>
            </a:r>
            <a:r>
              <a:rPr lang="hr-HR" sz="2400" dirty="0">
                <a:cs typeface="Arial" pitchFamily="34" charset="0"/>
              </a:rPr>
              <a:t>Obilježavamo je </a:t>
            </a:r>
            <a:r>
              <a:rPr lang="en-US" sz="2400" dirty="0">
                <a:cs typeface="Arial" pitchFamily="34" charset="0"/>
              </a:rPr>
              <a:t>s</a:t>
            </a:r>
            <a:r>
              <a:rPr lang="hr-HR" sz="2400" dirty="0">
                <a:cs typeface="Arial" pitchFamily="34" charset="0"/>
              </a:rPr>
              <a:t> </a:t>
            </a:r>
            <a:r>
              <a:rPr lang="hr-HR" sz="2400" i="1" dirty="0">
                <a:cs typeface="Arial" pitchFamily="34" charset="0"/>
              </a:rPr>
              <a:t>A </a:t>
            </a:r>
          </a:p>
        </p:txBody>
      </p:sp>
      <p:pic>
        <p:nvPicPr>
          <p:cNvPr id="8196" name="Picture 4" descr="rad5F22F.jpg">
            <a:extLst>
              <a:ext uri="{FF2B5EF4-FFF2-40B4-BE49-F238E27FC236}">
                <a16:creationId xmlns:a16="http://schemas.microsoft.com/office/drawing/2014/main" id="{DE670A32-6C3A-400A-B1B7-142789E1F845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3929063"/>
            <a:ext cx="44323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>
            <a:extLst>
              <a:ext uri="{FF2B5EF4-FFF2-40B4-BE49-F238E27FC236}">
                <a16:creationId xmlns:a16="http://schemas.microsoft.com/office/drawing/2014/main" id="{408BC9D5-F15A-45E5-9D92-742AB87A5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9" y="714376"/>
            <a:ext cx="24159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36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Period vala </a:t>
            </a:r>
            <a:endParaRPr lang="en-US" sz="36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9219" name="TextBox 2">
            <a:extLst>
              <a:ext uri="{FF2B5EF4-FFF2-40B4-BE49-F238E27FC236}">
                <a16:creationId xmlns:a16="http://schemas.microsoft.com/office/drawing/2014/main" id="{AF605A52-45E6-4D44-8C17-A056B564A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688" y="1714501"/>
            <a:ext cx="7200817" cy="1685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 dirty="0">
                <a:cs typeface="Arial" panose="020B0604020202020204" pitchFamily="34" charset="0"/>
              </a:rPr>
              <a:t>Vrijeme potrebno da val prijeđe put jednak jednoj</a:t>
            </a:r>
          </a:p>
          <a:p>
            <a:pPr eaLnBrk="1" hangingPunct="1">
              <a:lnSpc>
                <a:spcPct val="150000"/>
              </a:lnSpc>
              <a:buSzPct val="70000"/>
            </a:pPr>
            <a:r>
              <a:rPr lang="hr-HR" altLang="sr-Latn-RS" sz="2400" dirty="0">
                <a:cs typeface="Arial" panose="020B0604020202020204" pitchFamily="34" charset="0"/>
              </a:rPr>
              <a:t>   valnoj duljini.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 dirty="0">
                <a:cs typeface="Arial" panose="020B0604020202020204" pitchFamily="34" charset="0"/>
              </a:rPr>
              <a:t>Oznaka: </a:t>
            </a:r>
            <a:r>
              <a:rPr lang="hr-HR" altLang="sr-Latn-RS" sz="2400" i="1" dirty="0">
                <a:cs typeface="Arial" panose="020B0604020202020204" pitchFamily="34" charset="0"/>
              </a:rPr>
              <a:t>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1">
            <a:extLst>
              <a:ext uri="{FF2B5EF4-FFF2-40B4-BE49-F238E27FC236}">
                <a16:creationId xmlns:a16="http://schemas.microsoft.com/office/drawing/2014/main" id="{5144DCD5-6EEC-4C25-87C6-2AA1B108C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76" y="714376"/>
            <a:ext cx="35392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36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Frekvencija   vala </a:t>
            </a:r>
            <a:endParaRPr lang="en-US" sz="36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4100" name="TextBox 2">
            <a:extLst>
              <a:ext uri="{FF2B5EF4-FFF2-40B4-BE49-F238E27FC236}">
                <a16:creationId xmlns:a16="http://schemas.microsoft.com/office/drawing/2014/main" id="{0E411A42-B90F-4D26-A9E1-B1110DC67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689" y="1714501"/>
            <a:ext cx="5234125" cy="1685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 dirty="0">
                <a:cs typeface="Arial" panose="020B0604020202020204" pitchFamily="34" charset="0"/>
              </a:rPr>
              <a:t>Broj titraja u jednoj sekundi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 dirty="0">
                <a:cs typeface="Arial" panose="020B0604020202020204" pitchFamily="34" charset="0"/>
              </a:rPr>
              <a:t> Oznaka</a:t>
            </a:r>
            <a:r>
              <a:rPr lang="hr-HR" altLang="sr-Latn-RS" sz="2400" i="1" dirty="0">
                <a:cs typeface="Arial" panose="020B0604020202020204" pitchFamily="34" charset="0"/>
              </a:rPr>
              <a:t> </a:t>
            </a:r>
            <a:r>
              <a:rPr lang="hr-HR" altLang="sr-Latn-RS" sz="2400" dirty="0">
                <a:cs typeface="Arial" panose="020B0604020202020204" pitchFamily="34" charset="0"/>
              </a:rPr>
              <a:t>frekvencije </a:t>
            </a:r>
            <a:r>
              <a:rPr lang="hr-HR" altLang="sr-Latn-RS" sz="2400" i="1" dirty="0">
                <a:cs typeface="Arial" panose="020B0604020202020204" pitchFamily="34" charset="0"/>
              </a:rPr>
              <a:t>f </a:t>
            </a:r>
            <a:endParaRPr lang="hr-HR" altLang="sr-Latn-RS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 dirty="0">
                <a:cs typeface="Arial" panose="020B0604020202020204" pitchFamily="34" charset="0"/>
              </a:rPr>
              <a:t> Jedinca frekvencije herc</a:t>
            </a:r>
            <a:r>
              <a:rPr lang="en-US" altLang="sr-Latn-RS" sz="2400" dirty="0">
                <a:cs typeface="Arial" panose="020B0604020202020204" pitchFamily="34" charset="0"/>
              </a:rPr>
              <a:t> ( </a:t>
            </a:r>
            <a:r>
              <a:rPr lang="en-US" altLang="sr-Latn-RS" sz="2400" dirty="0" err="1">
                <a:cs typeface="Arial" panose="020B0604020202020204" pitchFamily="34" charset="0"/>
              </a:rPr>
              <a:t>znak</a:t>
            </a:r>
            <a:r>
              <a:rPr lang="hr-HR" altLang="sr-Latn-RS" sz="2400" dirty="0">
                <a:cs typeface="Arial" panose="020B0604020202020204" pitchFamily="34" charset="0"/>
              </a:rPr>
              <a:t> Hz</a:t>
            </a:r>
            <a:r>
              <a:rPr lang="en-US" altLang="sr-Latn-RS" sz="2400" dirty="0">
                <a:cs typeface="Arial" panose="020B0604020202020204" pitchFamily="34" charset="0"/>
              </a:rPr>
              <a:t>)</a:t>
            </a:r>
            <a:endParaRPr lang="hr-HR" altLang="sr-Latn-RS" sz="2400" dirty="0">
              <a:cs typeface="Arial" panose="020B0604020202020204" pitchFamily="34" charset="0"/>
            </a:endParaRPr>
          </a:p>
        </p:txBody>
      </p:sp>
      <p:graphicFrame>
        <p:nvGraphicFramePr>
          <p:cNvPr id="4098" name="Object 1">
            <a:extLst>
              <a:ext uri="{FF2B5EF4-FFF2-40B4-BE49-F238E27FC236}">
                <a16:creationId xmlns:a16="http://schemas.microsoft.com/office/drawing/2014/main" id="{BC44C7F9-A73A-47BB-8A12-A75FB62659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29600" y="2057400"/>
          <a:ext cx="1328738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431640" imgH="393480" progId="Equation.3">
                  <p:embed/>
                </p:oleObj>
              </mc:Choice>
              <mc:Fallback>
                <p:oleObj name="Equation" r:id="rId3" imgW="431640" imgH="393480" progId="Equation.3">
                  <p:embed/>
                  <p:pic>
                    <p:nvPicPr>
                      <p:cNvPr id="4098" name="Object 1">
                        <a:extLst>
                          <a:ext uri="{FF2B5EF4-FFF2-40B4-BE49-F238E27FC236}">
                            <a16:creationId xmlns:a16="http://schemas.microsoft.com/office/drawing/2014/main" id="{BC44C7F9-A73A-47BB-8A12-A75FB62659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2057400"/>
                        <a:ext cx="1328738" cy="121285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F11EA7A-857E-462C-A549-715CB6E1BA5F}"/>
              </a:ext>
            </a:extLst>
          </p:cNvPr>
          <p:cNvSpPr txBox="1"/>
          <p:nvPr/>
        </p:nvSpPr>
        <p:spPr>
          <a:xfrm>
            <a:off x="2881314" y="4929188"/>
            <a:ext cx="6540573" cy="113184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2400">
                <a:latin typeface="Arial" charset="0"/>
                <a:cs typeface="Arial" charset="0"/>
              </a:rPr>
              <a:t>Kiloherc (znak </a:t>
            </a:r>
            <a:r>
              <a:rPr lang="hr-HR" sz="2400" b="1">
                <a:latin typeface="Arial" charset="0"/>
                <a:cs typeface="Arial" charset="0"/>
              </a:rPr>
              <a:t>kHz</a:t>
            </a:r>
            <a:r>
              <a:rPr lang="hr-HR" sz="2400">
                <a:latin typeface="Arial" charset="0"/>
                <a:cs typeface="Arial" charset="0"/>
              </a:rPr>
              <a:t>):       1 kHz = 1 000 Hz</a:t>
            </a:r>
          </a:p>
          <a:p>
            <a:pPr>
              <a:lnSpc>
                <a:spcPct val="150000"/>
              </a:lnSpc>
              <a:defRPr/>
            </a:pPr>
            <a:r>
              <a:rPr lang="hr-HR" sz="2400">
                <a:latin typeface="Arial" charset="0"/>
                <a:cs typeface="Arial" charset="0"/>
              </a:rPr>
              <a:t>Megaherc ( znak </a:t>
            </a:r>
            <a:r>
              <a:rPr lang="hr-HR" sz="2400" b="1">
                <a:latin typeface="Arial" charset="0"/>
                <a:cs typeface="Arial" charset="0"/>
              </a:rPr>
              <a:t>MHz</a:t>
            </a:r>
            <a:r>
              <a:rPr lang="hr-HR" sz="2400">
                <a:latin typeface="Arial" charset="0"/>
                <a:cs typeface="Arial" charset="0"/>
              </a:rPr>
              <a:t>):  1 MHz= 1 000 000 Hz</a:t>
            </a:r>
            <a:endParaRPr lang="en-US" sz="2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">
            <a:extLst>
              <a:ext uri="{FF2B5EF4-FFF2-40B4-BE49-F238E27FC236}">
                <a16:creationId xmlns:a16="http://schemas.microsoft.com/office/drawing/2014/main" id="{63007573-1265-49E3-AEC3-7E8472937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1" y="685801"/>
            <a:ext cx="26392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36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Brzina   vala </a:t>
            </a:r>
            <a:endParaRPr lang="en-US" sz="36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5122" name="Object 2">
            <a:extLst>
              <a:ext uri="{FF2B5EF4-FFF2-40B4-BE49-F238E27FC236}">
                <a16:creationId xmlns:a16="http://schemas.microsoft.com/office/drawing/2014/main" id="{175D2EBF-A7E2-4130-A5CE-AC078586E6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0" y="2209801"/>
          <a:ext cx="28765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583920" imgH="203040" progId="Equation.3">
                  <p:embed/>
                </p:oleObj>
              </mc:Choice>
              <mc:Fallback>
                <p:oleObj name="Equation" r:id="rId3" imgW="583920" imgH="203040" progId="Equation.3">
                  <p:embed/>
                  <p:pic>
                    <p:nvPicPr>
                      <p:cNvPr id="5122" name="Object 2">
                        <a:extLst>
                          <a:ext uri="{FF2B5EF4-FFF2-40B4-BE49-F238E27FC236}">
                            <a16:creationId xmlns:a16="http://schemas.microsoft.com/office/drawing/2014/main" id="{175D2EBF-A7E2-4130-A5CE-AC078586E6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09801"/>
                        <a:ext cx="2876550" cy="10001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3399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Box 3">
            <a:extLst>
              <a:ext uri="{FF2B5EF4-FFF2-40B4-BE49-F238E27FC236}">
                <a16:creationId xmlns:a16="http://schemas.microsoft.com/office/drawing/2014/main" id="{760EB02F-E46F-45E2-91A9-CD533C50D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8352" y="4143375"/>
            <a:ext cx="6773008" cy="1685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hr-HR" altLang="sr-Latn-RS" sz="2400">
                <a:cs typeface="Arial" panose="020B0604020202020204" pitchFamily="34" charset="0"/>
              </a:rPr>
              <a:t>Brzina vala jednaka je umnošku valne duljine</a:t>
            </a:r>
          </a:p>
          <a:p>
            <a:pPr algn="ctr" eaLnBrk="1" hangingPunct="1">
              <a:lnSpc>
                <a:spcPct val="150000"/>
              </a:lnSpc>
            </a:pPr>
            <a:r>
              <a:rPr lang="hr-HR" altLang="sr-Latn-RS" sz="2400">
                <a:cs typeface="Arial" panose="020B0604020202020204" pitchFamily="34" charset="0"/>
              </a:rPr>
              <a:t> i frekvencije vala.</a:t>
            </a:r>
            <a:endParaRPr lang="en-US" altLang="sr-Latn-RS" sz="2400">
              <a:cs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sr-Latn-RS" sz="2400">
                <a:cs typeface="Arial" panose="020B0604020202020204" pitchFamily="34" charset="0"/>
              </a:rPr>
              <a:t>Brzina vala ovisi o sredstvu kroz koje se val širi.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>
            <a:extLst>
              <a:ext uri="{FF2B5EF4-FFF2-40B4-BE49-F238E27FC236}">
                <a16:creationId xmlns:a16="http://schemas.microsoft.com/office/drawing/2014/main" id="{737E0DFA-A7AC-4F11-A943-E99671BDD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1" y="685801"/>
            <a:ext cx="56340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36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Odbijanje ili refleksija valova</a:t>
            </a:r>
            <a:endParaRPr lang="en-US" sz="3600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A9117E-DE68-4A82-B090-2093D3C67785}"/>
              </a:ext>
            </a:extLst>
          </p:cNvPr>
          <p:cNvSpPr txBox="1"/>
          <p:nvPr/>
        </p:nvSpPr>
        <p:spPr>
          <a:xfrm>
            <a:off x="2122675" y="4953001"/>
            <a:ext cx="8083175" cy="11425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dirty="0">
                <a:cs typeface="Arial" pitchFamily="34" charset="0"/>
              </a:rPr>
              <a:t>Val se </a:t>
            </a:r>
            <a:r>
              <a:rPr lang="en-US" sz="2400" dirty="0" err="1">
                <a:cs typeface="Arial" pitchFamily="34" charset="0"/>
              </a:rPr>
              <a:t>odbija</a:t>
            </a:r>
            <a:r>
              <a:rPr lang="en-US" sz="2400" dirty="0">
                <a:cs typeface="Arial" pitchFamily="34" charset="0"/>
              </a:rPr>
              <a:t> od </a:t>
            </a:r>
            <a:r>
              <a:rPr lang="hr-HR" sz="2400" dirty="0">
                <a:cs typeface="Arial" pitchFamily="34" charset="0"/>
              </a:rPr>
              <a:t>pre</a:t>
            </a:r>
            <a:r>
              <a:rPr lang="en-US" sz="2400" dirty="0" err="1">
                <a:cs typeface="Arial" pitchFamily="34" charset="0"/>
              </a:rPr>
              <a:t>preke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tako</a:t>
            </a:r>
            <a:r>
              <a:rPr lang="en-US" sz="2400" dirty="0">
                <a:cs typeface="Arial" pitchFamily="34" charset="0"/>
              </a:rPr>
              <a:t> da je </a:t>
            </a:r>
            <a:r>
              <a:rPr lang="en-US" sz="2400" dirty="0" err="1">
                <a:cs typeface="Arial" pitchFamily="34" charset="0"/>
              </a:rPr>
              <a:t>kut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odbijanja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valne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zrake</a:t>
            </a:r>
            <a:r>
              <a:rPr lang="en-US" sz="2400" dirty="0"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>
                <a:cs typeface="Arial" pitchFamily="34" charset="0"/>
              </a:rPr>
              <a:t> </a:t>
            </a:r>
            <a:r>
              <a:rPr lang="el-GR" sz="2400" dirty="0">
                <a:cs typeface="Arial" pitchFamily="34" charset="0"/>
              </a:rPr>
              <a:t>β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jednak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upadnom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kutu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valne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zrake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l-GR" sz="2400" dirty="0">
                <a:cs typeface="Arial" pitchFamily="34" charset="0"/>
              </a:rPr>
              <a:t>α</a:t>
            </a:r>
            <a:r>
              <a:rPr lang="en-US" sz="2400" dirty="0">
                <a:cs typeface="Arial" pitchFamily="34" charset="0"/>
              </a:rPr>
              <a:t>.</a:t>
            </a:r>
          </a:p>
        </p:txBody>
      </p:sp>
      <p:pic>
        <p:nvPicPr>
          <p:cNvPr id="1029" name="Picture 6" descr="radD319C.jpg">
            <a:extLst>
              <a:ext uri="{FF2B5EF4-FFF2-40B4-BE49-F238E27FC236}">
                <a16:creationId xmlns:a16="http://schemas.microsoft.com/office/drawing/2014/main" id="{A4090830-EC53-4D8C-B2C8-6501ED3FE0A9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24000"/>
            <a:ext cx="30480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F0254271-95BE-42B7-B2E5-38BEF72CF4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1" y="4038600"/>
          <a:ext cx="12874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406080" imgH="203040" progId="Equation.3">
                  <p:embed/>
                </p:oleObj>
              </mc:Choice>
              <mc:Fallback>
                <p:oleObj name="Equation" r:id="rId4" imgW="406080" imgH="203040" progId="Equation.3">
                  <p:embed/>
                  <p:pic>
                    <p:nvPicPr>
                      <p:cNvPr id="25603" name="Object 3">
                        <a:extLst>
                          <a:ext uri="{FF2B5EF4-FFF2-40B4-BE49-F238E27FC236}">
                            <a16:creationId xmlns:a16="http://schemas.microsoft.com/office/drawing/2014/main" id="{F0254271-95BE-42B7-B2E5-38BEF72CF4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1" y="4038600"/>
                        <a:ext cx="1287463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Kapljica">
  <a:themeElements>
    <a:clrScheme name="Kapljic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Kapljic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ljic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</Template>
  <TotalTime>55</TotalTime>
  <Words>312</Words>
  <Application>Microsoft Office PowerPoint</Application>
  <PresentationFormat>Široki zaslon</PresentationFormat>
  <Paragraphs>65</Paragraphs>
  <Slides>12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8" baseType="lpstr">
      <vt:lpstr>Arial</vt:lpstr>
      <vt:lpstr>Calibri</vt:lpstr>
      <vt:lpstr>Tw Cen MT</vt:lpstr>
      <vt:lpstr>Wingdings</vt:lpstr>
      <vt:lpstr>Kapljica</vt:lpstr>
      <vt:lpstr>Equation</vt:lpstr>
      <vt:lpstr>Valovi</vt:lpstr>
      <vt:lpstr>Valovi prenose energiju.</vt:lpstr>
      <vt:lpstr>VRSTE VALOVA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Valovi</dc:title>
  <dc:creator>Marija Trnak Mašaberg</dc:creator>
  <cp:lastModifiedBy>Marija Trnak Mašaberg</cp:lastModifiedBy>
  <cp:revision>7</cp:revision>
  <dcterms:created xsi:type="dcterms:W3CDTF">2020-04-02T17:01:43Z</dcterms:created>
  <dcterms:modified xsi:type="dcterms:W3CDTF">2020-04-02T17:57:05Z</dcterms:modified>
</cp:coreProperties>
</file>