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  <p:sldId id="265" r:id="rId9"/>
    <p:sldId id="263" r:id="rId10"/>
    <p:sldId id="264" r:id="rId11"/>
    <p:sldId id="266" r:id="rId12"/>
    <p:sldId id="267" r:id="rId13"/>
    <p:sldId id="268" r:id="rId14"/>
    <p:sldId id="269" r:id="rId15"/>
    <p:sldId id="271" r:id="rId16"/>
    <p:sldId id="270" r:id="rId17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332" autoAdjust="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470F5-934E-47DB-8FB2-2CC295FEB6C6}" type="datetimeFigureOut">
              <a:rPr lang="hr-HR" smtClean="0"/>
              <a:t>7.4.2020.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37F90BDE-4FBD-4DCE-9941-02CF5CBE6BF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53796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470F5-934E-47DB-8FB2-2CC295FEB6C6}" type="datetimeFigureOut">
              <a:rPr lang="hr-HR" smtClean="0"/>
              <a:t>7.4.2020.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7F90BDE-4FBD-4DCE-9941-02CF5CBE6BF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68006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470F5-934E-47DB-8FB2-2CC295FEB6C6}" type="datetimeFigureOut">
              <a:rPr lang="hr-HR" smtClean="0"/>
              <a:t>7.4.2020.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7F90BDE-4FBD-4DCE-9941-02CF5CBE6BFF}" type="slidenum">
              <a:rPr lang="hr-HR" smtClean="0"/>
              <a:t>‹#›</a:t>
            </a:fld>
            <a:endParaRPr lang="hr-H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621595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470F5-934E-47DB-8FB2-2CC295FEB6C6}" type="datetimeFigureOut">
              <a:rPr lang="hr-HR" smtClean="0"/>
              <a:t>7.4.2020.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7F90BDE-4FBD-4DCE-9941-02CF5CBE6BF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395220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470F5-934E-47DB-8FB2-2CC295FEB6C6}" type="datetimeFigureOut">
              <a:rPr lang="hr-HR" smtClean="0"/>
              <a:t>7.4.2020.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7F90BDE-4FBD-4DCE-9941-02CF5CBE6BFF}" type="slidenum">
              <a:rPr lang="hr-HR" smtClean="0"/>
              <a:t>‹#›</a:t>
            </a:fld>
            <a:endParaRPr lang="hr-H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599590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470F5-934E-47DB-8FB2-2CC295FEB6C6}" type="datetimeFigureOut">
              <a:rPr lang="hr-HR" smtClean="0"/>
              <a:t>7.4.2020.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7F90BDE-4FBD-4DCE-9941-02CF5CBE6BF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608054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470F5-934E-47DB-8FB2-2CC295FEB6C6}" type="datetimeFigureOut">
              <a:rPr lang="hr-HR" smtClean="0"/>
              <a:t>7.4.2020.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90BDE-4FBD-4DCE-9941-02CF5CBE6BF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995410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470F5-934E-47DB-8FB2-2CC295FEB6C6}" type="datetimeFigureOut">
              <a:rPr lang="hr-HR" smtClean="0"/>
              <a:t>7.4.2020.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90BDE-4FBD-4DCE-9941-02CF5CBE6BF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56688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470F5-934E-47DB-8FB2-2CC295FEB6C6}" type="datetimeFigureOut">
              <a:rPr lang="hr-HR" smtClean="0"/>
              <a:t>7.4.2020.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90BDE-4FBD-4DCE-9941-02CF5CBE6BF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60777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470F5-934E-47DB-8FB2-2CC295FEB6C6}" type="datetimeFigureOut">
              <a:rPr lang="hr-HR" smtClean="0"/>
              <a:t>7.4.2020.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7F90BDE-4FBD-4DCE-9941-02CF5CBE6BF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40344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470F5-934E-47DB-8FB2-2CC295FEB6C6}" type="datetimeFigureOut">
              <a:rPr lang="hr-HR" smtClean="0"/>
              <a:t>7.4.2020.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7F90BDE-4FBD-4DCE-9941-02CF5CBE6BF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18597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470F5-934E-47DB-8FB2-2CC295FEB6C6}" type="datetimeFigureOut">
              <a:rPr lang="hr-HR" smtClean="0"/>
              <a:t>7.4.2020.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7F90BDE-4FBD-4DCE-9941-02CF5CBE6BF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78426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470F5-934E-47DB-8FB2-2CC295FEB6C6}" type="datetimeFigureOut">
              <a:rPr lang="hr-HR" smtClean="0"/>
              <a:t>7.4.2020.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90BDE-4FBD-4DCE-9941-02CF5CBE6BF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01696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470F5-934E-47DB-8FB2-2CC295FEB6C6}" type="datetimeFigureOut">
              <a:rPr lang="hr-HR" smtClean="0"/>
              <a:t>7.4.2020.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90BDE-4FBD-4DCE-9941-02CF5CBE6BF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33472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470F5-934E-47DB-8FB2-2CC295FEB6C6}" type="datetimeFigureOut">
              <a:rPr lang="hr-HR" smtClean="0"/>
              <a:t>7.4.2020.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90BDE-4FBD-4DCE-9941-02CF5CBE6BF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66034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470F5-934E-47DB-8FB2-2CC295FEB6C6}" type="datetimeFigureOut">
              <a:rPr lang="hr-HR" smtClean="0"/>
              <a:t>7.4.2020.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7F90BDE-4FBD-4DCE-9941-02CF5CBE6BF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61387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3470F5-934E-47DB-8FB2-2CC295FEB6C6}" type="datetimeFigureOut">
              <a:rPr lang="hr-HR" smtClean="0"/>
              <a:t>7.4.2020.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37F90BDE-4FBD-4DCE-9941-02CF5CBE6BF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32725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Imenice 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b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ponavljanje</a:t>
            </a:r>
            <a:endParaRPr lang="hr-HR" b="1" spc="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13992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96690"/>
          </a:xfrm>
        </p:spPr>
        <p:txBody>
          <a:bodyPr/>
          <a:lstStyle/>
          <a:p>
            <a:r>
              <a:rPr lang="hr-HR" dirty="0" smtClean="0"/>
              <a:t>Nominativ (N)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366983" y="1320801"/>
            <a:ext cx="10137630" cy="5320144"/>
          </a:xfrm>
        </p:spPr>
        <p:txBody>
          <a:bodyPr/>
          <a:lstStyle/>
          <a:p>
            <a:r>
              <a:rPr lang="hr-HR" dirty="0" smtClean="0"/>
              <a:t>Padež </a:t>
            </a:r>
            <a:r>
              <a:rPr lang="hr-HR" dirty="0" smtClean="0"/>
              <a:t>imenovanja – vršitelj radnje u rečenici, netko/nešto tko/što se opisuje</a:t>
            </a:r>
            <a:endParaRPr lang="hr-HR" i="1" dirty="0" smtClean="0"/>
          </a:p>
          <a:p>
            <a:r>
              <a:rPr lang="hr-HR" dirty="0" smtClean="0"/>
              <a:t>Odgovara na pitanje tko (za živo) i što (za neživo)</a:t>
            </a:r>
          </a:p>
          <a:p>
            <a:r>
              <a:rPr lang="hr-HR" dirty="0" smtClean="0"/>
              <a:t>Nominativ jednine osnovni je oblik riječi u kojem se imenice navode u rječnicima. </a:t>
            </a:r>
          </a:p>
          <a:p>
            <a:r>
              <a:rPr lang="hr-HR" dirty="0" smtClean="0"/>
              <a:t>Nominativom najčešće imenujemo vršitelja radnje u rečenici: </a:t>
            </a:r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   Mama kuha ručak? Tko kuha ručak? Mama. (mama je vršitelj radnje) </a:t>
            </a:r>
          </a:p>
          <a:p>
            <a:r>
              <a:rPr lang="hr-HR" dirty="0" smtClean="0"/>
              <a:t>U nominativu množine glas k, g, h mijenjaju se u c, z, s ispred glasa i: </a:t>
            </a:r>
          </a:p>
          <a:p>
            <a:pPr marL="0" indent="0">
              <a:buNone/>
            </a:pPr>
            <a:r>
              <a:rPr lang="hr-HR" dirty="0" smtClean="0"/>
              <a:t>      Vojni</a:t>
            </a:r>
            <a:r>
              <a:rPr lang="hr-HR" dirty="0" smtClean="0">
                <a:solidFill>
                  <a:srgbClr val="FF0000"/>
                </a:solidFill>
              </a:rPr>
              <a:t>k</a:t>
            </a:r>
            <a:r>
              <a:rPr lang="hr-HR" dirty="0" smtClean="0"/>
              <a:t> – vojni</a:t>
            </a:r>
            <a:r>
              <a:rPr lang="hr-HR" dirty="0" smtClean="0">
                <a:solidFill>
                  <a:srgbClr val="FF0000"/>
                </a:solidFill>
              </a:rPr>
              <a:t>ci</a:t>
            </a:r>
            <a:r>
              <a:rPr lang="hr-HR" dirty="0" smtClean="0"/>
              <a:t>, prijedlo</a:t>
            </a:r>
            <a:r>
              <a:rPr lang="hr-HR" dirty="0" smtClean="0">
                <a:solidFill>
                  <a:srgbClr val="FF0000"/>
                </a:solidFill>
              </a:rPr>
              <a:t>g</a:t>
            </a:r>
            <a:r>
              <a:rPr lang="hr-HR" dirty="0" smtClean="0"/>
              <a:t> – prijedlo</a:t>
            </a:r>
            <a:r>
              <a:rPr lang="hr-HR" dirty="0" smtClean="0">
                <a:solidFill>
                  <a:srgbClr val="FF0000"/>
                </a:solidFill>
              </a:rPr>
              <a:t>z</a:t>
            </a:r>
            <a:r>
              <a:rPr lang="hr-HR" dirty="0" smtClean="0"/>
              <a:t>i, osmije</a:t>
            </a:r>
            <a:r>
              <a:rPr lang="hr-HR" dirty="0" smtClean="0">
                <a:solidFill>
                  <a:srgbClr val="FF0000"/>
                </a:solidFill>
              </a:rPr>
              <a:t>h</a:t>
            </a:r>
            <a:r>
              <a:rPr lang="hr-HR" dirty="0" smtClean="0"/>
              <a:t> </a:t>
            </a:r>
            <a:r>
              <a:rPr lang="hr-HR" dirty="0" smtClean="0"/>
              <a:t>– osmje</a:t>
            </a:r>
            <a:r>
              <a:rPr lang="hr-HR" dirty="0" smtClean="0">
                <a:solidFill>
                  <a:srgbClr val="FF0000"/>
                </a:solidFill>
              </a:rPr>
              <a:t>s</a:t>
            </a:r>
            <a:r>
              <a:rPr lang="hr-HR" dirty="0" smtClean="0"/>
              <a:t>i (sibilarizacija)</a:t>
            </a:r>
            <a:endParaRPr lang="hr-HR" dirty="0" smtClean="0"/>
          </a:p>
          <a:p>
            <a:r>
              <a:rPr lang="hr-HR" dirty="0" smtClean="0"/>
              <a:t>U </a:t>
            </a:r>
            <a:r>
              <a:rPr lang="hr-HR" dirty="0" smtClean="0"/>
              <a:t>nekim imenicama muškog roda u nominativu množine </a:t>
            </a:r>
            <a:r>
              <a:rPr lang="hr-HR" dirty="0" err="1" smtClean="0">
                <a:solidFill>
                  <a:srgbClr val="FF0000"/>
                </a:solidFill>
              </a:rPr>
              <a:t>ije</a:t>
            </a:r>
            <a:r>
              <a:rPr lang="hr-HR" dirty="0" smtClean="0">
                <a:solidFill>
                  <a:srgbClr val="FF0000"/>
                </a:solidFill>
              </a:rPr>
              <a:t> se </a:t>
            </a:r>
            <a:r>
              <a:rPr lang="hr-HR" dirty="0" smtClean="0"/>
              <a:t>skraćuje </a:t>
            </a:r>
            <a:r>
              <a:rPr lang="hr-HR" dirty="0" smtClean="0"/>
              <a:t>u</a:t>
            </a:r>
            <a:r>
              <a:rPr lang="hr-HR" dirty="0" smtClean="0">
                <a:solidFill>
                  <a:srgbClr val="FF0000"/>
                </a:solidFill>
              </a:rPr>
              <a:t> je</a:t>
            </a:r>
          </a:p>
          <a:p>
            <a:pPr marL="0" indent="0">
              <a:buNone/>
            </a:pPr>
            <a:r>
              <a:rPr lang="hr-HR" dirty="0" smtClean="0">
                <a:solidFill>
                  <a:srgbClr val="FF0000"/>
                </a:solidFill>
              </a:rPr>
              <a:t>      </a:t>
            </a:r>
            <a:r>
              <a:rPr lang="hr-HR" dirty="0" smtClean="0">
                <a:solidFill>
                  <a:schemeClr val="tx1"/>
                </a:solidFill>
              </a:rPr>
              <a:t>cv</a:t>
            </a:r>
            <a:r>
              <a:rPr lang="hr-HR" dirty="0" smtClean="0">
                <a:solidFill>
                  <a:srgbClr val="FF0000"/>
                </a:solidFill>
              </a:rPr>
              <a:t>ije</a:t>
            </a:r>
            <a:r>
              <a:rPr lang="hr-HR" dirty="0" smtClean="0">
                <a:solidFill>
                  <a:schemeClr val="tx1"/>
                </a:solidFill>
              </a:rPr>
              <a:t>t-cv</a:t>
            </a:r>
            <a:r>
              <a:rPr lang="hr-HR" dirty="0" smtClean="0">
                <a:solidFill>
                  <a:srgbClr val="FF0000"/>
                </a:solidFill>
              </a:rPr>
              <a:t>je</a:t>
            </a:r>
            <a:r>
              <a:rPr lang="hr-HR" dirty="0" smtClean="0">
                <a:solidFill>
                  <a:schemeClr val="tx1"/>
                </a:solidFill>
              </a:rPr>
              <a:t>tovi</a:t>
            </a:r>
          </a:p>
          <a:p>
            <a:r>
              <a:rPr lang="hr-HR" dirty="0" smtClean="0">
                <a:solidFill>
                  <a:schemeClr val="tx1"/>
                </a:solidFill>
              </a:rPr>
              <a:t>Nek</a:t>
            </a:r>
            <a:r>
              <a:rPr lang="hr-HR" dirty="0" smtClean="0">
                <a:solidFill>
                  <a:schemeClr val="tx1"/>
                </a:solidFill>
              </a:rPr>
              <a:t>e imenice u N </a:t>
            </a:r>
            <a:r>
              <a:rPr lang="hr-HR" dirty="0" err="1" smtClean="0">
                <a:solidFill>
                  <a:schemeClr val="tx1"/>
                </a:solidFill>
              </a:rPr>
              <a:t>mn</a:t>
            </a:r>
            <a:r>
              <a:rPr lang="hr-HR" dirty="0" smtClean="0">
                <a:solidFill>
                  <a:schemeClr val="tx1"/>
                </a:solidFill>
              </a:rPr>
              <a:t>. mogu imati dugu množinu (N </a:t>
            </a:r>
            <a:r>
              <a:rPr lang="hr-HR" dirty="0" err="1" smtClean="0">
                <a:solidFill>
                  <a:schemeClr val="tx1"/>
                </a:solidFill>
              </a:rPr>
              <a:t>mn</a:t>
            </a:r>
            <a:r>
              <a:rPr lang="hr-HR" dirty="0" smtClean="0">
                <a:solidFill>
                  <a:schemeClr val="tx1"/>
                </a:solidFill>
              </a:rPr>
              <a:t>. vukovi)</a:t>
            </a:r>
          </a:p>
          <a:p>
            <a:pPr marL="0" indent="0">
              <a:buNone/>
            </a:pPr>
            <a:r>
              <a:rPr lang="hr-HR" dirty="0">
                <a:solidFill>
                  <a:schemeClr val="tx1"/>
                </a:solidFill>
              </a:rPr>
              <a:t> </a:t>
            </a:r>
            <a:r>
              <a:rPr lang="hr-HR" dirty="0" smtClean="0">
                <a:solidFill>
                  <a:schemeClr val="tx1"/>
                </a:solidFill>
              </a:rPr>
              <a:t>     i kratku množinu (N </a:t>
            </a:r>
            <a:r>
              <a:rPr lang="hr-HR" dirty="0" err="1" smtClean="0">
                <a:solidFill>
                  <a:schemeClr val="tx1"/>
                </a:solidFill>
              </a:rPr>
              <a:t>mn</a:t>
            </a:r>
            <a:r>
              <a:rPr lang="hr-HR" dirty="0" smtClean="0">
                <a:solidFill>
                  <a:schemeClr val="tx1"/>
                </a:solidFill>
              </a:rPr>
              <a:t>. vuci)</a:t>
            </a:r>
            <a:endParaRPr lang="hr-HR" dirty="0" smtClean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hr-HR" dirty="0" smtClean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87146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42872"/>
          </a:xfrm>
        </p:spPr>
        <p:txBody>
          <a:bodyPr/>
          <a:lstStyle/>
          <a:p>
            <a:r>
              <a:rPr lang="hr-HR" dirty="0" smtClean="0"/>
              <a:t>Genitiv (G)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12800" y="1366982"/>
            <a:ext cx="10691812" cy="5347854"/>
          </a:xfrm>
        </p:spPr>
        <p:txBody>
          <a:bodyPr>
            <a:normAutofit/>
          </a:bodyPr>
          <a:lstStyle/>
          <a:p>
            <a:r>
              <a:rPr lang="hr-HR" dirty="0" smtClean="0"/>
              <a:t>Odgovara na pitanje koga (za živo) i čega (za neživo) (nema)</a:t>
            </a:r>
          </a:p>
          <a:p>
            <a:r>
              <a:rPr lang="hr-HR" dirty="0" smtClean="0"/>
              <a:t>Genitiv </a:t>
            </a:r>
            <a:r>
              <a:rPr lang="hr-HR" dirty="0" smtClean="0"/>
              <a:t>je padež kojim izričemo </a:t>
            </a:r>
            <a:r>
              <a:rPr lang="hr-HR" dirty="0" smtClean="0">
                <a:solidFill>
                  <a:srgbClr val="FF0000"/>
                </a:solidFill>
              </a:rPr>
              <a:t>pripadnost</a:t>
            </a:r>
            <a:r>
              <a:rPr lang="hr-HR" dirty="0" smtClean="0"/>
              <a:t>, </a:t>
            </a:r>
            <a:r>
              <a:rPr lang="hr-HR" dirty="0" smtClean="0">
                <a:solidFill>
                  <a:srgbClr val="FF0000"/>
                </a:solidFill>
              </a:rPr>
              <a:t>građu, </a:t>
            </a:r>
            <a:r>
              <a:rPr lang="hr-HR" dirty="0" err="1" smtClean="0">
                <a:solidFill>
                  <a:srgbClr val="FF0000"/>
                </a:solidFill>
              </a:rPr>
              <a:t>izosatanak</a:t>
            </a:r>
            <a:r>
              <a:rPr lang="hr-HR" dirty="0" smtClean="0">
                <a:solidFill>
                  <a:srgbClr val="FF0000"/>
                </a:solidFill>
              </a:rPr>
              <a:t> i </a:t>
            </a:r>
            <a:r>
              <a:rPr lang="hr-HR" dirty="0" smtClean="0">
                <a:solidFill>
                  <a:srgbClr val="FF0000"/>
                </a:solidFill>
              </a:rPr>
              <a:t>djelomičnost  nečega </a:t>
            </a:r>
          </a:p>
          <a:p>
            <a:r>
              <a:rPr lang="hr-HR" dirty="0" smtClean="0"/>
              <a:t>Pripadnost i izostanak izražavamo imenicom u genitivu bez </a:t>
            </a:r>
            <a:r>
              <a:rPr lang="hr-HR" dirty="0" smtClean="0"/>
              <a:t>prijedloga:</a:t>
            </a:r>
            <a:endParaRPr lang="hr-HR" dirty="0" smtClean="0"/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    Ovo je kuća mojega </a:t>
            </a:r>
            <a:r>
              <a:rPr lang="hr-HR" dirty="0" smtClean="0">
                <a:solidFill>
                  <a:srgbClr val="FF0000"/>
                </a:solidFill>
              </a:rPr>
              <a:t>djeda</a:t>
            </a:r>
            <a:r>
              <a:rPr lang="hr-HR" dirty="0" smtClean="0"/>
              <a:t>. </a:t>
            </a:r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     Nema više </a:t>
            </a:r>
            <a:r>
              <a:rPr lang="hr-HR" dirty="0" smtClean="0">
                <a:solidFill>
                  <a:srgbClr val="FF0000"/>
                </a:solidFill>
              </a:rPr>
              <a:t>kuće</a:t>
            </a:r>
            <a:r>
              <a:rPr lang="hr-HR" dirty="0" smtClean="0"/>
              <a:t>. </a:t>
            </a:r>
          </a:p>
          <a:p>
            <a:r>
              <a:rPr lang="hr-HR" dirty="0" smtClean="0"/>
              <a:t>Imenicom u genitivu s prijedlogom od izričemo </a:t>
            </a:r>
            <a:r>
              <a:rPr lang="hr-HR" dirty="0" smtClean="0">
                <a:solidFill>
                  <a:srgbClr val="FF0000"/>
                </a:solidFill>
              </a:rPr>
              <a:t>građu</a:t>
            </a:r>
            <a:r>
              <a:rPr lang="hr-HR" dirty="0" smtClean="0"/>
              <a:t>. </a:t>
            </a:r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   Kuća je napravljena </a:t>
            </a:r>
            <a:r>
              <a:rPr lang="hr-HR" dirty="0" smtClean="0">
                <a:solidFill>
                  <a:srgbClr val="FF0000"/>
                </a:solidFill>
              </a:rPr>
              <a:t>od drveta. </a:t>
            </a:r>
            <a:endParaRPr lang="hr-HR" dirty="0" smtClean="0">
              <a:solidFill>
                <a:srgbClr val="FF0000"/>
              </a:solidFill>
            </a:endParaRPr>
          </a:p>
          <a:p>
            <a:r>
              <a:rPr lang="hr-HR" dirty="0" smtClean="0">
                <a:solidFill>
                  <a:srgbClr val="FF0000"/>
                </a:solidFill>
              </a:rPr>
              <a:t>PAZI: Netočno je uporabiti ovakav genitiv: To je kuća od djeda. </a:t>
            </a:r>
            <a:r>
              <a:rPr lang="hr-HR" dirty="0" smtClean="0">
                <a:solidFill>
                  <a:schemeClr val="tx1"/>
                </a:solidFill>
              </a:rPr>
              <a:t>→ To je djedova kuća.</a:t>
            </a:r>
            <a:endParaRPr lang="hr-HR" dirty="0" smtClean="0">
              <a:solidFill>
                <a:schemeClr val="tx1"/>
              </a:solidFill>
            </a:endParaRPr>
          </a:p>
          <a:p>
            <a:r>
              <a:rPr lang="hr-HR" dirty="0" smtClean="0">
                <a:solidFill>
                  <a:schemeClr val="tx1"/>
                </a:solidFill>
              </a:rPr>
              <a:t>Genitivom možemo izreći i </a:t>
            </a:r>
            <a:r>
              <a:rPr lang="hr-HR" dirty="0" smtClean="0">
                <a:solidFill>
                  <a:srgbClr val="FF0000"/>
                </a:solidFill>
              </a:rPr>
              <a:t>djelomičnost: </a:t>
            </a:r>
          </a:p>
          <a:p>
            <a:pPr marL="0" indent="0">
              <a:buNone/>
            </a:pPr>
            <a:r>
              <a:rPr lang="hr-HR" dirty="0">
                <a:solidFill>
                  <a:srgbClr val="FF0000"/>
                </a:solidFill>
              </a:rPr>
              <a:t> </a:t>
            </a:r>
            <a:r>
              <a:rPr lang="hr-HR" dirty="0" smtClean="0">
                <a:solidFill>
                  <a:srgbClr val="FF0000"/>
                </a:solidFill>
              </a:rPr>
              <a:t>       </a:t>
            </a:r>
            <a:r>
              <a:rPr lang="hr-HR" dirty="0" smtClean="0">
                <a:solidFill>
                  <a:schemeClr val="tx1"/>
                </a:solidFill>
              </a:rPr>
              <a:t>Mama, daj mi, molim te, malo </a:t>
            </a:r>
            <a:r>
              <a:rPr lang="hr-HR" dirty="0" smtClean="0">
                <a:solidFill>
                  <a:srgbClr val="FF0000"/>
                </a:solidFill>
              </a:rPr>
              <a:t>torte. </a:t>
            </a:r>
            <a:endParaRPr lang="hr-HR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3182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61345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Dativ (D)</a:t>
            </a: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55782" y="1311565"/>
            <a:ext cx="11074399" cy="3916218"/>
          </a:xfrm>
        </p:spPr>
        <p:txBody>
          <a:bodyPr>
            <a:normAutofit lnSpcReduction="10000"/>
          </a:bodyPr>
          <a:lstStyle/>
          <a:p>
            <a:r>
              <a:rPr lang="hr-HR" sz="2200" dirty="0" smtClean="0"/>
              <a:t>Imenice u dativu odgovaraju na pitanje </a:t>
            </a:r>
            <a:r>
              <a:rPr lang="hr-HR" sz="2200" dirty="0" smtClean="0">
                <a:solidFill>
                  <a:srgbClr val="FF0000"/>
                </a:solidFill>
              </a:rPr>
              <a:t>komu</a:t>
            </a:r>
            <a:r>
              <a:rPr lang="hr-HR" sz="2200" dirty="0" smtClean="0"/>
              <a:t> (za živo), odnosno </a:t>
            </a:r>
            <a:r>
              <a:rPr lang="hr-HR" sz="2200" dirty="0" smtClean="0">
                <a:solidFill>
                  <a:srgbClr val="FF0000"/>
                </a:solidFill>
              </a:rPr>
              <a:t>čemu</a:t>
            </a:r>
            <a:r>
              <a:rPr lang="hr-HR" sz="2200" dirty="0" smtClean="0"/>
              <a:t> (za neživo) (prilazim, dajem)</a:t>
            </a:r>
          </a:p>
          <a:p>
            <a:r>
              <a:rPr lang="hr-HR" sz="2800" dirty="0" smtClean="0"/>
              <a:t>Dativom </a:t>
            </a:r>
            <a:r>
              <a:rPr lang="hr-HR" sz="2800" dirty="0" smtClean="0"/>
              <a:t>najčešće izričemo cilj kretanja i primatelja u rečenici: </a:t>
            </a:r>
          </a:p>
          <a:p>
            <a:pPr marL="0" indent="0">
              <a:buNone/>
            </a:pPr>
            <a:r>
              <a:rPr lang="hr-HR" sz="2800" dirty="0"/>
              <a:t> </a:t>
            </a:r>
            <a:r>
              <a:rPr lang="hr-HR" sz="2800" dirty="0" smtClean="0"/>
              <a:t>     Idem baki. Dajem prijatelju. </a:t>
            </a:r>
          </a:p>
          <a:p>
            <a:r>
              <a:rPr lang="hr-HR" sz="2800" dirty="0" smtClean="0"/>
              <a:t>Uz dativ </a:t>
            </a:r>
            <a:r>
              <a:rPr lang="hr-HR" sz="2800" dirty="0" smtClean="0">
                <a:solidFill>
                  <a:srgbClr val="FF0000"/>
                </a:solidFill>
              </a:rPr>
              <a:t>ne mora </a:t>
            </a:r>
            <a:r>
              <a:rPr lang="hr-HR" sz="2800" dirty="0" smtClean="0"/>
              <a:t>stajati </a:t>
            </a:r>
            <a:r>
              <a:rPr lang="hr-HR" sz="2800" dirty="0" smtClean="0"/>
              <a:t>prijedlog.</a:t>
            </a:r>
            <a:endParaRPr lang="hr-HR" sz="2800" dirty="0" smtClean="0"/>
          </a:p>
          <a:p>
            <a:r>
              <a:rPr lang="hr-HR" sz="2800" dirty="0" smtClean="0"/>
              <a:t>Uz dativ </a:t>
            </a:r>
            <a:r>
              <a:rPr lang="hr-HR" sz="2800" dirty="0" smtClean="0"/>
              <a:t>mogu stajati </a:t>
            </a:r>
            <a:r>
              <a:rPr lang="hr-HR" sz="2800" dirty="0" smtClean="0"/>
              <a:t>prijedlozi </a:t>
            </a:r>
            <a:r>
              <a:rPr lang="hr-HR" sz="2800" dirty="0" smtClean="0">
                <a:solidFill>
                  <a:srgbClr val="FF0000"/>
                </a:solidFill>
              </a:rPr>
              <a:t>k (ka), unatoč, usprkos i nasuprot</a:t>
            </a:r>
            <a:r>
              <a:rPr lang="hr-HR" sz="2800" dirty="0" smtClean="0"/>
              <a:t>. TI prijedlozi dolaze samo uz dativ, njih ne koristimo uz druge padeže.  </a:t>
            </a:r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3910337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889032" y="313899"/>
            <a:ext cx="8911687" cy="701964"/>
          </a:xfrm>
        </p:spPr>
        <p:txBody>
          <a:bodyPr/>
          <a:lstStyle/>
          <a:p>
            <a:r>
              <a:rPr lang="hr-HR" dirty="0" smtClean="0"/>
              <a:t>Akuzativ (A)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960583" y="1376218"/>
            <a:ext cx="10544030" cy="5033818"/>
          </a:xfrm>
        </p:spPr>
        <p:txBody>
          <a:bodyPr>
            <a:normAutofit/>
          </a:bodyPr>
          <a:lstStyle/>
          <a:p>
            <a:r>
              <a:rPr lang="hr-HR" sz="2000" b="1" dirty="0" smtClean="0"/>
              <a:t> </a:t>
            </a:r>
            <a:r>
              <a:rPr lang="hr-HR" sz="2000" dirty="0" smtClean="0"/>
              <a:t>  Imenice u akuzativu odgovaraju na pitanje koga (za živo) i što (za neživo) (vidim)</a:t>
            </a:r>
          </a:p>
          <a:p>
            <a:r>
              <a:rPr lang="hr-HR" sz="2000" dirty="0" smtClean="0"/>
              <a:t>Akuzativom </a:t>
            </a:r>
            <a:r>
              <a:rPr lang="hr-HR" sz="2000" dirty="0" smtClean="0"/>
              <a:t>najčešće izričemo predmet radnje: </a:t>
            </a:r>
          </a:p>
          <a:p>
            <a:pPr marL="0" indent="0">
              <a:buNone/>
            </a:pPr>
            <a:r>
              <a:rPr lang="hr-HR" sz="2000" dirty="0"/>
              <a:t> </a:t>
            </a:r>
            <a:r>
              <a:rPr lang="hr-HR" sz="2000" dirty="0" smtClean="0"/>
              <a:t>      Djevojčica želi zagrliti </a:t>
            </a:r>
            <a:r>
              <a:rPr lang="hr-HR" sz="2000" u="sng" dirty="0" smtClean="0"/>
              <a:t>mamu</a:t>
            </a:r>
            <a:r>
              <a:rPr lang="hr-HR" sz="2000" dirty="0" smtClean="0"/>
              <a:t>. </a:t>
            </a:r>
            <a:r>
              <a:rPr lang="hr-HR" sz="2000" i="1" dirty="0" smtClean="0">
                <a:solidFill>
                  <a:srgbClr val="FF0000"/>
                </a:solidFill>
              </a:rPr>
              <a:t>Koga</a:t>
            </a:r>
            <a:r>
              <a:rPr lang="hr-HR" sz="2000" dirty="0" smtClean="0">
                <a:solidFill>
                  <a:srgbClr val="FF0000"/>
                </a:solidFill>
              </a:rPr>
              <a:t> </a:t>
            </a:r>
            <a:r>
              <a:rPr lang="hr-HR" sz="2000" dirty="0" smtClean="0"/>
              <a:t>djevojčica želi zagrliti</a:t>
            </a:r>
            <a:r>
              <a:rPr lang="hr-HR" sz="2000" dirty="0" smtClean="0"/>
              <a:t>? (Mamu.)</a:t>
            </a:r>
            <a:endParaRPr lang="hr-HR" sz="2000" dirty="0" smtClean="0"/>
          </a:p>
          <a:p>
            <a:r>
              <a:rPr lang="hr-HR" sz="2000" dirty="0" smtClean="0"/>
              <a:t>Osim predmeta radnje, akuzativom možemo izreći različite okolnosti glagolske radnje:</a:t>
            </a:r>
          </a:p>
          <a:p>
            <a:pPr marL="0" indent="0">
              <a:buNone/>
            </a:pPr>
            <a:r>
              <a:rPr lang="hr-HR" sz="2000" dirty="0"/>
              <a:t> </a:t>
            </a:r>
            <a:r>
              <a:rPr lang="hr-HR" sz="2000" dirty="0" smtClean="0"/>
              <a:t>    </a:t>
            </a:r>
            <a:r>
              <a:rPr lang="hr-HR" sz="2000" dirty="0" smtClean="0">
                <a:solidFill>
                  <a:srgbClr val="FF0000"/>
                </a:solidFill>
              </a:rPr>
              <a:t>mjesto, vrijeme i način</a:t>
            </a:r>
            <a:r>
              <a:rPr lang="hr-HR" sz="2000" dirty="0" smtClean="0"/>
              <a:t>: </a:t>
            </a:r>
          </a:p>
          <a:p>
            <a:pPr marL="0" indent="0">
              <a:buNone/>
            </a:pPr>
            <a:r>
              <a:rPr lang="hr-HR" sz="2000" dirty="0"/>
              <a:t> </a:t>
            </a:r>
            <a:r>
              <a:rPr lang="hr-HR" sz="2000" dirty="0" smtClean="0"/>
              <a:t>    Pred </a:t>
            </a:r>
            <a:r>
              <a:rPr lang="hr-HR" sz="2000" u="sng" dirty="0" smtClean="0"/>
              <a:t>blagdane</a:t>
            </a:r>
            <a:r>
              <a:rPr lang="hr-HR" sz="2000" dirty="0" smtClean="0"/>
              <a:t> </a:t>
            </a:r>
            <a:r>
              <a:rPr lang="hr-HR" sz="2000" dirty="0" smtClean="0"/>
              <a:t>putujem kući. </a:t>
            </a:r>
            <a:r>
              <a:rPr lang="hr-HR" sz="2000" dirty="0"/>
              <a:t> </a:t>
            </a:r>
            <a:r>
              <a:rPr lang="hr-HR" sz="2000" dirty="0" smtClean="0"/>
              <a:t>Pred </a:t>
            </a:r>
            <a:r>
              <a:rPr lang="hr-HR" sz="2000" i="1" dirty="0" smtClean="0">
                <a:solidFill>
                  <a:srgbClr val="FF0000"/>
                </a:solidFill>
              </a:rPr>
              <a:t>što</a:t>
            </a:r>
            <a:r>
              <a:rPr lang="hr-HR" sz="2000" dirty="0" smtClean="0"/>
              <a:t> putujem kući? – vrijeme radnje</a:t>
            </a:r>
          </a:p>
          <a:p>
            <a:pPr marL="0" indent="0">
              <a:buNone/>
            </a:pPr>
            <a:r>
              <a:rPr lang="hr-HR" sz="2000" dirty="0"/>
              <a:t> </a:t>
            </a:r>
            <a:r>
              <a:rPr lang="hr-HR" sz="2000" dirty="0" smtClean="0"/>
              <a:t>    Tajne zapisujem u </a:t>
            </a:r>
            <a:r>
              <a:rPr lang="hr-HR" sz="2000" u="sng" dirty="0" smtClean="0"/>
              <a:t>dnevnik</a:t>
            </a:r>
            <a:r>
              <a:rPr lang="hr-HR" sz="2000" dirty="0" smtClean="0"/>
              <a:t>. </a:t>
            </a:r>
            <a:r>
              <a:rPr lang="hr-HR" sz="2000" dirty="0"/>
              <a:t> </a:t>
            </a:r>
            <a:r>
              <a:rPr lang="hr-HR" sz="2000" dirty="0" smtClean="0"/>
              <a:t>U</a:t>
            </a:r>
            <a:r>
              <a:rPr lang="hr-HR" sz="2000" dirty="0" smtClean="0">
                <a:solidFill>
                  <a:srgbClr val="FF0000"/>
                </a:solidFill>
              </a:rPr>
              <a:t> što </a:t>
            </a:r>
            <a:r>
              <a:rPr lang="hr-HR" sz="2000" dirty="0" smtClean="0"/>
              <a:t>zapisujem tajne? – mjesto radnje</a:t>
            </a:r>
          </a:p>
          <a:p>
            <a:pPr marL="0" indent="0">
              <a:buNone/>
            </a:pPr>
            <a:r>
              <a:rPr lang="hr-HR" sz="2000" dirty="0"/>
              <a:t> </a:t>
            </a:r>
            <a:r>
              <a:rPr lang="hr-HR" sz="2000" dirty="0" smtClean="0"/>
              <a:t>     Uzviknut ću na sav </a:t>
            </a:r>
            <a:r>
              <a:rPr lang="hr-HR" sz="2000" u="sng" dirty="0" smtClean="0"/>
              <a:t>glas</a:t>
            </a:r>
            <a:r>
              <a:rPr lang="hr-HR" sz="2000" dirty="0" smtClean="0"/>
              <a:t>? Na</a:t>
            </a:r>
            <a:r>
              <a:rPr lang="hr-HR" sz="2000" dirty="0" smtClean="0">
                <a:solidFill>
                  <a:srgbClr val="FF0000"/>
                </a:solidFill>
              </a:rPr>
              <a:t> što </a:t>
            </a:r>
            <a:r>
              <a:rPr lang="hr-HR" sz="2000" dirty="0" smtClean="0"/>
              <a:t>ću uzviknuti? – način radnje</a:t>
            </a:r>
          </a:p>
          <a:p>
            <a:endParaRPr lang="hr-HR" dirty="0" smtClean="0"/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432453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937143" y="398715"/>
            <a:ext cx="8911687" cy="632035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Vokativ (V)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505527" y="1579418"/>
            <a:ext cx="9999085" cy="4331804"/>
          </a:xfrm>
        </p:spPr>
        <p:txBody>
          <a:bodyPr/>
          <a:lstStyle/>
          <a:p>
            <a:r>
              <a:rPr lang="hr-HR" dirty="0"/>
              <a:t>Vokativ </a:t>
            </a:r>
            <a:r>
              <a:rPr lang="hr-HR" dirty="0" smtClean="0"/>
              <a:t> </a:t>
            </a:r>
            <a:r>
              <a:rPr lang="hr-HR" dirty="0"/>
              <a:t>ne odgovara na pitanje već usklike </a:t>
            </a:r>
            <a:r>
              <a:rPr lang="hr-HR" dirty="0" smtClean="0"/>
              <a:t>– oj</a:t>
            </a:r>
            <a:r>
              <a:rPr lang="hr-HR" dirty="0"/>
              <a:t>, ej, hej</a:t>
            </a:r>
          </a:p>
          <a:p>
            <a:r>
              <a:rPr lang="hr-HR" dirty="0" smtClean="0"/>
              <a:t>Služi </a:t>
            </a:r>
            <a:r>
              <a:rPr lang="hr-HR" dirty="0"/>
              <a:t>za dozivanje i obraćanje</a:t>
            </a:r>
          </a:p>
          <a:p>
            <a:r>
              <a:rPr lang="hr-HR" dirty="0"/>
              <a:t>Samostalan je, ne stoji uz </a:t>
            </a:r>
            <a:r>
              <a:rPr lang="hr-HR" dirty="0" smtClean="0"/>
              <a:t>prijedloge.</a:t>
            </a:r>
          </a:p>
          <a:p>
            <a:r>
              <a:rPr lang="hr-HR" dirty="0" smtClean="0"/>
              <a:t>Može </a:t>
            </a:r>
            <a:r>
              <a:rPr lang="hr-HR" dirty="0"/>
              <a:t>biti samostalna rečenica, tada na kraju rečenice stavimo </a:t>
            </a:r>
            <a:r>
              <a:rPr lang="hr-HR" dirty="0">
                <a:solidFill>
                  <a:srgbClr val="FF0000"/>
                </a:solidFill>
              </a:rPr>
              <a:t>uskličnik</a:t>
            </a:r>
            <a:r>
              <a:rPr lang="hr-HR" dirty="0"/>
              <a:t>. Ukoliko je dio neke rečenice, tada ga </a:t>
            </a:r>
            <a:r>
              <a:rPr lang="hr-HR" dirty="0">
                <a:solidFill>
                  <a:srgbClr val="FF0000"/>
                </a:solidFill>
              </a:rPr>
              <a:t>odvajamo zarezom</a:t>
            </a:r>
            <a:r>
              <a:rPr lang="hr-HR" dirty="0" smtClean="0"/>
              <a:t>.</a:t>
            </a:r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   </a:t>
            </a:r>
            <a:r>
              <a:rPr lang="hr-HR" dirty="0" smtClean="0">
                <a:solidFill>
                  <a:srgbClr val="FF0000"/>
                </a:solidFill>
              </a:rPr>
              <a:t>(</a:t>
            </a:r>
            <a:r>
              <a:rPr lang="hr-HR" u="sng" dirty="0" smtClean="0">
                <a:solidFill>
                  <a:srgbClr val="FF0000"/>
                </a:solidFill>
              </a:rPr>
              <a:t>Mama</a:t>
            </a:r>
            <a:r>
              <a:rPr lang="hr-HR" dirty="0">
                <a:solidFill>
                  <a:srgbClr val="FF0000"/>
                </a:solidFill>
              </a:rPr>
              <a:t>! Trebam pomoć. / </a:t>
            </a:r>
            <a:r>
              <a:rPr lang="hr-HR" u="sng" dirty="0" smtClean="0">
                <a:solidFill>
                  <a:srgbClr val="FF0000"/>
                </a:solidFill>
              </a:rPr>
              <a:t>Mama</a:t>
            </a:r>
            <a:r>
              <a:rPr lang="hr-HR" dirty="0">
                <a:solidFill>
                  <a:srgbClr val="FF0000"/>
                </a:solidFill>
              </a:rPr>
              <a:t>, trebam pomoć</a:t>
            </a:r>
            <a:r>
              <a:rPr lang="hr-HR" dirty="0" smtClean="0">
                <a:solidFill>
                  <a:srgbClr val="FF0000"/>
                </a:solidFill>
              </a:rPr>
              <a:t>.)</a:t>
            </a:r>
            <a:endParaRPr lang="hr-HR" dirty="0">
              <a:solidFill>
                <a:srgbClr val="FF0000"/>
              </a:solidFill>
            </a:endParaRPr>
          </a:p>
          <a:p>
            <a:r>
              <a:rPr lang="hr-HR" dirty="0"/>
              <a:t>Ponekad imenice u nominativu i vokativu mogu imati isti oblik,  nominativ odgovara na pitanje tko? </a:t>
            </a:r>
            <a:r>
              <a:rPr lang="hr-HR" dirty="0" smtClean="0"/>
              <a:t>što</a:t>
            </a:r>
            <a:r>
              <a:rPr lang="hr-HR" dirty="0" smtClean="0"/>
              <a:t>?, </a:t>
            </a:r>
            <a:r>
              <a:rPr lang="hr-HR" dirty="0" smtClean="0"/>
              <a:t>a </a:t>
            </a:r>
            <a:r>
              <a:rPr lang="hr-HR" dirty="0"/>
              <a:t>vokativ na usklike. </a:t>
            </a:r>
          </a:p>
          <a:p>
            <a:r>
              <a:rPr lang="hr-HR" dirty="0"/>
              <a:t>Muška se prezimena sklanjaju, a ženska ne, izuzetak su prezimena koja završavaju na –a. 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176972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812383" y="272955"/>
            <a:ext cx="8911687" cy="595090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Lokativ (L)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71520" y="1616225"/>
            <a:ext cx="10793412" cy="4608895"/>
          </a:xfrm>
        </p:spPr>
        <p:txBody>
          <a:bodyPr/>
          <a:lstStyle/>
          <a:p>
            <a:r>
              <a:rPr lang="hr-HR" dirty="0" smtClean="0"/>
              <a:t>Lokativ je padež koji odgovara na pitanja </a:t>
            </a:r>
            <a:r>
              <a:rPr lang="hr-HR" dirty="0" smtClean="0">
                <a:solidFill>
                  <a:srgbClr val="FF0000"/>
                </a:solidFill>
              </a:rPr>
              <a:t>o komu? </a:t>
            </a:r>
            <a:r>
              <a:rPr lang="hr-HR" dirty="0" smtClean="0"/>
              <a:t>(za živo) </a:t>
            </a:r>
            <a:r>
              <a:rPr lang="hr-HR" dirty="0" smtClean="0">
                <a:solidFill>
                  <a:srgbClr val="FF0000"/>
                </a:solidFill>
              </a:rPr>
              <a:t>o čemu? </a:t>
            </a:r>
            <a:r>
              <a:rPr lang="hr-HR" dirty="0" smtClean="0"/>
              <a:t>(za neživo) (govorim)</a:t>
            </a:r>
          </a:p>
          <a:p>
            <a:endParaRPr lang="hr-HR" dirty="0" smtClean="0"/>
          </a:p>
          <a:p>
            <a:r>
              <a:rPr lang="hr-HR" dirty="0" smtClean="0"/>
              <a:t>Lokativom </a:t>
            </a:r>
            <a:r>
              <a:rPr lang="hr-HR" dirty="0" smtClean="0"/>
              <a:t>najčešće izričemo mjesto radnje u rečenici: </a:t>
            </a:r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   Knjiga je </a:t>
            </a:r>
            <a:r>
              <a:rPr lang="hr-HR" dirty="0" smtClean="0">
                <a:solidFill>
                  <a:srgbClr val="FF0000"/>
                </a:solidFill>
              </a:rPr>
              <a:t>na </a:t>
            </a:r>
            <a:r>
              <a:rPr lang="hr-HR" u="sng" dirty="0" smtClean="0"/>
              <a:t>stolu</a:t>
            </a:r>
            <a:r>
              <a:rPr lang="hr-HR" dirty="0" smtClean="0"/>
              <a:t>.  Na </a:t>
            </a:r>
            <a:r>
              <a:rPr lang="hr-HR" dirty="0" smtClean="0">
                <a:solidFill>
                  <a:srgbClr val="FF0000"/>
                </a:solidFill>
              </a:rPr>
              <a:t>čemu</a:t>
            </a:r>
            <a:r>
              <a:rPr lang="hr-HR" dirty="0" smtClean="0"/>
              <a:t> je knjiga? </a:t>
            </a:r>
          </a:p>
          <a:p>
            <a:r>
              <a:rPr lang="hr-HR" dirty="0" smtClean="0"/>
              <a:t>Lokativ uvijek dolazi s jednim od prijedloga: </a:t>
            </a:r>
            <a:r>
              <a:rPr lang="hr-HR" b="1" i="1" dirty="0" smtClean="0">
                <a:solidFill>
                  <a:srgbClr val="FF0000"/>
                </a:solidFill>
              </a:rPr>
              <a:t>u, na, o, po, pri, prema</a:t>
            </a:r>
          </a:p>
          <a:p>
            <a:r>
              <a:rPr lang="hr-HR" dirty="0" smtClean="0">
                <a:solidFill>
                  <a:schemeClr val="tx1"/>
                </a:solidFill>
              </a:rPr>
              <a:t>U lokativu nekih imenica glasovi k, g, h mijenjaju se ispred glasa i u c, z, s </a:t>
            </a:r>
          </a:p>
          <a:p>
            <a:pPr marL="0" indent="0">
              <a:buNone/>
            </a:pPr>
            <a:r>
              <a:rPr lang="hr-HR" dirty="0">
                <a:solidFill>
                  <a:schemeClr val="tx1"/>
                </a:solidFill>
              </a:rPr>
              <a:t> </a:t>
            </a:r>
            <a:r>
              <a:rPr lang="hr-HR" dirty="0" smtClean="0">
                <a:solidFill>
                  <a:schemeClr val="tx1"/>
                </a:solidFill>
              </a:rPr>
              <a:t>     ru</a:t>
            </a:r>
            <a:r>
              <a:rPr lang="hr-HR" dirty="0" smtClean="0">
                <a:solidFill>
                  <a:srgbClr val="FF0000"/>
                </a:solidFill>
              </a:rPr>
              <a:t>k</a:t>
            </a:r>
            <a:r>
              <a:rPr lang="hr-HR" dirty="0" smtClean="0">
                <a:solidFill>
                  <a:schemeClr val="tx1"/>
                </a:solidFill>
              </a:rPr>
              <a:t>a – ru</a:t>
            </a:r>
            <a:r>
              <a:rPr lang="hr-HR" dirty="0" smtClean="0">
                <a:solidFill>
                  <a:srgbClr val="FF0000"/>
                </a:solidFill>
              </a:rPr>
              <a:t>c</a:t>
            </a:r>
            <a:r>
              <a:rPr lang="hr-HR" dirty="0" smtClean="0">
                <a:solidFill>
                  <a:schemeClr val="tx1"/>
                </a:solidFill>
              </a:rPr>
              <a:t>i, knji</a:t>
            </a:r>
            <a:r>
              <a:rPr lang="hr-HR" dirty="0" smtClean="0">
                <a:solidFill>
                  <a:srgbClr val="FF0000"/>
                </a:solidFill>
              </a:rPr>
              <a:t>g</a:t>
            </a:r>
            <a:r>
              <a:rPr lang="hr-HR" dirty="0" smtClean="0">
                <a:solidFill>
                  <a:schemeClr val="tx1"/>
                </a:solidFill>
              </a:rPr>
              <a:t>a-knji</a:t>
            </a:r>
            <a:r>
              <a:rPr lang="hr-HR" dirty="0" smtClean="0">
                <a:solidFill>
                  <a:srgbClr val="FF0000"/>
                </a:solidFill>
              </a:rPr>
              <a:t>z</a:t>
            </a:r>
            <a:r>
              <a:rPr lang="hr-HR" dirty="0" smtClean="0">
                <a:solidFill>
                  <a:schemeClr val="tx1"/>
                </a:solidFill>
              </a:rPr>
              <a:t>i, ora</a:t>
            </a:r>
            <a:r>
              <a:rPr lang="hr-HR" dirty="0" smtClean="0">
                <a:solidFill>
                  <a:srgbClr val="FF0000"/>
                </a:solidFill>
              </a:rPr>
              <a:t>h</a:t>
            </a:r>
            <a:r>
              <a:rPr lang="hr-HR" dirty="0" smtClean="0">
                <a:solidFill>
                  <a:schemeClr val="tx1"/>
                </a:solidFill>
              </a:rPr>
              <a:t> </a:t>
            </a:r>
            <a:r>
              <a:rPr lang="hr-HR" dirty="0" smtClean="0">
                <a:solidFill>
                  <a:schemeClr val="tx1"/>
                </a:solidFill>
              </a:rPr>
              <a:t>– ora</a:t>
            </a:r>
            <a:r>
              <a:rPr lang="hr-HR" dirty="0" smtClean="0">
                <a:solidFill>
                  <a:srgbClr val="FF0000"/>
                </a:solidFill>
              </a:rPr>
              <a:t>s</a:t>
            </a:r>
            <a:r>
              <a:rPr lang="hr-HR" dirty="0" smtClean="0">
                <a:solidFill>
                  <a:schemeClr val="tx1"/>
                </a:solidFill>
              </a:rPr>
              <a:t>ima (sibilarizacija)</a:t>
            </a:r>
            <a:endParaRPr lang="hr-H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3620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612078" y="247349"/>
            <a:ext cx="8911687" cy="752108"/>
          </a:xfrm>
        </p:spPr>
        <p:txBody>
          <a:bodyPr/>
          <a:lstStyle/>
          <a:p>
            <a:r>
              <a:rPr lang="hr-HR" dirty="0" smtClean="0"/>
              <a:t>Instrumental (I)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40306" y="1590999"/>
            <a:ext cx="11255230" cy="4941454"/>
          </a:xfrm>
        </p:spPr>
        <p:txBody>
          <a:bodyPr/>
          <a:lstStyle/>
          <a:p>
            <a:r>
              <a:rPr lang="hr-HR" sz="2000" dirty="0"/>
              <a:t>Instrumental je padež koji odgovara na pitanja: s kim? (za živo) i čim  (za neživo</a:t>
            </a:r>
            <a:r>
              <a:rPr lang="hr-HR" sz="2000" dirty="0" smtClean="0"/>
              <a:t>)</a:t>
            </a:r>
          </a:p>
          <a:p>
            <a:r>
              <a:rPr lang="hr-HR" sz="2000" dirty="0" smtClean="0"/>
              <a:t>Instrumentalom </a:t>
            </a:r>
            <a:r>
              <a:rPr lang="hr-HR" sz="2000" dirty="0"/>
              <a:t>najčešće izričemo društvo i sredstvo</a:t>
            </a:r>
          </a:p>
          <a:p>
            <a:r>
              <a:rPr lang="hr-HR" sz="2000" dirty="0"/>
              <a:t>Kada izričemo društvo, koristimo prijedlog s/sa (sa  samo u slučaju kada je ispred riječi koja počinje slovom s, š, z, ž, skupinama glasova </a:t>
            </a:r>
            <a:r>
              <a:rPr lang="hr-HR" sz="2000" dirty="0" err="1"/>
              <a:t>ps</a:t>
            </a:r>
            <a:r>
              <a:rPr lang="hr-HR" sz="2000" dirty="0"/>
              <a:t> i </a:t>
            </a:r>
            <a:r>
              <a:rPr lang="hr-HR" sz="2000" dirty="0" err="1"/>
              <a:t>ks</a:t>
            </a:r>
            <a:r>
              <a:rPr lang="hr-HR" sz="2000" dirty="0"/>
              <a:t> i riječi mnom)</a:t>
            </a:r>
          </a:p>
          <a:p>
            <a:r>
              <a:rPr lang="hr-HR" sz="2000" dirty="0"/>
              <a:t>Kada izričemo </a:t>
            </a:r>
            <a:r>
              <a:rPr lang="hr-HR" sz="2000" dirty="0" smtClean="0"/>
              <a:t>sredstvo (neživo), </a:t>
            </a:r>
            <a:r>
              <a:rPr lang="hr-HR" sz="2000" dirty="0"/>
              <a:t>ne koristimo prijedloge. </a:t>
            </a:r>
          </a:p>
          <a:p>
            <a:r>
              <a:rPr lang="hr-HR" sz="2000" dirty="0"/>
              <a:t> Imenice ženskog roda koje završavaju na suglasnik, u instrumentalu mogu imati dva nastavka –i </a:t>
            </a:r>
            <a:r>
              <a:rPr lang="hr-HR" sz="2000" dirty="0" err="1"/>
              <a:t>i</a:t>
            </a:r>
            <a:r>
              <a:rPr lang="hr-HR" sz="2000" dirty="0"/>
              <a:t> –ju. (riječ – riječi i </a:t>
            </a:r>
            <a:r>
              <a:rPr lang="hr-HR" sz="2000" dirty="0" smtClean="0"/>
              <a:t>riječju, ljubav – ljubavi</a:t>
            </a:r>
            <a:r>
              <a:rPr lang="hr-HR" sz="2000" smtClean="0"/>
              <a:t>, ljubavlju)</a:t>
            </a:r>
            <a:endParaRPr lang="hr-HR" sz="2000" dirty="0"/>
          </a:p>
          <a:p>
            <a:r>
              <a:rPr lang="hr-HR" sz="2000" dirty="0"/>
              <a:t>Imenice muškog roda koje završavaju na </a:t>
            </a:r>
            <a:r>
              <a:rPr lang="hr-HR" sz="2000" dirty="0" err="1"/>
              <a:t>č,ć</a:t>
            </a:r>
            <a:r>
              <a:rPr lang="hr-HR" sz="2000" dirty="0"/>
              <a:t>, đ, </a:t>
            </a:r>
            <a:r>
              <a:rPr lang="hr-HR" sz="2000" dirty="0" err="1"/>
              <a:t>dž</a:t>
            </a:r>
            <a:r>
              <a:rPr lang="hr-HR" sz="2000" dirty="0"/>
              <a:t>, </a:t>
            </a:r>
            <a:r>
              <a:rPr lang="hr-HR" sz="2000" dirty="0" err="1"/>
              <a:t>j,nj</a:t>
            </a:r>
            <a:r>
              <a:rPr lang="hr-HR" sz="2000" dirty="0"/>
              <a:t>, </a:t>
            </a:r>
            <a:r>
              <a:rPr lang="hr-HR" sz="2000" dirty="0" err="1"/>
              <a:t>lj</a:t>
            </a:r>
            <a:r>
              <a:rPr lang="hr-HR" sz="2000" dirty="0"/>
              <a:t>, ž, š u instrumentalu imaju nastavak –em, ostale imaju nastavak -om 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55218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41945" y="217710"/>
            <a:ext cx="8453766" cy="862945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Promotri fotografiju i pokušaj imenovati što više toga što vidiš na fotografiji. </a:t>
            </a:r>
            <a:endParaRPr lang="hr-HR" dirty="0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0746" y="2083904"/>
            <a:ext cx="6428096" cy="4030293"/>
          </a:xfrm>
        </p:spPr>
      </p:pic>
    </p:spTree>
    <p:extLst>
      <p:ext uri="{BB962C8B-B14F-4D97-AF65-F5344CB8AC3E}">
        <p14:creationId xmlns:p14="http://schemas.microsoft.com/office/powerpoint/2010/main" val="4283481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48488" y="143820"/>
            <a:ext cx="11049185" cy="742872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Što se sve nalazi na fotografiji? Koja je to vrsta riječi?</a:t>
            </a:r>
            <a:endParaRPr lang="hr-HR" dirty="0"/>
          </a:p>
        </p:txBody>
      </p:sp>
      <p:sp>
        <p:nvSpPr>
          <p:cNvPr id="5" name="Rezervirano mjesto sadržaja 4"/>
          <p:cNvSpPr>
            <a:spLocks noGrp="1"/>
          </p:cNvSpPr>
          <p:nvPr>
            <p:ph idx="1"/>
          </p:nvPr>
        </p:nvSpPr>
        <p:spPr>
          <a:xfrm>
            <a:off x="849745" y="1431636"/>
            <a:ext cx="10654867" cy="4479586"/>
          </a:xfrm>
        </p:spPr>
        <p:txBody>
          <a:bodyPr/>
          <a:lstStyle/>
          <a:p>
            <a:r>
              <a:rPr lang="hr-HR" dirty="0" smtClean="0"/>
              <a:t>Nebo, oblak, dijete, park, Sunce, klupa, knjiga, ljuljačka, tobogan, pijesak, avion, pas, igračke, trava, cvijeće, staza, drvo, grm…</a:t>
            </a:r>
          </a:p>
          <a:p>
            <a:r>
              <a:rPr lang="hr-HR" dirty="0" smtClean="0"/>
              <a:t>Pokušaj sada te riječi razvrstati u skupine: </a:t>
            </a:r>
          </a:p>
          <a:p>
            <a:r>
              <a:rPr lang="hr-HR" dirty="0" smtClean="0"/>
              <a:t>Bića</a:t>
            </a:r>
          </a:p>
          <a:p>
            <a:r>
              <a:rPr lang="hr-HR" dirty="0" smtClean="0"/>
              <a:t>Stvari </a:t>
            </a:r>
          </a:p>
          <a:p>
            <a:r>
              <a:rPr lang="hr-HR" dirty="0" smtClean="0"/>
              <a:t>Pojave</a:t>
            </a:r>
          </a:p>
          <a:p>
            <a:endParaRPr lang="hr-HR" dirty="0"/>
          </a:p>
          <a:p>
            <a:endParaRPr lang="hr-HR" dirty="0" smtClean="0"/>
          </a:p>
          <a:p>
            <a:r>
              <a:rPr lang="hr-HR" dirty="0" smtClean="0">
                <a:solidFill>
                  <a:srgbClr val="FF0000"/>
                </a:solidFill>
              </a:rPr>
              <a:t>Imenice su riječi koje označavaju bića, stvari i pojave. </a:t>
            </a:r>
          </a:p>
        </p:txBody>
      </p:sp>
    </p:spTree>
    <p:extLst>
      <p:ext uri="{BB962C8B-B14F-4D97-AF65-F5344CB8AC3E}">
        <p14:creationId xmlns:p14="http://schemas.microsoft.com/office/powerpoint/2010/main" val="4233356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923636" y="147782"/>
            <a:ext cx="11268363" cy="655781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r-HR" dirty="0" smtClean="0"/>
              <a:t>park</a:t>
            </a:r>
          </a:p>
          <a:p>
            <a:pPr marL="0" indent="0" algn="ctr">
              <a:buNone/>
            </a:pPr>
            <a:endParaRPr lang="hr-HR" dirty="0" smtClean="0"/>
          </a:p>
          <a:p>
            <a:pPr marL="0" indent="0">
              <a:buNone/>
            </a:pPr>
            <a:r>
              <a:rPr lang="hr-HR" dirty="0" smtClean="0"/>
              <a:t>                                                              muški rod               jednina 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endParaRPr lang="hr-HR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hr-HR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hr-HR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hr-HR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hr-HR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hr-HR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Ovo je jedan prekrasan </a:t>
            </a:r>
            <a:r>
              <a:rPr lang="hr-H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cvijet.    Cvjetovi </a:t>
            </a:r>
            <a:r>
              <a:rPr lang="hr-H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 jako lijepi</a:t>
            </a:r>
            <a:r>
              <a:rPr lang="hr-H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    </a:t>
            </a:r>
            <a:r>
              <a:rPr lang="hr-H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Moja mama ima </a:t>
            </a:r>
            <a:r>
              <a:rPr lang="hr-H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cvijeće. </a:t>
            </a:r>
            <a:endParaRPr lang="hr-HR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hr-H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jednina                                  množina                              zbir (skup istovrsnih predmeta)</a:t>
            </a:r>
          </a:p>
          <a:p>
            <a:pPr marL="0" indent="0">
              <a:buNone/>
            </a:pPr>
            <a:r>
              <a:rPr lang="hr-HR" dirty="0" smtClean="0"/>
              <a:t>Neke imenice mogu označavati skup pripadnika iste vrste (granje, cvijeće, kamenje, smeće). Takve imenice nazivamo zbirne imenice. Iako označavaju više predmeta, one su u jednini. </a:t>
            </a:r>
          </a:p>
          <a:p>
            <a:pPr marL="0" indent="0">
              <a:buNone/>
            </a:pPr>
            <a:r>
              <a:rPr lang="hr-H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Imenicama možemo odrediti rod i broj.</a:t>
            </a:r>
            <a:r>
              <a:rPr lang="hr-HR" dirty="0"/>
              <a:t> </a:t>
            </a:r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endParaRPr lang="hr-HR" dirty="0"/>
          </a:p>
          <a:p>
            <a:pPr marL="0" indent="0" algn="ctr">
              <a:buNone/>
            </a:pPr>
            <a:endParaRPr lang="hr-HR" dirty="0" smtClean="0"/>
          </a:p>
          <a:p>
            <a:pPr marL="0" indent="0">
              <a:buNone/>
            </a:pPr>
            <a:endParaRPr lang="hr-HR" dirty="0" smtClean="0"/>
          </a:p>
          <a:p>
            <a:pPr algn="ctr"/>
            <a:endParaRPr lang="hr-HR" dirty="0"/>
          </a:p>
          <a:p>
            <a:pPr algn="ctr"/>
            <a:endParaRPr lang="hr-HR" dirty="0" smtClean="0"/>
          </a:p>
          <a:p>
            <a:pPr algn="ctr"/>
            <a:endParaRPr lang="hr-HR" dirty="0"/>
          </a:p>
          <a:p>
            <a:pPr algn="ctr"/>
            <a:endParaRPr lang="hr-HR" dirty="0" smtClean="0"/>
          </a:p>
        </p:txBody>
      </p:sp>
      <p:cxnSp>
        <p:nvCxnSpPr>
          <p:cNvPr id="8" name="Ravni poveznik sa strelicom 7"/>
          <p:cNvCxnSpPr/>
          <p:nvPr/>
        </p:nvCxnSpPr>
        <p:spPr>
          <a:xfrm flipH="1">
            <a:off x="5855854" y="632691"/>
            <a:ext cx="498765" cy="3786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avni poveznik sa strelicom 9"/>
          <p:cNvCxnSpPr/>
          <p:nvPr/>
        </p:nvCxnSpPr>
        <p:spPr>
          <a:xfrm>
            <a:off x="6705600" y="618837"/>
            <a:ext cx="406400" cy="3786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Tablica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5418485"/>
              </p:ext>
            </p:extLst>
          </p:nvPr>
        </p:nvGraphicFramePr>
        <p:xfrm>
          <a:off x="1866466" y="1957338"/>
          <a:ext cx="7997970" cy="20974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5990">
                  <a:extLst>
                    <a:ext uri="{9D8B030D-6E8A-4147-A177-3AD203B41FA5}">
                      <a16:colId xmlns:a16="http://schemas.microsoft.com/office/drawing/2014/main" xmlns="" val="1688742344"/>
                    </a:ext>
                  </a:extLst>
                </a:gridCol>
                <a:gridCol w="2665990">
                  <a:extLst>
                    <a:ext uri="{9D8B030D-6E8A-4147-A177-3AD203B41FA5}">
                      <a16:colId xmlns:a16="http://schemas.microsoft.com/office/drawing/2014/main" xmlns="" val="1800133049"/>
                    </a:ext>
                  </a:extLst>
                </a:gridCol>
                <a:gridCol w="2665990">
                  <a:extLst>
                    <a:ext uri="{9D8B030D-6E8A-4147-A177-3AD203B41FA5}">
                      <a16:colId xmlns:a16="http://schemas.microsoft.com/office/drawing/2014/main" xmlns="" val="984399101"/>
                    </a:ext>
                  </a:extLst>
                </a:gridCol>
              </a:tblGrid>
              <a:tr h="2097426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44938867"/>
                  </a:ext>
                </a:extLst>
              </a:tr>
            </a:tbl>
          </a:graphicData>
        </a:graphic>
      </p:graphicFrame>
      <p:pic>
        <p:nvPicPr>
          <p:cNvPr id="20" name="Slika 1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0506" y="1963224"/>
            <a:ext cx="2768384" cy="2064642"/>
          </a:xfrm>
          <a:prstGeom prst="rect">
            <a:avLst/>
          </a:prstGeom>
        </p:spPr>
      </p:pic>
      <p:pic>
        <p:nvPicPr>
          <p:cNvPr id="21" name="Slika 2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5763" y="1982966"/>
            <a:ext cx="2619375" cy="2064642"/>
          </a:xfrm>
          <a:prstGeom prst="rect">
            <a:avLst/>
          </a:prstGeom>
        </p:spPr>
      </p:pic>
      <p:pic>
        <p:nvPicPr>
          <p:cNvPr id="22" name="Slika 2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2000" y="1957338"/>
            <a:ext cx="2748395" cy="2090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44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83491" y="1801091"/>
            <a:ext cx="11286836" cy="4110131"/>
          </a:xfrm>
        </p:spPr>
        <p:txBody>
          <a:bodyPr/>
          <a:lstStyle/>
          <a:p>
            <a:r>
              <a:rPr lang="hr-HR" dirty="0" smtClean="0"/>
              <a:t>Bok! Ja sam </a:t>
            </a:r>
            <a:r>
              <a:rPr lang="hr-HR" dirty="0" smtClean="0">
                <a:solidFill>
                  <a:srgbClr val="FF0000"/>
                </a:solidFill>
              </a:rPr>
              <a:t>Marko</a:t>
            </a:r>
            <a:r>
              <a:rPr lang="hr-HR" dirty="0" smtClean="0"/>
              <a:t>, a ovo je moj </a:t>
            </a:r>
            <a:r>
              <a:rPr lang="hr-HR" dirty="0" smtClean="0">
                <a:solidFill>
                  <a:srgbClr val="FF0000"/>
                </a:solidFill>
              </a:rPr>
              <a:t>pas</a:t>
            </a:r>
            <a:r>
              <a:rPr lang="hr-HR" dirty="0" smtClean="0"/>
              <a:t>. </a:t>
            </a:r>
            <a:r>
              <a:rPr lang="hr-HR" dirty="0"/>
              <a:t>Moj pas se zove </a:t>
            </a:r>
            <a:r>
              <a:rPr lang="hr-HR" dirty="0" err="1">
                <a:solidFill>
                  <a:srgbClr val="FF0000"/>
                </a:solidFill>
              </a:rPr>
              <a:t>Rex</a:t>
            </a:r>
            <a:r>
              <a:rPr lang="hr-HR" dirty="0">
                <a:solidFill>
                  <a:srgbClr val="FF0000"/>
                </a:solidFill>
              </a:rPr>
              <a:t>. </a:t>
            </a:r>
          </a:p>
          <a:p>
            <a:endParaRPr lang="hr-HR" dirty="0" smtClean="0"/>
          </a:p>
          <a:p>
            <a:pPr marL="0" indent="0">
              <a:buNone/>
            </a:pPr>
            <a:r>
              <a:rPr lang="hr-HR" sz="1200" dirty="0" smtClean="0"/>
              <a:t> </a:t>
            </a:r>
            <a:r>
              <a:rPr lang="hr-HR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muško vlastito ime    zajednički naziv za određenu porodicu životinja     vlastito ime točno određenog psa</a:t>
            </a:r>
          </a:p>
          <a:p>
            <a:pPr marL="0" indent="0">
              <a:buNone/>
            </a:pPr>
            <a:r>
              <a:rPr lang="hr-HR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Vlastita imenica               opća imenica                                vlastita imenica</a:t>
            </a:r>
          </a:p>
          <a:p>
            <a:endParaRPr lang="hr-HR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hr-HR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Imenice mogu biti: </a:t>
            </a:r>
          </a:p>
          <a:p>
            <a:r>
              <a:rPr lang="hr-HR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A) opće imenice – zajedničko ime svim bićima, stvarima, pojavama iste vrste, pišemo ih malim slovom</a:t>
            </a:r>
          </a:p>
          <a:p>
            <a:r>
              <a:rPr lang="hr-HR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B) vlastite imenice – </a:t>
            </a:r>
            <a:r>
              <a:rPr lang="hr-HR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imenuju </a:t>
            </a:r>
            <a:r>
              <a:rPr lang="hr-HR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jedno određeno biće, stvar ili pojavu i pišemo ih velikim početnim slovom</a:t>
            </a:r>
          </a:p>
        </p:txBody>
      </p:sp>
      <p:cxnSp>
        <p:nvCxnSpPr>
          <p:cNvPr id="7" name="Ravni poveznik sa strelicom 6"/>
          <p:cNvCxnSpPr/>
          <p:nvPr/>
        </p:nvCxnSpPr>
        <p:spPr>
          <a:xfrm flipH="1">
            <a:off x="2142837" y="2189017"/>
            <a:ext cx="461818" cy="3879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avni poveznik sa strelicom 8"/>
          <p:cNvCxnSpPr/>
          <p:nvPr/>
        </p:nvCxnSpPr>
        <p:spPr>
          <a:xfrm flipH="1">
            <a:off x="4045529" y="2068945"/>
            <a:ext cx="18472" cy="3879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avni poveznik sa strelicom 10"/>
          <p:cNvCxnSpPr/>
          <p:nvPr/>
        </p:nvCxnSpPr>
        <p:spPr>
          <a:xfrm>
            <a:off x="6786422" y="2087417"/>
            <a:ext cx="623454" cy="3694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5224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Pisanje vlastitih imena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Vlastita se imena mogu sastojati od jedne riječi ili više njih. </a:t>
            </a:r>
          </a:p>
          <a:p>
            <a:r>
              <a:rPr lang="hr-HR" dirty="0" smtClean="0"/>
              <a:t>Kada se sastoji od jedne riječi, uvijek pišemo ih pišemo velikim slovom (Zlatko, </a:t>
            </a:r>
            <a:r>
              <a:rPr lang="hr-HR" dirty="0" err="1" smtClean="0"/>
              <a:t>Repušica</a:t>
            </a:r>
            <a:r>
              <a:rPr lang="hr-HR" dirty="0" smtClean="0"/>
              <a:t>, Kutina, Hrvatska, Europa, Moslavina, Sava, Dinara, </a:t>
            </a:r>
            <a:r>
              <a:rPr lang="hr-HR" dirty="0" err="1" smtClean="0"/>
              <a:t>Kutinčanin</a:t>
            </a:r>
            <a:r>
              <a:rPr lang="hr-HR" dirty="0" smtClean="0"/>
              <a:t>, Hrvat)</a:t>
            </a:r>
          </a:p>
          <a:p>
            <a:r>
              <a:rPr lang="hr-HR" dirty="0" smtClean="0"/>
              <a:t>Kada se vlastito ime sastoji od više riječi, velikim slovom pišemo sve riječi osim prijedloga i veznika (Zlatko Milić Koko, Dmitar Zvonimir, Republika Hrvatska, Nova Gradiška, </a:t>
            </a:r>
            <a:r>
              <a:rPr lang="hr-HR" dirty="0" smtClean="0">
                <a:solidFill>
                  <a:srgbClr val="FF0000"/>
                </a:solidFill>
              </a:rPr>
              <a:t>ali </a:t>
            </a:r>
            <a:r>
              <a:rPr lang="hr-HR" dirty="0" smtClean="0">
                <a:solidFill>
                  <a:schemeClr val="tx1"/>
                </a:solidFill>
              </a:rPr>
              <a:t>Sveti Petar </a:t>
            </a:r>
            <a:r>
              <a:rPr lang="hr-HR" dirty="0" smtClean="0">
                <a:solidFill>
                  <a:srgbClr val="FF0000"/>
                </a:solidFill>
              </a:rPr>
              <a:t>u</a:t>
            </a:r>
            <a:r>
              <a:rPr lang="hr-HR" dirty="0" smtClean="0">
                <a:solidFill>
                  <a:schemeClr val="tx1"/>
                </a:solidFill>
              </a:rPr>
              <a:t> Šumi, Bosna </a:t>
            </a:r>
            <a:r>
              <a:rPr lang="hr-HR" dirty="0" smtClean="0">
                <a:solidFill>
                  <a:srgbClr val="FF0000"/>
                </a:solidFill>
              </a:rPr>
              <a:t>i </a:t>
            </a:r>
            <a:r>
              <a:rPr lang="hr-HR" dirty="0" smtClean="0">
                <a:solidFill>
                  <a:schemeClr val="tx1"/>
                </a:solidFill>
              </a:rPr>
              <a:t>Hercegovina, Sveti Martin </a:t>
            </a:r>
            <a:r>
              <a:rPr lang="hr-HR" dirty="0" smtClean="0">
                <a:solidFill>
                  <a:srgbClr val="FF0000"/>
                </a:solidFill>
              </a:rPr>
              <a:t>na</a:t>
            </a:r>
            <a:r>
              <a:rPr lang="hr-HR" dirty="0" smtClean="0">
                <a:solidFill>
                  <a:schemeClr val="tx1"/>
                </a:solidFill>
              </a:rPr>
              <a:t> Muri)</a:t>
            </a:r>
            <a:endParaRPr lang="hr-H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6969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542473" y="1847272"/>
            <a:ext cx="9962139" cy="2890983"/>
          </a:xfrm>
        </p:spPr>
        <p:txBody>
          <a:bodyPr>
            <a:normAutofit/>
          </a:bodyPr>
          <a:lstStyle/>
          <a:p>
            <a:r>
              <a:rPr lang="hr-HR" dirty="0"/>
              <a:t>Ovo je moj omiljeni par</a:t>
            </a:r>
            <a:r>
              <a:rPr lang="hr-HR" dirty="0">
                <a:solidFill>
                  <a:srgbClr val="FF0000"/>
                </a:solidFill>
              </a:rPr>
              <a:t>k</a:t>
            </a:r>
            <a:r>
              <a:rPr lang="hr-HR" dirty="0"/>
              <a:t>. </a:t>
            </a:r>
          </a:p>
          <a:p>
            <a:r>
              <a:rPr lang="hr-HR" dirty="0"/>
              <a:t>Stanujem blizu park</a:t>
            </a:r>
            <a:r>
              <a:rPr lang="hr-HR" dirty="0">
                <a:solidFill>
                  <a:srgbClr val="FF0000"/>
                </a:solidFill>
              </a:rPr>
              <a:t>a</a:t>
            </a:r>
            <a:r>
              <a:rPr lang="hr-HR" dirty="0"/>
              <a:t>.</a:t>
            </a:r>
          </a:p>
          <a:p>
            <a:r>
              <a:rPr lang="hr-HR" dirty="0"/>
              <a:t>Zaboravio sam loptu u park</a:t>
            </a:r>
            <a:r>
              <a:rPr lang="hr-HR" dirty="0">
                <a:solidFill>
                  <a:srgbClr val="FF0000"/>
                </a:solidFill>
              </a:rPr>
              <a:t>u</a:t>
            </a:r>
            <a:r>
              <a:rPr lang="hr-HR" dirty="0"/>
              <a:t>. </a:t>
            </a:r>
          </a:p>
          <a:p>
            <a:r>
              <a:rPr lang="hr-HR" dirty="0"/>
              <a:t>Imenica mijenja  svoj oblik ovisno o odnosu s ostalim riječima u rečenici, no pri toj promjeni oblika ne mijenja se njezino značenje. </a:t>
            </a:r>
            <a:endParaRPr lang="hr-HR" dirty="0" smtClean="0"/>
          </a:p>
          <a:p>
            <a:r>
              <a:rPr lang="hr-HR" dirty="0" smtClean="0">
                <a:solidFill>
                  <a:srgbClr val="FF0000"/>
                </a:solidFill>
              </a:rPr>
              <a:t>Različiti </a:t>
            </a:r>
            <a:r>
              <a:rPr lang="hr-HR" dirty="0">
                <a:solidFill>
                  <a:srgbClr val="FF0000"/>
                </a:solidFill>
              </a:rPr>
              <a:t>oblici jedne imenice nazivaju se </a:t>
            </a:r>
            <a:r>
              <a:rPr lang="hr-HR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padeži</a:t>
            </a:r>
            <a:r>
              <a:rPr lang="hr-HR" dirty="0">
                <a:solidFill>
                  <a:srgbClr val="FF0000"/>
                </a:solidFill>
              </a:rPr>
              <a:t>. </a:t>
            </a:r>
            <a:endParaRPr lang="hr-HR" dirty="0" smtClean="0">
              <a:solidFill>
                <a:srgbClr val="FF0000"/>
              </a:solidFill>
            </a:endParaRPr>
          </a:p>
          <a:p>
            <a:r>
              <a:rPr lang="hr-HR" dirty="0" smtClean="0">
                <a:solidFill>
                  <a:srgbClr val="FF0000"/>
                </a:solidFill>
              </a:rPr>
              <a:t>Promjena imenice po padežima naziva se </a:t>
            </a:r>
            <a:r>
              <a:rPr lang="hr-HR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deklinacija</a:t>
            </a:r>
            <a:r>
              <a:rPr lang="hr-HR" dirty="0" smtClean="0">
                <a:solidFill>
                  <a:srgbClr val="FF0000"/>
                </a:solidFill>
              </a:rPr>
              <a:t> ili </a:t>
            </a:r>
            <a:r>
              <a:rPr lang="hr-H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sklonidba. </a:t>
            </a:r>
            <a:endParaRPr lang="hr-HR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50656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567381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Dakle: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Imenice su promjenjiva vrsta riječi koja označava bića, stvari i pojave</a:t>
            </a:r>
          </a:p>
          <a:p>
            <a:r>
              <a:rPr lang="hr-HR" dirty="0" smtClean="0"/>
              <a:t>Možemo im odrediti rod (muški, ženski i srednji) i broj (jednina, množina) </a:t>
            </a:r>
          </a:p>
          <a:p>
            <a:r>
              <a:rPr lang="hr-HR" dirty="0" smtClean="0"/>
              <a:t>Postoje imenice koje označavaju i zbir nečega, njih zovemo zbirne</a:t>
            </a:r>
          </a:p>
          <a:p>
            <a:r>
              <a:rPr lang="hr-HR" dirty="0" smtClean="0"/>
              <a:t>Imenice mogu biti opće i vlastite </a:t>
            </a:r>
          </a:p>
          <a:p>
            <a:r>
              <a:rPr lang="hr-HR" dirty="0" smtClean="0"/>
              <a:t>Imenice možemo mijenjati po padežima, promjena imenica po padežima naziva se deklinacija ili sklonidba.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491531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Padeži u hrvatskom jeziku: </a:t>
            </a:r>
            <a:endParaRPr lang="hr-HR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564350"/>
              </p:ext>
            </p:extLst>
          </p:nvPr>
        </p:nvGraphicFramePr>
        <p:xfrm>
          <a:off x="1320799" y="1905000"/>
          <a:ext cx="9489992" cy="35730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7785">
                  <a:extLst>
                    <a:ext uri="{9D8B030D-6E8A-4147-A177-3AD203B41FA5}">
                      <a16:colId xmlns:a16="http://schemas.microsoft.com/office/drawing/2014/main" xmlns="" val="984984742"/>
                    </a:ext>
                  </a:extLst>
                </a:gridCol>
                <a:gridCol w="2642989">
                  <a:extLst>
                    <a:ext uri="{9D8B030D-6E8A-4147-A177-3AD203B41FA5}">
                      <a16:colId xmlns:a16="http://schemas.microsoft.com/office/drawing/2014/main" xmlns="" val="201943552"/>
                    </a:ext>
                  </a:extLst>
                </a:gridCol>
                <a:gridCol w="1439050">
                  <a:extLst>
                    <a:ext uri="{9D8B030D-6E8A-4147-A177-3AD203B41FA5}">
                      <a16:colId xmlns:a16="http://schemas.microsoft.com/office/drawing/2014/main" xmlns="" val="1502715086"/>
                    </a:ext>
                  </a:extLst>
                </a:gridCol>
                <a:gridCol w="1810084">
                  <a:extLst>
                    <a:ext uri="{9D8B030D-6E8A-4147-A177-3AD203B41FA5}">
                      <a16:colId xmlns:a16="http://schemas.microsoft.com/office/drawing/2014/main" xmlns="" val="3382053561"/>
                    </a:ext>
                  </a:extLst>
                </a:gridCol>
                <a:gridCol w="1810084">
                  <a:extLst>
                    <a:ext uri="{9D8B030D-6E8A-4147-A177-3AD203B41FA5}">
                      <a16:colId xmlns:a16="http://schemas.microsoft.com/office/drawing/2014/main" xmlns="" val="3661538769"/>
                    </a:ext>
                  </a:extLst>
                </a:gridCol>
              </a:tblGrid>
              <a:tr h="368088">
                <a:tc>
                  <a:txBody>
                    <a:bodyPr/>
                    <a:lstStyle/>
                    <a:p>
                      <a:r>
                        <a:rPr lang="hr-HR" dirty="0" smtClean="0"/>
                        <a:t>PADEŽ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400" dirty="0" smtClean="0"/>
                        <a:t>PADEŽNO</a:t>
                      </a:r>
                      <a:r>
                        <a:rPr lang="hr-HR" sz="1400" baseline="0" dirty="0" smtClean="0"/>
                        <a:t> PITANJE</a:t>
                      </a:r>
                      <a:endParaRPr lang="hr-H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m.</a:t>
                      </a:r>
                      <a:r>
                        <a:rPr lang="hr-HR" baseline="0" dirty="0" smtClean="0"/>
                        <a:t> r. </a:t>
                      </a:r>
                      <a:r>
                        <a:rPr lang="hr-HR" baseline="0" dirty="0" err="1" smtClean="0"/>
                        <a:t>jd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ž.</a:t>
                      </a:r>
                      <a:r>
                        <a:rPr lang="hr-HR" baseline="0" dirty="0" smtClean="0"/>
                        <a:t> r. </a:t>
                      </a:r>
                      <a:r>
                        <a:rPr lang="hr-HR" baseline="0" dirty="0" err="1" smtClean="0"/>
                        <a:t>jd</a:t>
                      </a:r>
                      <a:r>
                        <a:rPr lang="hr-HR" baseline="0" dirty="0" smtClean="0"/>
                        <a:t>. 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s. r. </a:t>
                      </a:r>
                      <a:r>
                        <a:rPr lang="hr-HR" dirty="0" err="1" smtClean="0"/>
                        <a:t>jd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71976531"/>
                  </a:ext>
                </a:extLst>
              </a:tr>
              <a:tr h="368088">
                <a:tc>
                  <a:txBody>
                    <a:bodyPr/>
                    <a:lstStyle/>
                    <a:p>
                      <a:r>
                        <a:rPr lang="hr-HR" dirty="0" smtClean="0"/>
                        <a:t>NOMINATIV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tko</a:t>
                      </a:r>
                      <a:r>
                        <a:rPr lang="hr-HR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ili što(postoji)?</a:t>
                      </a:r>
                      <a:endParaRPr lang="hr-HR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prozor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mašta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dijete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90776670"/>
                  </a:ext>
                </a:extLst>
              </a:tr>
              <a:tr h="368088">
                <a:tc>
                  <a:txBody>
                    <a:bodyPr/>
                    <a:lstStyle/>
                    <a:p>
                      <a:r>
                        <a:rPr lang="hr-HR" dirty="0" smtClean="0"/>
                        <a:t>GENITIV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koga</a:t>
                      </a:r>
                      <a:r>
                        <a:rPr lang="hr-HR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ili čega (nema)</a:t>
                      </a:r>
                      <a:endParaRPr lang="hr-HR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prozora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mašte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djeteta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46473458"/>
                  </a:ext>
                </a:extLst>
              </a:tr>
              <a:tr h="368088">
                <a:tc>
                  <a:txBody>
                    <a:bodyPr/>
                    <a:lstStyle/>
                    <a:p>
                      <a:r>
                        <a:rPr lang="hr-HR" dirty="0" smtClean="0"/>
                        <a:t>DATIV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Komu ili čemu</a:t>
                      </a:r>
                      <a:r>
                        <a:rPr lang="hr-HR" sz="16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(prilazim)?</a:t>
                      </a:r>
                      <a:endParaRPr lang="hr-HR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prozoru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mašti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djetetu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60306296"/>
                  </a:ext>
                </a:extLst>
              </a:tr>
              <a:tr h="368088">
                <a:tc>
                  <a:txBody>
                    <a:bodyPr/>
                    <a:lstStyle/>
                    <a:p>
                      <a:r>
                        <a:rPr lang="hr-HR" dirty="0" smtClean="0"/>
                        <a:t>AKUZATIV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koga</a:t>
                      </a:r>
                      <a:r>
                        <a:rPr lang="hr-HR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ili što (vidim)?</a:t>
                      </a:r>
                      <a:endParaRPr lang="hr-HR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prozor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maštu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dijete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43894212"/>
                  </a:ext>
                </a:extLst>
              </a:tr>
              <a:tr h="368088">
                <a:tc>
                  <a:txBody>
                    <a:bodyPr/>
                    <a:lstStyle/>
                    <a:p>
                      <a:r>
                        <a:rPr lang="hr-HR" dirty="0" smtClean="0"/>
                        <a:t>VOKATIV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Oj! Ej!</a:t>
                      </a:r>
                      <a:r>
                        <a:rPr lang="hr-HR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Hej!</a:t>
                      </a:r>
                      <a:endParaRPr lang="hr-HR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prozoru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mašto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dijete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24053533"/>
                  </a:ext>
                </a:extLst>
              </a:tr>
              <a:tr h="368088">
                <a:tc>
                  <a:txBody>
                    <a:bodyPr/>
                    <a:lstStyle/>
                    <a:p>
                      <a:r>
                        <a:rPr lang="hr-HR" dirty="0" smtClean="0"/>
                        <a:t>LOKATIV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 komu ili o čemu (govorim)</a:t>
                      </a:r>
                      <a:endParaRPr lang="hr-HR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o</a:t>
                      </a:r>
                      <a:r>
                        <a:rPr lang="hr-HR" baseline="0" dirty="0" smtClean="0"/>
                        <a:t> </a:t>
                      </a:r>
                      <a:r>
                        <a:rPr lang="hr-HR" dirty="0" smtClean="0"/>
                        <a:t>prozoru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o</a:t>
                      </a:r>
                      <a:r>
                        <a:rPr lang="hr-HR" baseline="0" dirty="0" smtClean="0"/>
                        <a:t> mašti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O djetetu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80375195"/>
                  </a:ext>
                </a:extLst>
              </a:tr>
              <a:tr h="635330">
                <a:tc>
                  <a:txBody>
                    <a:bodyPr/>
                    <a:lstStyle/>
                    <a:p>
                      <a:r>
                        <a:rPr lang="hr-HR" dirty="0" smtClean="0"/>
                        <a:t>INSTRUMENTAL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 kim ili čim (putujem)</a:t>
                      </a:r>
                      <a:endParaRPr lang="hr-HR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prozorom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maštom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djetetom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948982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47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Pramen">
  <a:themeElements>
    <a:clrScheme name="Prame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Prame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rame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246</TotalTime>
  <Words>1348</Words>
  <Application>Microsoft Office PowerPoint</Application>
  <PresentationFormat>Široki zaslon</PresentationFormat>
  <Paragraphs>160</Paragraphs>
  <Slides>16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16</vt:i4>
      </vt:variant>
    </vt:vector>
  </HeadingPairs>
  <TitlesOfParts>
    <vt:vector size="20" baseType="lpstr">
      <vt:lpstr>Arial</vt:lpstr>
      <vt:lpstr>Century Gothic</vt:lpstr>
      <vt:lpstr>Wingdings 3</vt:lpstr>
      <vt:lpstr>Pramen</vt:lpstr>
      <vt:lpstr>Imenice </vt:lpstr>
      <vt:lpstr>Promotri fotografiju i pokušaj imenovati što više toga što vidiš na fotografiji. </vt:lpstr>
      <vt:lpstr>Što se sve nalazi na fotografiji? Koja je to vrsta riječi?</vt:lpstr>
      <vt:lpstr>PowerPointova prezentacija</vt:lpstr>
      <vt:lpstr>PowerPointova prezentacija</vt:lpstr>
      <vt:lpstr>Pisanje vlastitih imena</vt:lpstr>
      <vt:lpstr>PowerPointova prezentacija</vt:lpstr>
      <vt:lpstr>Dakle:</vt:lpstr>
      <vt:lpstr>Padeži u hrvatskom jeziku: </vt:lpstr>
      <vt:lpstr>Nominativ (N)</vt:lpstr>
      <vt:lpstr>Genitiv (G)</vt:lpstr>
      <vt:lpstr>Dativ (D) </vt:lpstr>
      <vt:lpstr>Akuzativ (A)</vt:lpstr>
      <vt:lpstr>Vokativ (V)</vt:lpstr>
      <vt:lpstr>Lokativ (L)</vt:lpstr>
      <vt:lpstr>Instrumental (I)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Imenice</dc:title>
  <dc:creator>Tijana Gvozdenović</dc:creator>
  <cp:lastModifiedBy>Darja Šišić</cp:lastModifiedBy>
  <cp:revision>19</cp:revision>
  <dcterms:created xsi:type="dcterms:W3CDTF">2020-04-05T12:12:34Z</dcterms:created>
  <dcterms:modified xsi:type="dcterms:W3CDTF">2020-04-07T07:15:30Z</dcterms:modified>
</cp:coreProperties>
</file>