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77" r:id="rId6"/>
    <p:sldId id="280" r:id="rId7"/>
    <p:sldId id="315" r:id="rId8"/>
    <p:sldId id="281" r:id="rId9"/>
    <p:sldId id="316" r:id="rId10"/>
    <p:sldId id="311" r:id="rId11"/>
    <p:sldId id="312" r:id="rId12"/>
    <p:sldId id="313" r:id="rId13"/>
    <p:sldId id="314" r:id="rId14"/>
    <p:sldId id="258" r:id="rId15"/>
    <p:sldId id="317" r:id="rId16"/>
    <p:sldId id="286" r:id="rId17"/>
    <p:sldId id="285" r:id="rId18"/>
    <p:sldId id="318" r:id="rId19"/>
    <p:sldId id="289" r:id="rId20"/>
    <p:sldId id="284" r:id="rId21"/>
    <p:sldId id="283" r:id="rId22"/>
    <p:sldId id="282" r:id="rId23"/>
    <p:sldId id="287" r:id="rId24"/>
    <p:sldId id="259" r:id="rId25"/>
    <p:sldId id="299" r:id="rId26"/>
    <p:sldId id="300" r:id="rId27"/>
    <p:sldId id="319" r:id="rId28"/>
    <p:sldId id="320" r:id="rId29"/>
    <p:sldId id="301" r:id="rId30"/>
    <p:sldId id="321" r:id="rId31"/>
    <p:sldId id="260" r:id="rId32"/>
    <p:sldId id="305" r:id="rId33"/>
    <p:sldId id="306" r:id="rId34"/>
    <p:sldId id="307" r:id="rId35"/>
    <p:sldId id="308" r:id="rId36"/>
    <p:sldId id="309" r:id="rId37"/>
    <p:sldId id="310" r:id="rId38"/>
    <p:sldId id="302" r:id="rId39"/>
    <p:sldId id="261" r:id="rId40"/>
    <p:sldId id="262" r:id="rId41"/>
    <p:sldId id="322" r:id="rId42"/>
    <p:sldId id="323" r:id="rId43"/>
    <p:sldId id="324" r:id="rId4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0C75-9A65-4DB9-98B7-D4785CFC469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14973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FBD3-7AD8-4912-B05B-C65D85A4C1E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5879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A627-27B9-4023-ADBA-7E4EE6CCD9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2214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6D934-AE3B-4E68-B455-1BCC4539BB6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2002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2703-C610-4144-B95F-BCB4200127E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1845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4ADF4-7636-4A62-8272-F796E109549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260384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95C5-B6D1-423E-9F78-35889E1D8E6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2697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4EFD-C20E-4C5F-ABBB-CD25ECE38A2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75846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7D007-514D-4910-A4C2-15FCCA823C0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67786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8753-BF1E-431E-9DB0-D22DE17C85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27228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4B225-91A9-4C3D-84D5-63D12AE47AD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04134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1032" name="Picture 8" descr="template_mai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9014" r="56720"/>
            <a:stretch>
              <a:fillRect/>
            </a:stretch>
          </p:blipFill>
          <p:spPr bwMode="auto">
            <a:xfrm rot="10800000">
              <a:off x="0" y="2478"/>
              <a:ext cx="5760" cy="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lika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B5FEF4-8D50-4B93-9B88-223A17CB3AD7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42" name="Picture 18" descr="Slika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93" b="79538"/>
          <a:stretch>
            <a:fillRect/>
          </a:stretch>
        </p:blipFill>
        <p:spPr bwMode="auto">
          <a:xfrm>
            <a:off x="0" y="0"/>
            <a:ext cx="62642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3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9864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³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84584" y="548680"/>
            <a:ext cx="8353425" cy="288032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hr-HR" alt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HUMANIZAM I RENESANSA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916832"/>
            <a:ext cx="2719599" cy="455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talijanski pisci među prvima su koji pokazuju interes za klasična djela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pPr lvl="1">
              <a:lnSpc>
                <a:spcPct val="150000"/>
              </a:lnSpc>
            </a:pPr>
            <a:r>
              <a:rPr lang="hr-HR" dirty="0" smtClean="0"/>
              <a:t> Dante Alighieri 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 Francesco Petrarca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 </a:t>
            </a:r>
            <a:r>
              <a:rPr lang="hr-HR" dirty="0" err="1" smtClean="0"/>
              <a:t>Giovanni</a:t>
            </a:r>
            <a:r>
              <a:rPr lang="hr-HR" dirty="0" smtClean="0"/>
              <a:t> Boccaccio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270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79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/>
              <a:t>Dante Alighieri</a:t>
            </a:r>
            <a:endParaRPr lang="hr-HR" dirty="0"/>
          </a:p>
        </p:txBody>
      </p:sp>
      <p:pic>
        <p:nvPicPr>
          <p:cNvPr id="16386" name="Picture 2" descr="http://www.fullissue.com/wp-content/uploads/2010/03/Alighieri-Da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895972" cy="3460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eng324readingsinepic.files.wordpress.com/2011/12/6a00d8341c630a53ef010536c2a741970b-800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982" y="2204864"/>
            <a:ext cx="4762500" cy="307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864096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hr-HR" b="1" dirty="0"/>
              <a:t>Francesco Petrarca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  <p:pic>
        <p:nvPicPr>
          <p:cNvPr id="17410" name="Picture 2" descr="http://www.greatthoughtstreasury.com/sites/default/files/francesco_petrarca-e12748175979161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00400" cy="413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96752"/>
            <a:ext cx="2560346" cy="4093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404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936104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hr-HR" b="1" dirty="0" err="1"/>
              <a:t>Giovanni</a:t>
            </a:r>
            <a:r>
              <a:rPr lang="hr-HR" b="1" dirty="0"/>
              <a:t> </a:t>
            </a:r>
            <a:r>
              <a:rPr lang="hr-HR" b="1" dirty="0" smtClean="0"/>
              <a:t>Boccaccio</a:t>
            </a: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3"/>
            <a:ext cx="3024336" cy="4737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436" y="1844824"/>
            <a:ext cx="3845433" cy="2667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8299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Italija - kolijevka humanizma</a:t>
            </a:r>
            <a:endParaRPr lang="hr-HR" altLang="sr-Latn-R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800" y="2372717"/>
            <a:ext cx="4042792" cy="29809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gospodarski procvat u </a:t>
            </a:r>
            <a:r>
              <a:rPr lang="hr-HR" altLang="sr-Latn-RS" b="1" dirty="0" smtClean="0"/>
              <a:t>Italiji</a:t>
            </a:r>
            <a:r>
              <a:rPr lang="hr-HR" altLang="sr-Latn-RS" dirty="0" smtClean="0"/>
              <a:t> u 15. stoljeću omogućio je razvoj humanizma</a:t>
            </a:r>
          </a:p>
        </p:txBody>
      </p:sp>
      <p:pic>
        <p:nvPicPr>
          <p:cNvPr id="7174" name="Picture 6" descr="http://world4.eu/wp-content/uploads/2014/01/renaissance-costumes-clothing-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" t="51974" r="48795" b="2275"/>
          <a:stretch/>
        </p:blipFill>
        <p:spPr bwMode="auto">
          <a:xfrm>
            <a:off x="5508104" y="1700808"/>
            <a:ext cx="2952328" cy="34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3"/>
            <a:ext cx="8229600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 smtClean="0"/>
              <a:t>djelatnost humanista novčano podupiru bogati plemići i građani</a:t>
            </a:r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njihove palače i dvorovi postaju umjetnička središta</a:t>
            </a:r>
            <a:endParaRPr lang="hr-HR" altLang="sr-Latn-RS" dirty="0"/>
          </a:p>
        </p:txBody>
      </p:sp>
      <p:pic>
        <p:nvPicPr>
          <p:cNvPr id="7170" name="Picture 2" descr="https://encrypted-tbn2.gstatic.com/images?q=tbn:ANd9GcRLjfn9B8qr5qsNzAGLYvyAMZ1qXYncckCd5ShsOY9G4zRJy4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0859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140968"/>
            <a:ext cx="4139168" cy="275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740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glavnim središtima humanizma postaju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 </a:t>
            </a:r>
            <a:r>
              <a:rPr lang="hr-HR" b="1" dirty="0" smtClean="0"/>
              <a:t>Rim 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 </a:t>
            </a:r>
            <a:r>
              <a:rPr lang="hr-HR" b="1" dirty="0" smtClean="0"/>
              <a:t>Firenca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papa Nikola V. osnovao </a:t>
            </a:r>
            <a:r>
              <a:rPr lang="hr-HR" b="1" dirty="0" smtClean="0"/>
              <a:t>Vatikansku knjižnicu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vodeća obitelj u Firenci su </a:t>
            </a:r>
            <a:r>
              <a:rPr lang="hr-HR" b="1" dirty="0" smtClean="0"/>
              <a:t>Medici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2491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864096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Firenca</a:t>
            </a:r>
            <a:endParaRPr lang="hr-HR" dirty="0"/>
          </a:p>
        </p:txBody>
      </p:sp>
      <p:pic>
        <p:nvPicPr>
          <p:cNvPr id="6148" name="Picture 4" descr="http://www4.wittenberg.edu/academics/hist/alivingstone/240_Florence/Vasari_map_flo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9"/>
            <a:ext cx="6400800" cy="432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962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48072"/>
          </a:xfrm>
        </p:spPr>
        <p:txBody>
          <a:bodyPr/>
          <a:lstStyle/>
          <a:p>
            <a:r>
              <a:rPr lang="hr-HR" dirty="0" smtClean="0"/>
              <a:t>Firenca - danas</a:t>
            </a:r>
            <a:endParaRPr lang="hr-HR" dirty="0"/>
          </a:p>
        </p:txBody>
      </p:sp>
      <p:pic>
        <p:nvPicPr>
          <p:cNvPr id="9218" name="Picture 2" descr="https://upload.wikimedia.org/wikipedia/commons/thumb/5/51/Firenze_-_Badia%2C_bargello_e_Santa_Croce_da_Campanile_di_giotto.JPG/1280px-Firenze_-_Badia%2C_bargello_e_Santa_Croce_da_Campanile_di_giot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08712" cy="480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017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01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564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U dosadašnjem dijelu knjige učio/učila si o </a:t>
            </a:r>
            <a:r>
              <a:rPr lang="hr-HR" dirty="0" smtClean="0"/>
              <a:t>srednjovjekovnom </a:t>
            </a:r>
            <a:r>
              <a:rPr lang="hr-HR" dirty="0"/>
              <a:t>društvu. U ovoj temi riječ je o razdoblju XV. i XVI. stoljeća. To je doba u kojem je Europa postigla novi, dotad najveći uspon, koji se očitovao na svim područjima, od gospodarstva, preko znanosti do kulture i umjetnosti. </a:t>
            </a:r>
          </a:p>
        </p:txBody>
      </p:sp>
    </p:spTree>
    <p:extLst>
      <p:ext uri="{BB962C8B-B14F-4D97-AF65-F5344CB8AC3E}">
        <p14:creationId xmlns:p14="http://schemas.microsoft.com/office/powerpoint/2010/main" xmlns="" val="22021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720080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Rim</a:t>
            </a:r>
            <a:endParaRPr lang="hr-HR" dirty="0"/>
          </a:p>
        </p:txBody>
      </p:sp>
      <p:pic>
        <p:nvPicPr>
          <p:cNvPr id="10244" name="Picture 4" descr="http://www.tsiosophy.com/wp/wp-content/uploads/2011/05/rome-on-the-ti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76864" cy="4234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067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792088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Nikola V. – Vatikanska knjižnica</a:t>
            </a:r>
            <a:endParaRPr lang="hr-HR" dirty="0"/>
          </a:p>
        </p:txBody>
      </p:sp>
      <p:pic>
        <p:nvPicPr>
          <p:cNvPr id="11266" name="Picture 2" descr="Paus Nicolaas V door Peter Paul Rub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98080" cy="187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http://3.bp.blogspot.com/_GzQnzaF4k-o/TOrP41zC0sI/AAAAAAAALkc/FTMFcEOMJx8/s1600/vatican+library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787137" cy="352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803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85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47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720080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Medici</a:t>
            </a:r>
            <a:endParaRPr lang="hr-HR" dirty="0"/>
          </a:p>
        </p:txBody>
      </p:sp>
      <p:pic>
        <p:nvPicPr>
          <p:cNvPr id="14338" name="Picture 2" descr="http://www.beyondtheyalladog.com/wp-content/uploads/2012/05/IMG-20120524-0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528" y="476673"/>
            <a:ext cx="4238272" cy="5679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http://en.chnmuseum.cn/Portals/0/web/exhibition/exhibitions/20120706Florence/1-1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8107"/>
            <a:ext cx="29146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7607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/>
              <a:t>Širenje </a:t>
            </a:r>
            <a:r>
              <a:rPr lang="sr-Latn-RS" altLang="sr-Latn-RS" dirty="0" smtClean="0"/>
              <a:t>humanizma</a:t>
            </a:r>
            <a:endParaRPr lang="sr-Latn-RS" altLang="sr-Latn-R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9"/>
            <a:ext cx="8229600" cy="2952328"/>
          </a:xfrm>
        </p:spPr>
        <p:txBody>
          <a:bodyPr/>
          <a:lstStyle/>
          <a:p>
            <a:endParaRPr lang="hr-HR" altLang="sr-Latn-RS" dirty="0" smtClean="0"/>
          </a:p>
          <a:p>
            <a:pPr>
              <a:lnSpc>
                <a:spcPct val="150000"/>
              </a:lnSpc>
            </a:pPr>
            <a:r>
              <a:rPr lang="hr-HR" altLang="sr-Latn-RS" dirty="0" smtClean="0"/>
              <a:t>razvijeni trgovački kontakti Italije s kopnenim dijelom Europe omogućili su brzo širenje humanizma po Europi</a:t>
            </a:r>
            <a:endParaRPr lang="hr-HR" altLang="sr-Latn-RS" dirty="0"/>
          </a:p>
        </p:txBody>
      </p:sp>
      <p:pic>
        <p:nvPicPr>
          <p:cNvPr id="1026" name="Picture 2" descr="http://www.traditioninaction.org/OrganicSociety/Images_1-100/A_024_Merch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133725" cy="25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720080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b="1" dirty="0" smtClean="0"/>
              <a:t>Johannes Gutenberg </a:t>
            </a:r>
            <a:r>
              <a:rPr lang="hr-HR" dirty="0" smtClean="0"/>
              <a:t>– izumio tiskarski stroj</a:t>
            </a:r>
            <a:endParaRPr lang="hr-HR" dirty="0"/>
          </a:p>
        </p:txBody>
      </p:sp>
      <p:pic>
        <p:nvPicPr>
          <p:cNvPr id="15362" name="Picture 2" descr="http://thecrowncollege.com/wp-content/uploads/2015/05/img_gutenberg_big-720x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6792"/>
            <a:ext cx="6858000" cy="438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880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276872"/>
            <a:ext cx="4258816" cy="2160240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izum tiska pomogao razvoju humanističkih ideja</a:t>
            </a:r>
            <a:endParaRPr lang="hr-HR" dirty="0"/>
          </a:p>
        </p:txBody>
      </p:sp>
      <p:pic>
        <p:nvPicPr>
          <p:cNvPr id="18434" name="Picture 2" descr="http://bi9he1w7hz8qbnm2zl0hd171.wpengine.netdna-cdn.com/wp-content/uploads/2014/08/benjamin-franklins-printing-press-science-sour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6008"/>
            <a:ext cx="6099985" cy="61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9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820150" cy="3024336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hr-HR" altLang="sr-Latn-RS" dirty="0" err="1"/>
              <a:t>Gutenbergov</a:t>
            </a:r>
            <a:r>
              <a:rPr lang="hr-HR" altLang="sr-Latn-RS" dirty="0"/>
              <a:t> revolucionarni izum brzo se proširio ne samo Njemačkom, gdje je do 1500. osnovano više od šezdesetak tiskarskih radionica, već i cijelom Europom, diljem koje su njemački majstori širili novi izum.</a:t>
            </a:r>
          </a:p>
          <a:p>
            <a:endParaRPr lang="hr-HR" altLang="sr-Latn-RS" dirty="0"/>
          </a:p>
        </p:txBody>
      </p:sp>
      <p:pic>
        <p:nvPicPr>
          <p:cNvPr id="77828" name="Picture 4" descr="tiska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" t="1891" r="718" b="1664"/>
          <a:stretch/>
        </p:blipFill>
        <p:spPr bwMode="auto">
          <a:xfrm>
            <a:off x="3491880" y="2852936"/>
            <a:ext cx="49685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452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5625"/>
            <a:ext cx="4462463" cy="2035175"/>
          </a:xfrm>
        </p:spPr>
        <p:txBody>
          <a:bodyPr/>
          <a:lstStyle/>
          <a:p>
            <a:r>
              <a:rPr lang="hr-HR" altLang="sr-Latn-RS"/>
              <a:t>Postupak tiskanja</a:t>
            </a:r>
          </a:p>
        </p:txBody>
      </p:sp>
      <p:pic>
        <p:nvPicPr>
          <p:cNvPr id="81924" name="Picture 4" descr="gute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20" y="206975"/>
            <a:ext cx="3492500" cy="324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25" name="Picture 5" descr="gutenber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246" y="3861048"/>
            <a:ext cx="356393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26" name="Picture 6" descr="gutenber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808" y="204761"/>
            <a:ext cx="3635375" cy="339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8014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584176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zahvaljujući tisku knjige postaju jeftinije i dostupnije</a:t>
            </a:r>
            <a:endParaRPr lang="hr-HR" dirty="0"/>
          </a:p>
        </p:txBody>
      </p:sp>
      <p:pic>
        <p:nvPicPr>
          <p:cNvPr id="19458" name="Picture 2" descr="http://freepages.genealogy.rootsweb.ancestry.com/~harringtonfamilies/prin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7F9"/>
              </a:clrFrom>
              <a:clrTo>
                <a:srgbClr val="FD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7"/>
          <a:stretch/>
        </p:blipFill>
        <p:spPr bwMode="auto">
          <a:xfrm>
            <a:off x="611560" y="2204864"/>
            <a:ext cx="3816424" cy="34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arkzware.com/wp-content/uploads/2014/05/Gutenberg_Printing_P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776" y="2204864"/>
            <a:ext cx="3862024" cy="257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44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Obično </a:t>
            </a:r>
            <a:r>
              <a:rPr lang="hr-HR" dirty="0"/>
              <a:t>se ovo razdoblje tumači kao pravi europski preporod pa se često za njega upotrebljava naziv renesansa (preporod). Ova tema posebno ističe preporod umjetnosti i književnosti. Renesansu je pratio novi društveni i kulturni pokret, nazvan humanizam. </a:t>
            </a:r>
          </a:p>
        </p:txBody>
      </p:sp>
    </p:spTree>
    <p:extLst>
      <p:ext uri="{BB962C8B-B14F-4D97-AF65-F5344CB8AC3E}">
        <p14:creationId xmlns:p14="http://schemas.microsoft.com/office/powerpoint/2010/main" xmlns="" val="20786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99884"/>
            <a:ext cx="3322712" cy="3052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stranica iz </a:t>
            </a:r>
            <a:r>
              <a:rPr lang="hr-HR" dirty="0" err="1" smtClean="0"/>
              <a:t>Gutenbergove</a:t>
            </a:r>
            <a:r>
              <a:rPr lang="hr-HR" dirty="0" smtClean="0"/>
              <a:t> Biblije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175760" cy="593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654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/>
              <a:t>Humanizam u Hrvatskoj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64703"/>
          </a:xfrm>
        </p:spPr>
        <p:txBody>
          <a:bodyPr/>
          <a:lstStyle/>
          <a:p>
            <a:r>
              <a:rPr lang="hr-HR" altLang="sr-Latn-RS" dirty="0" smtClean="0"/>
              <a:t>duh humanizma širi se duž cijele naše obale</a:t>
            </a:r>
            <a:endParaRPr lang="hr-HR" altLang="sr-Latn-RS" dirty="0"/>
          </a:p>
        </p:txBody>
      </p:sp>
      <p:pic>
        <p:nvPicPr>
          <p:cNvPr id="1026" name="Picture 2" descr="http://www.hrvatskijezik.eu/slike/Rjecnik_pe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675" y="2564904"/>
            <a:ext cx="20955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ffzg.hr/klafil/marulus/uploaded_images/QP-787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2454363" cy="367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42984"/>
            <a:ext cx="8229600" cy="1584176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najčešća tema u humanističkim djelima je sukob Hrvata s Turcima Osmanlijama</a:t>
            </a:r>
            <a:endParaRPr lang="hr-HR" dirty="0"/>
          </a:p>
        </p:txBody>
      </p:sp>
      <p:pic>
        <p:nvPicPr>
          <p:cNvPr id="20482" name="Picture 2" descr="https://encrypted-tbn0.gstatic.com/images?q=tbn:ANd9GcT0AahNHoanmUMw7QBu6PJEJLy-BO1GOwot87k-TmvSZLrhKrU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2664"/>
            <a:ext cx="3632177" cy="230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4" name="Picture 4" descr="http://www.chuchotezvous.ru/images/joomgallery/originals/__28/__34/__290/ottoman-empir_6_20150216_1886333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31"/>
          <a:stretch/>
        </p:blipFill>
        <p:spPr bwMode="auto">
          <a:xfrm>
            <a:off x="5436096" y="2305424"/>
            <a:ext cx="2879750" cy="337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789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864096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b="1" dirty="0" smtClean="0"/>
              <a:t>Marko Marulić </a:t>
            </a:r>
            <a:r>
              <a:rPr lang="hr-HR" dirty="0" smtClean="0"/>
              <a:t>– </a:t>
            </a:r>
            <a:r>
              <a:rPr lang="hr-HR" i="1" dirty="0" smtClean="0"/>
              <a:t>otac hrvatske književnosti</a:t>
            </a:r>
            <a:endParaRPr lang="hr-HR" i="1" dirty="0"/>
          </a:p>
        </p:txBody>
      </p:sp>
      <p:pic>
        <p:nvPicPr>
          <p:cNvPr id="22530" name="Picture 2" descr="http://www.kunalipa.com/katalog/slike/novcanice/kuna-500-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80606" cy="15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glas-koncila.hr/photos/velika/1214296414_5_30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149549" cy="4642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3034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864096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b="1" i="1" dirty="0" smtClean="0"/>
              <a:t>Judita</a:t>
            </a:r>
            <a:r>
              <a:rPr lang="hr-HR" dirty="0" smtClean="0"/>
              <a:t> i </a:t>
            </a:r>
            <a:r>
              <a:rPr lang="hr-HR" i="1" dirty="0" smtClean="0"/>
              <a:t>Molitva </a:t>
            </a:r>
            <a:r>
              <a:rPr lang="hr-HR" i="1" dirty="0" err="1" smtClean="0"/>
              <a:t>suprotiva</a:t>
            </a:r>
            <a:r>
              <a:rPr lang="hr-HR" i="1" dirty="0" smtClean="0"/>
              <a:t> </a:t>
            </a:r>
            <a:r>
              <a:rPr lang="hr-HR" i="1" dirty="0" err="1" smtClean="0"/>
              <a:t>Turkom</a:t>
            </a:r>
            <a:endParaRPr lang="hr-HR" i="1" dirty="0"/>
          </a:p>
        </p:txBody>
      </p:sp>
      <p:pic>
        <p:nvPicPr>
          <p:cNvPr id="21506" name="Picture 2" descr="http://os-precko-zg.skole.hr/upload/os-precko-zg/images/static3/3151/Image/jud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570362" cy="376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8" name="Picture 4" descr="http://opak.crolib.hr/judita/images/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5353"/>
            <a:ext cx="320992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076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4402832" cy="3096344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u Dubrovniku, koji je tada središte književnosti, ističe se </a:t>
            </a:r>
            <a:r>
              <a:rPr lang="hr-HR" b="1" dirty="0" smtClean="0"/>
              <a:t>Marin Držić</a:t>
            </a:r>
            <a:endParaRPr lang="hr-HR" b="1" dirty="0"/>
          </a:p>
        </p:txBody>
      </p:sp>
      <p:pic>
        <p:nvPicPr>
          <p:cNvPr id="23556" name="Picture 4" descr="http://www.dubrovnik-online.net/images/marin_drzic_dubrovni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8029"/>
            <a:ext cx="3256922" cy="490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48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368152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i="1" dirty="0" smtClean="0"/>
              <a:t>Dundo Maroje </a:t>
            </a:r>
            <a:r>
              <a:rPr lang="hr-HR" dirty="0" smtClean="0"/>
              <a:t>– komedija Marina Držića</a:t>
            </a:r>
            <a:endParaRPr lang="hr-HR" dirty="0"/>
          </a:p>
        </p:txBody>
      </p:sp>
      <p:pic>
        <p:nvPicPr>
          <p:cNvPr id="4" name="Picture 4" descr="Dundo_Ma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855" y="2132856"/>
            <a:ext cx="4703945" cy="312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kstniOkvir 1"/>
          <p:cNvSpPr txBox="1"/>
          <p:nvPr/>
        </p:nvSpPr>
        <p:spPr>
          <a:xfrm>
            <a:off x="538432" y="2819591"/>
            <a:ext cx="3443303" cy="114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>
                <a:latin typeface="+mn-lt"/>
              </a:rPr>
              <a:t>Prizor iz kazališne predstave </a:t>
            </a:r>
            <a:r>
              <a:rPr lang="hr-HR" sz="2400" i="1" dirty="0" smtClean="0">
                <a:latin typeface="+mn-lt"/>
              </a:rPr>
              <a:t>Dundo Maroje</a:t>
            </a:r>
            <a:r>
              <a:rPr lang="hr-HR" sz="2400" dirty="0" smtClean="0">
                <a:latin typeface="+mn-lt"/>
              </a:rPr>
              <a:t>.</a:t>
            </a: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55976" y="764703"/>
            <a:ext cx="4114800" cy="4344939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u kontinentalnoj Hrvatskoj humanističke ideje dolaze iz Ugarske s dvora kralja </a:t>
            </a:r>
            <a:r>
              <a:rPr lang="hr-HR" b="1" dirty="0" err="1"/>
              <a:t>M</a:t>
            </a:r>
            <a:r>
              <a:rPr lang="hr-HR" b="1" dirty="0" err="1" smtClean="0"/>
              <a:t>atijaša</a:t>
            </a:r>
            <a:r>
              <a:rPr lang="hr-HR" b="1" dirty="0" smtClean="0"/>
              <a:t> Korvina</a:t>
            </a:r>
            <a:endParaRPr lang="hr-HR" b="1" dirty="0"/>
          </a:p>
        </p:txBody>
      </p:sp>
      <p:pic>
        <p:nvPicPr>
          <p:cNvPr id="25602" name="Picture 2" descr="https://upload.wikimedia.org/wikipedia/commons/d/d2/M%C3%A1ty%C3%A1s_Kir%C3%A1ly_arcm%C3%A1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563786" cy="492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463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512168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b="1" dirty="0" smtClean="0"/>
              <a:t>Ivan </a:t>
            </a:r>
            <a:r>
              <a:rPr lang="hr-HR" b="1" dirty="0" err="1" smtClean="0"/>
              <a:t>Česmički</a:t>
            </a:r>
            <a:r>
              <a:rPr lang="hr-HR" b="1" smtClean="0"/>
              <a:t> - </a:t>
            </a:r>
            <a:r>
              <a:rPr lang="hr-HR" smtClean="0"/>
              <a:t>jedan </a:t>
            </a:r>
            <a:r>
              <a:rPr lang="hr-HR" dirty="0" smtClean="0"/>
              <a:t>od istaknutijih humanista ovog dijela Hrvatske</a:t>
            </a:r>
            <a:endParaRPr lang="hr-HR" dirty="0"/>
          </a:p>
        </p:txBody>
      </p:sp>
      <p:pic>
        <p:nvPicPr>
          <p:cNvPr id="4" name="Picture 4" descr="česmič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2813050" cy="367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 descr="ivan česmič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2613025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33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Ponovimo</a:t>
            </a:r>
            <a:endParaRPr lang="sr-Latn-RS" altLang="sr-Latn-R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Što je humanizam?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</a:t>
            </a:r>
            <a:r>
              <a:rPr lang="hr-HR" dirty="0"/>
              <a:t>si naučio/naučila o humanistima</a:t>
            </a:r>
            <a:r>
              <a:rPr lang="hr-H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dirty="0"/>
              <a:t>Zašto se humanizam prvo razvio u Italiji</a:t>
            </a:r>
            <a:r>
              <a:rPr lang="hr-H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dirty="0"/>
              <a:t>Što je pridonijelo </a:t>
            </a:r>
            <a:r>
              <a:rPr lang="hr-HR" dirty="0" smtClean="0"/>
              <a:t>brzom širenju </a:t>
            </a:r>
            <a:r>
              <a:rPr lang="hr-HR" dirty="0"/>
              <a:t>humanističkih ideja</a:t>
            </a:r>
            <a:r>
              <a:rPr lang="hr-H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dirty="0"/>
              <a:t>Koja je tema Marulićeve Judite?</a:t>
            </a:r>
          </a:p>
          <a:p>
            <a:pPr marL="0" indent="0">
              <a:buNone/>
            </a:pPr>
            <a:endParaRPr lang="sr-Latn-R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76672"/>
            <a:ext cx="5112568" cy="54014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Humanisti </a:t>
            </a:r>
            <a:r>
              <a:rPr lang="hr-HR" dirty="0"/>
              <a:t>su svijet oko sebe počeli tumačiti na jedan sasvim drugi način, stavljajući u središte svojeg zanimanja čovjeka, a ne Boga </a:t>
            </a:r>
            <a:r>
              <a:rPr lang="hr-HR" dirty="0" smtClean="0"/>
              <a:t>- </a:t>
            </a:r>
            <a:r>
              <a:rPr lang="hr-HR" dirty="0"/>
              <a:t>kako je to bio običaj. </a:t>
            </a:r>
          </a:p>
        </p:txBody>
      </p:sp>
      <p:pic>
        <p:nvPicPr>
          <p:cNvPr id="2050" name="Picture 2" descr="https://www.kif.unizg.hr/images/50001166/Leonardo-da-Vin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21764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208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Upamti</a:t>
            </a:r>
            <a:endParaRPr lang="sr-Latn-RS" altLang="sr-Latn-R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Humanizam </a:t>
            </a:r>
            <a:r>
              <a:rPr lang="hr-HR" dirty="0" smtClean="0"/>
              <a:t>- </a:t>
            </a:r>
            <a:r>
              <a:rPr lang="hr-HR" dirty="0"/>
              <a:t>kulturni pokret</a:t>
            </a:r>
          </a:p>
          <a:p>
            <a:r>
              <a:rPr lang="pl-PL" dirty="0" smtClean="0"/>
              <a:t>u </a:t>
            </a:r>
            <a:r>
              <a:rPr lang="pl-PL" dirty="0"/>
              <a:t>središtu zanimanja čovjek </a:t>
            </a:r>
            <a:r>
              <a:rPr lang="pl-PL" dirty="0" smtClean="0"/>
              <a:t>i </a:t>
            </a:r>
            <a:r>
              <a:rPr lang="hr-HR" dirty="0" smtClean="0"/>
              <a:t>klasična </a:t>
            </a:r>
            <a:r>
              <a:rPr lang="hr-HR" dirty="0"/>
              <a:t>djela</a:t>
            </a:r>
          </a:p>
          <a:p>
            <a:r>
              <a:rPr lang="hr-HR" dirty="0" smtClean="0"/>
              <a:t>središte </a:t>
            </a:r>
            <a:r>
              <a:rPr lang="hr-HR" dirty="0"/>
              <a:t>u Italiji</a:t>
            </a:r>
          </a:p>
          <a:p>
            <a:r>
              <a:rPr lang="hr-HR" dirty="0" smtClean="0"/>
              <a:t>širi </a:t>
            </a:r>
            <a:r>
              <a:rPr lang="hr-HR" dirty="0"/>
              <a:t>se trgovinom</a:t>
            </a:r>
          </a:p>
          <a:p>
            <a:r>
              <a:rPr lang="hr-HR" dirty="0" smtClean="0"/>
              <a:t>tisak - </a:t>
            </a:r>
            <a:r>
              <a:rPr lang="hr-HR" dirty="0"/>
              <a:t>razvoj knjige</a:t>
            </a:r>
          </a:p>
          <a:p>
            <a:pPr marL="0" indent="0">
              <a:buNone/>
            </a:pPr>
            <a:r>
              <a:rPr lang="hr-HR" dirty="0"/>
              <a:t>Hrvatski humanisti</a:t>
            </a:r>
          </a:p>
          <a:p>
            <a:r>
              <a:rPr lang="hr-HR" dirty="0" smtClean="0"/>
              <a:t>tema - </a:t>
            </a:r>
            <a:r>
              <a:rPr lang="hr-HR" dirty="0"/>
              <a:t>borba s </a:t>
            </a:r>
            <a:r>
              <a:rPr lang="hr-HR" dirty="0" smtClean="0"/>
              <a:t>Turcima Osmanlijama</a:t>
            </a:r>
            <a:endParaRPr lang="hr-HR" dirty="0"/>
          </a:p>
          <a:p>
            <a:r>
              <a:rPr lang="hr-HR" dirty="0" smtClean="0"/>
              <a:t>Marko </a:t>
            </a:r>
            <a:r>
              <a:rPr lang="hr-HR" dirty="0"/>
              <a:t>Marulić</a:t>
            </a:r>
            <a:endParaRPr lang="sr-Latn-R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2794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HUMANIZAM I RENESANSA</a:t>
            </a:r>
            <a:endParaRPr lang="hr-HR" altLang="sr-Latn-R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93096"/>
            <a:ext cx="7920111" cy="1656184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hr-HR" altLang="sr-Latn-RS" dirty="0"/>
              <a:t>HUMANIZAM U EUROPI I HRVATSKOJ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478596" y="364502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spc="600" dirty="0" smtClean="0">
                <a:solidFill>
                  <a:srgbClr val="FF0000"/>
                </a:solidFill>
              </a:rPr>
              <a:t>ZAPIŠIMO</a:t>
            </a:r>
            <a:endParaRPr lang="hr-HR" sz="4800" b="1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0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8353" y="548680"/>
            <a:ext cx="7920111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Humanizam – književni i kulturni pokret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nadahnuće </a:t>
            </a:r>
            <a:r>
              <a:rPr lang="hr-HR" dirty="0" smtClean="0">
                <a:sym typeface="Wingdings" panose="05000000000000000000" pitchFamily="2" charset="2"/>
              </a:rPr>
              <a:t> klasična djela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ym typeface="Wingdings" panose="05000000000000000000" pitchFamily="2" charset="2"/>
              </a:rPr>
              <a:t>čovjek – središnja tema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ym typeface="Wingdings" panose="05000000000000000000" pitchFamily="2" charset="2"/>
              </a:rPr>
              <a:t>Italija u 14. i 15. st.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ym typeface="Wingdings" panose="05000000000000000000" pitchFamily="2" charset="2"/>
              </a:rPr>
              <a:t>središta: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ym typeface="Wingdings" panose="05000000000000000000" pitchFamily="2" charset="2"/>
              </a:rPr>
              <a:t>Rim</a:t>
            </a:r>
          </a:p>
          <a:p>
            <a:pPr lvl="1">
              <a:lnSpc>
                <a:spcPct val="150000"/>
              </a:lnSpc>
            </a:pPr>
            <a:r>
              <a:rPr lang="hr-HR" dirty="0" smtClean="0">
                <a:sym typeface="Wingdings" panose="05000000000000000000" pitchFamily="2" charset="2"/>
              </a:rPr>
              <a:t>Firenca</a:t>
            </a:r>
          </a:p>
        </p:txBody>
      </p:sp>
    </p:spTree>
    <p:extLst>
      <p:ext uri="{BB962C8B-B14F-4D97-AF65-F5344CB8AC3E}">
        <p14:creationId xmlns:p14="http://schemas.microsoft.com/office/powerpoint/2010/main" xmlns="" val="9270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6345" y="476673"/>
            <a:ext cx="7920111" cy="5976516"/>
          </a:xfrm>
        </p:spPr>
        <p:txBody>
          <a:bodyPr/>
          <a:lstStyle/>
          <a:p>
            <a:pPr>
              <a:lnSpc>
                <a:spcPts val="5300"/>
              </a:lnSpc>
            </a:pPr>
            <a:r>
              <a:rPr lang="hr-HR" dirty="0">
                <a:sym typeface="Wingdings" panose="05000000000000000000" pitchFamily="2" charset="2"/>
              </a:rPr>
              <a:t>širenje – trgovci; izum tiska</a:t>
            </a:r>
            <a:endParaRPr lang="hr-HR" dirty="0"/>
          </a:p>
          <a:p>
            <a:pPr>
              <a:lnSpc>
                <a:spcPts val="5300"/>
              </a:lnSpc>
            </a:pPr>
            <a:r>
              <a:rPr lang="hr-HR" dirty="0" smtClean="0"/>
              <a:t>tiskarski stroj – </a:t>
            </a:r>
            <a:r>
              <a:rPr lang="hr-HR" dirty="0" err="1" smtClean="0"/>
              <a:t>Johannes</a:t>
            </a:r>
            <a:r>
              <a:rPr lang="hr-HR" dirty="0" smtClean="0"/>
              <a:t> Gutenberg</a:t>
            </a:r>
          </a:p>
          <a:p>
            <a:pPr>
              <a:lnSpc>
                <a:spcPts val="5300"/>
              </a:lnSpc>
            </a:pPr>
            <a:r>
              <a:rPr lang="hr-HR" dirty="0" smtClean="0"/>
              <a:t>u Hrvatskoj središnja tema – borbe s Turcima Osmanlijama</a:t>
            </a:r>
          </a:p>
          <a:p>
            <a:pPr>
              <a:lnSpc>
                <a:spcPts val="5300"/>
              </a:lnSpc>
            </a:pPr>
            <a:r>
              <a:rPr lang="hr-HR" dirty="0" smtClean="0"/>
              <a:t>Marko Marulić – </a:t>
            </a:r>
            <a:r>
              <a:rPr lang="hr-HR" i="1" dirty="0" smtClean="0"/>
              <a:t>otac hrvatske književnosti </a:t>
            </a:r>
            <a:r>
              <a:rPr lang="hr-HR" dirty="0" smtClean="0"/>
              <a:t>- </a:t>
            </a:r>
            <a:r>
              <a:rPr lang="hr-HR" i="1" dirty="0" smtClean="0"/>
              <a:t>Judita</a:t>
            </a:r>
          </a:p>
          <a:p>
            <a:pPr>
              <a:lnSpc>
                <a:spcPts val="5300"/>
              </a:lnSpc>
            </a:pPr>
            <a:r>
              <a:rPr lang="hr-HR" dirty="0" smtClean="0"/>
              <a:t>Marin Držić – </a:t>
            </a:r>
            <a:r>
              <a:rPr lang="hr-HR" i="1" dirty="0" smtClean="0"/>
              <a:t>Dundo </a:t>
            </a:r>
            <a:r>
              <a:rPr lang="hr-HR" i="1" dirty="0"/>
              <a:t>M</a:t>
            </a:r>
            <a:r>
              <a:rPr lang="hr-HR" i="1" dirty="0" smtClean="0"/>
              <a:t>aroje</a:t>
            </a:r>
          </a:p>
          <a:p>
            <a:pPr>
              <a:lnSpc>
                <a:spcPts val="5300"/>
              </a:lnSpc>
            </a:pPr>
            <a:r>
              <a:rPr lang="hr-HR" dirty="0" smtClean="0"/>
              <a:t>kontinentalna Hrvatska – Ivan </a:t>
            </a:r>
            <a:r>
              <a:rPr lang="hr-HR" dirty="0" err="1" smtClean="0"/>
              <a:t>Česmički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028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168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Do </a:t>
            </a:r>
            <a:r>
              <a:rPr lang="hr-HR" dirty="0"/>
              <a:t>dotad neviđenih saznanja došli su i znanstvenici, pa je tako poljski astronom Nikola Kopernik utvrdio da se planeti okreću oko Sunca, a ne oko Zemlje, kako se mislilo.</a:t>
            </a:r>
          </a:p>
        </p:txBody>
      </p:sp>
      <p:pic>
        <p:nvPicPr>
          <p:cNvPr id="1026" name="Picture 2" descr="http://www.avaz.ba/storage/2015/02/19/thumbs/54e59a6c-cddc-44cd-8ba6-6f99b0094cfb-nikola-kopernik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4752528" cy="2495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3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HUMANIZAM U EUROPI I </a:t>
            </a:r>
            <a:r>
              <a:rPr lang="hr-HR" altLang="sr-Latn-RS" dirty="0" smtClean="0"/>
              <a:t>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hr-HR" b="1" dirty="0" smtClean="0"/>
              <a:t>humanizam </a:t>
            </a:r>
          </a:p>
          <a:p>
            <a:pPr lvl="1">
              <a:lnSpc>
                <a:spcPts val="5200"/>
              </a:lnSpc>
            </a:pPr>
            <a:r>
              <a:rPr lang="hr-HR" dirty="0" smtClean="0"/>
              <a:t>svjetonazor </a:t>
            </a:r>
            <a:r>
              <a:rPr lang="hr-HR" dirty="0"/>
              <a:t>koji u središte svoga </a:t>
            </a:r>
            <a:r>
              <a:rPr lang="hr-HR" dirty="0" smtClean="0"/>
              <a:t>zanimanja stavlja čovjeka</a:t>
            </a:r>
          </a:p>
          <a:p>
            <a:pPr lvl="1">
              <a:lnSpc>
                <a:spcPts val="5200"/>
              </a:lnSpc>
            </a:pPr>
            <a:r>
              <a:rPr lang="hr-HR" dirty="0" smtClean="0"/>
              <a:t>kao književni i kulturni pokret razvio se tijekom     14. i 15. stoljeća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212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533" y="1484784"/>
            <a:ext cx="4353371" cy="32403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b="1" dirty="0"/>
              <a:t>Erazmo Roterdamski</a:t>
            </a:r>
            <a:r>
              <a:rPr lang="hr-HR" altLang="sr-Latn-RS" dirty="0"/>
              <a:t> (1467.-1527.) jedan od najutjecajnijih humanista</a:t>
            </a:r>
          </a:p>
        </p:txBody>
      </p:sp>
      <p:pic>
        <p:nvPicPr>
          <p:cNvPr id="82948" name="Picture 4" descr="eraz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790950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5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728192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središnja tema književnih i umjetničkih djela umjesto boga i vjerskih tema postaje </a:t>
            </a:r>
            <a:r>
              <a:rPr lang="hr-HR" b="1" dirty="0" smtClean="0"/>
              <a:t>čovjek</a:t>
            </a:r>
          </a:p>
        </p:txBody>
      </p:sp>
      <p:pic>
        <p:nvPicPr>
          <p:cNvPr id="3076" name="Picture 4" descr="http://file.aperion.it/slir/w800-h600/caf/3/7/37129128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92688" cy="4389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016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376264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hr-HR" dirty="0" smtClean="0"/>
              <a:t>humanisti nadahnuće pronalaze u djelima starih </a:t>
            </a:r>
            <a:r>
              <a:rPr lang="hr-HR" b="1" dirty="0" smtClean="0"/>
              <a:t>grčkih i rimskih </a:t>
            </a:r>
            <a:r>
              <a:rPr lang="hr-HR" dirty="0" smtClean="0"/>
              <a:t>autora </a:t>
            </a:r>
          </a:p>
          <a:p>
            <a:pPr>
              <a:lnSpc>
                <a:spcPts val="5100"/>
              </a:lnSpc>
            </a:pPr>
            <a:r>
              <a:rPr lang="hr-HR" dirty="0" smtClean="0"/>
              <a:t>po uzoru na njih humanisti pišu nova djela</a:t>
            </a:r>
            <a:endParaRPr lang="hr-HR" dirty="0"/>
          </a:p>
        </p:txBody>
      </p:sp>
      <p:pic>
        <p:nvPicPr>
          <p:cNvPr id="5122" name="Picture 2" descr="http://www.metmuseum.org/toah/images/h2/h2_2008.105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33" y="2780928"/>
            <a:ext cx="5591533" cy="326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206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625</Words>
  <Application>Microsoft Office PowerPoint</Application>
  <PresentationFormat>On-screen Show (4:3)</PresentationFormat>
  <Paragraphs>85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Zadani dizajn</vt:lpstr>
      <vt:lpstr>7. HUMANIZAM I RENESANSA</vt:lpstr>
      <vt:lpstr>Slide 2</vt:lpstr>
      <vt:lpstr>Slide 3</vt:lpstr>
      <vt:lpstr>Slide 4</vt:lpstr>
      <vt:lpstr>Slide 5</vt:lpstr>
      <vt:lpstr>HUMANIZAM U EUROPI I HRVATSKOJ</vt:lpstr>
      <vt:lpstr>Slide 7</vt:lpstr>
      <vt:lpstr>Slide 8</vt:lpstr>
      <vt:lpstr>Slide 9</vt:lpstr>
      <vt:lpstr>Slide 10</vt:lpstr>
      <vt:lpstr>Slide 11</vt:lpstr>
      <vt:lpstr>Slide 12</vt:lpstr>
      <vt:lpstr>Slide 13</vt:lpstr>
      <vt:lpstr>Italija - kolijevka humanizma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Širenje humanizma</vt:lpstr>
      <vt:lpstr>Slide 25</vt:lpstr>
      <vt:lpstr>Slide 26</vt:lpstr>
      <vt:lpstr>Slide 27</vt:lpstr>
      <vt:lpstr>Slide 28</vt:lpstr>
      <vt:lpstr>Slide 29</vt:lpstr>
      <vt:lpstr>Slide 30</vt:lpstr>
      <vt:lpstr>Humanizam u Hrvatskoj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Ponovimo</vt:lpstr>
      <vt:lpstr>Upamti</vt:lpstr>
      <vt:lpstr>VII. HUMANIZAM I RENESANSA</vt:lpstr>
      <vt:lpstr>Slide 42</vt:lpstr>
      <vt:lpstr>Slide 43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petar.ivankovich@gmail.com</cp:lastModifiedBy>
  <cp:revision>31</cp:revision>
  <dcterms:created xsi:type="dcterms:W3CDTF">2013-11-10T19:33:19Z</dcterms:created>
  <dcterms:modified xsi:type="dcterms:W3CDTF">2020-04-14T07:59:43Z</dcterms:modified>
</cp:coreProperties>
</file>