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378" r:id="rId3"/>
    <p:sldId id="379" r:id="rId4"/>
    <p:sldId id="380" r:id="rId5"/>
    <p:sldId id="381" r:id="rId6"/>
    <p:sldId id="382" r:id="rId7"/>
    <p:sldId id="383" r:id="rId8"/>
    <p:sldId id="384" r:id="rId9"/>
    <p:sldId id="385" r:id="rId10"/>
    <p:sldId id="386" r:id="rId11"/>
    <p:sldId id="353" r:id="rId12"/>
    <p:sldId id="30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vonimir Vrazic" initials="ZV" lastIdx="9" clrIdx="0">
    <p:extLst>
      <p:ext uri="{19B8F6BF-5375-455C-9EA6-DF929625EA0E}">
        <p15:presenceInfo xmlns:p15="http://schemas.microsoft.com/office/powerpoint/2012/main" xmlns="" userId="541e2bde51bd7509" providerId="Windows Live"/>
      </p:ext>
    </p:extLst>
  </p:cmAuthor>
  <p:cmAuthor id="2" name="Korisnik" initials="K" lastIdx="3" clrIdx="1">
    <p:extLst>
      <p:ext uri="{19B8F6BF-5375-455C-9EA6-DF929625EA0E}">
        <p15:presenceInfo xmlns:p15="http://schemas.microsoft.com/office/powerpoint/2012/main" xmlns="" userId="Korisni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20C3F"/>
    <a:srgbClr val="8A8E7A"/>
    <a:srgbClr val="888380"/>
    <a:srgbClr val="86828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88" d="100"/>
          <a:sy n="88" d="100"/>
        </p:scale>
        <p:origin x="-1267" y="-77"/>
      </p:cViewPr>
      <p:guideLst>
        <p:guide orient="horz" pos="2160"/>
        <p:guide pos="2880"/>
      </p:guideLst>
    </p:cSldViewPr>
  </p:slideViewPr>
  <p:notesTextViewPr>
    <p:cViewPr>
      <p:scale>
        <a:sx n="3" d="2"/>
        <a:sy n="3" d="2"/>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2ED0FF-7417-418D-9068-FAB2AA65D51A}"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hr-HR"/>
        </a:p>
      </dgm:t>
    </dgm:pt>
    <dgm:pt modelId="{23B8C512-4A41-4936-AB9D-C0203320FD4B}">
      <dgm:prSet>
        <dgm:style>
          <a:lnRef idx="1">
            <a:schemeClr val="accent4"/>
          </a:lnRef>
          <a:fillRef idx="2">
            <a:schemeClr val="accent4"/>
          </a:fillRef>
          <a:effectRef idx="1">
            <a:schemeClr val="accent4"/>
          </a:effectRef>
          <a:fontRef idx="minor">
            <a:schemeClr val="dk1"/>
          </a:fontRef>
        </dgm:style>
      </dgm:prSet>
      <dgm:spPr>
        <a:ln>
          <a:headEnd type="none" w="med" len="med"/>
          <a:tailEnd type="none" w="med" len="med"/>
        </a:ln>
      </dgm:spPr>
      <dgm:t>
        <a:bodyPr/>
        <a:lstStyle/>
        <a:p>
          <a:r>
            <a:rPr lang="hr-HR" b="0" dirty="0" smtClean="0"/>
            <a:t>Gaj Julije Cezar</a:t>
          </a:r>
          <a:endParaRPr lang="hr-HR" b="0" dirty="0"/>
        </a:p>
      </dgm:t>
    </dgm:pt>
    <dgm:pt modelId="{03674E26-ADD6-4254-A29A-0397B3E19637}" type="parTrans" cxnId="{C6298084-D0C6-4B63-A344-059B47E76583}">
      <dgm:prSet/>
      <dgm:spPr/>
      <dgm:t>
        <a:bodyPr/>
        <a:lstStyle/>
        <a:p>
          <a:endParaRPr lang="hr-HR"/>
        </a:p>
      </dgm:t>
    </dgm:pt>
    <dgm:pt modelId="{1355E1A2-939D-4D08-895A-6A23F4B60D17}" type="sibTrans" cxnId="{C6298084-D0C6-4B63-A344-059B47E76583}">
      <dgm:prSet/>
      <dgm:spPr/>
      <dgm:t>
        <a:bodyPr/>
        <a:lstStyle/>
        <a:p>
          <a:endParaRPr lang="hr-HR"/>
        </a:p>
      </dgm:t>
    </dgm:pt>
    <dgm:pt modelId="{FE397717-1D5C-47ED-84D2-144EF59175F7}">
      <dgm:prSet>
        <dgm:style>
          <a:lnRef idx="1">
            <a:schemeClr val="accent4"/>
          </a:lnRef>
          <a:fillRef idx="2">
            <a:schemeClr val="accent4"/>
          </a:fillRef>
          <a:effectRef idx="1">
            <a:schemeClr val="accent4"/>
          </a:effectRef>
          <a:fontRef idx="minor">
            <a:schemeClr val="dk1"/>
          </a:fontRef>
        </dgm:style>
      </dgm:prSet>
      <dgm:spPr>
        <a:ln>
          <a:headEnd type="none" w="med" len="med"/>
          <a:tailEnd type="none" w="med" len="med"/>
        </a:ln>
      </dgm:spPr>
      <dgm:t>
        <a:bodyPr/>
        <a:lstStyle/>
        <a:p>
          <a:r>
            <a:rPr lang="hr-HR" dirty="0" smtClean="0"/>
            <a:t>promjene u društvu nakon osvajanja</a:t>
          </a:r>
          <a:endParaRPr lang="hr-HR" dirty="0"/>
        </a:p>
      </dgm:t>
    </dgm:pt>
    <dgm:pt modelId="{DCEDC384-88B7-4794-B10A-45C5348802F3}" type="parTrans" cxnId="{475B7E6F-FDFD-4262-8CE2-EEDCB6F82B84}">
      <dgm:prSet/>
      <dgm:spPr/>
      <dgm:t>
        <a:bodyPr/>
        <a:lstStyle/>
        <a:p>
          <a:endParaRPr lang="hr-HR"/>
        </a:p>
      </dgm:t>
    </dgm:pt>
    <dgm:pt modelId="{1A09ED62-27F4-4BB9-A0DF-AFABBA8C5AAC}" type="sibTrans" cxnId="{475B7E6F-FDFD-4262-8CE2-EEDCB6F82B84}">
      <dgm:prSet/>
      <dgm:spPr/>
      <dgm:t>
        <a:bodyPr/>
        <a:lstStyle/>
        <a:p>
          <a:endParaRPr lang="hr-HR"/>
        </a:p>
      </dgm:t>
    </dgm:pt>
    <dgm:pt modelId="{E0951211-A386-41B2-B661-9BFFADD82A02}">
      <dgm:prSet>
        <dgm:style>
          <a:lnRef idx="1">
            <a:schemeClr val="accent4"/>
          </a:lnRef>
          <a:fillRef idx="2">
            <a:schemeClr val="accent4"/>
          </a:fillRef>
          <a:effectRef idx="1">
            <a:schemeClr val="accent4"/>
          </a:effectRef>
          <a:fontRef idx="minor">
            <a:schemeClr val="dk1"/>
          </a:fontRef>
        </dgm:style>
      </dgm:prSet>
      <dgm:spPr>
        <a:ln>
          <a:headEnd type="none" w="med" len="med"/>
          <a:tailEnd type="none" w="med" len="med"/>
        </a:ln>
      </dgm:spPr>
      <dgm:t>
        <a:bodyPr/>
        <a:lstStyle/>
        <a:p>
          <a:r>
            <a:rPr lang="hr-HR" dirty="0" err="1" smtClean="0"/>
            <a:t>Tiberije</a:t>
          </a:r>
          <a:r>
            <a:rPr lang="hr-HR" dirty="0" smtClean="0"/>
            <a:t> i Gaj </a:t>
          </a:r>
          <a:r>
            <a:rPr lang="hr-HR" dirty="0" err="1" smtClean="0"/>
            <a:t>Grakho</a:t>
          </a:r>
          <a:endParaRPr lang="hr-HR" dirty="0"/>
        </a:p>
      </dgm:t>
    </dgm:pt>
    <dgm:pt modelId="{EF866E4F-D071-4CEF-81C6-F40909144ADB}" type="parTrans" cxnId="{2EF2E037-B3A1-4589-91E9-21215BD7511F}">
      <dgm:prSet/>
      <dgm:spPr/>
      <dgm:t>
        <a:bodyPr/>
        <a:lstStyle/>
        <a:p>
          <a:endParaRPr lang="hr-HR"/>
        </a:p>
      </dgm:t>
    </dgm:pt>
    <dgm:pt modelId="{D03EE6FD-5652-4F51-A787-7FAA01043FAE}" type="sibTrans" cxnId="{2EF2E037-B3A1-4589-91E9-21215BD7511F}">
      <dgm:prSet/>
      <dgm:spPr/>
      <dgm:t>
        <a:bodyPr/>
        <a:lstStyle/>
        <a:p>
          <a:endParaRPr lang="hr-HR"/>
        </a:p>
      </dgm:t>
    </dgm:pt>
    <dgm:pt modelId="{E33CA9FE-5510-45D3-BF67-357A4A33DCEB}">
      <dgm:prSet>
        <dgm:style>
          <a:lnRef idx="1">
            <a:schemeClr val="accent4"/>
          </a:lnRef>
          <a:fillRef idx="2">
            <a:schemeClr val="accent4"/>
          </a:fillRef>
          <a:effectRef idx="1">
            <a:schemeClr val="accent4"/>
          </a:effectRef>
          <a:fontRef idx="minor">
            <a:schemeClr val="dk1"/>
          </a:fontRef>
        </dgm:style>
      </dgm:prSet>
      <dgm:spPr>
        <a:ln>
          <a:headEnd type="none" w="med" len="med"/>
          <a:tailEnd type="none" w="med" len="med"/>
        </a:ln>
      </dgm:spPr>
      <dgm:t>
        <a:bodyPr/>
        <a:lstStyle/>
        <a:p>
          <a:r>
            <a:rPr lang="hr-HR" dirty="0" smtClean="0"/>
            <a:t>jačaju vojni zapovjednici: građanski ratovi</a:t>
          </a:r>
          <a:endParaRPr lang="hr-HR" dirty="0"/>
        </a:p>
      </dgm:t>
    </dgm:pt>
    <dgm:pt modelId="{0D5CF6DA-186A-47F6-95C6-A099E011245C}" type="parTrans" cxnId="{9355FB61-C785-47DF-8C11-67F188E01346}">
      <dgm:prSet/>
      <dgm:spPr/>
      <dgm:t>
        <a:bodyPr/>
        <a:lstStyle/>
        <a:p>
          <a:endParaRPr lang="hr-HR"/>
        </a:p>
      </dgm:t>
    </dgm:pt>
    <dgm:pt modelId="{9E7D1E80-5081-48FC-9F6D-30A89B5983AE}" type="sibTrans" cxnId="{9355FB61-C785-47DF-8C11-67F188E01346}">
      <dgm:prSet/>
      <dgm:spPr/>
      <dgm:t>
        <a:bodyPr/>
        <a:lstStyle/>
        <a:p>
          <a:endParaRPr lang="hr-HR"/>
        </a:p>
      </dgm:t>
    </dgm:pt>
    <dgm:pt modelId="{12CF9276-D4D5-4615-BFCB-578F0317B9EC}" type="pres">
      <dgm:prSet presAssocID="{4F2ED0FF-7417-418D-9068-FAB2AA65D51A}" presName="diagram" presStyleCnt="0">
        <dgm:presLayoutVars>
          <dgm:dir/>
          <dgm:resizeHandles val="exact"/>
        </dgm:presLayoutVars>
      </dgm:prSet>
      <dgm:spPr/>
      <dgm:t>
        <a:bodyPr/>
        <a:lstStyle/>
        <a:p>
          <a:endParaRPr lang="hr-HR"/>
        </a:p>
      </dgm:t>
    </dgm:pt>
    <dgm:pt modelId="{960E36F7-7370-4676-9BF6-7C4432AE4104}" type="pres">
      <dgm:prSet presAssocID="{FE397717-1D5C-47ED-84D2-144EF59175F7}" presName="node" presStyleLbl="node1" presStyleIdx="0" presStyleCnt="4" custLinFactNeighborX="991" custLinFactNeighborY="4185">
        <dgm:presLayoutVars>
          <dgm:bulletEnabled val="1"/>
        </dgm:presLayoutVars>
      </dgm:prSet>
      <dgm:spPr/>
      <dgm:t>
        <a:bodyPr/>
        <a:lstStyle/>
        <a:p>
          <a:endParaRPr lang="hr-HR"/>
        </a:p>
      </dgm:t>
    </dgm:pt>
    <dgm:pt modelId="{C33D5232-4716-4160-B029-56B9D529CB80}" type="pres">
      <dgm:prSet presAssocID="{1A09ED62-27F4-4BB9-A0DF-AFABBA8C5AAC}" presName="sibTrans" presStyleCnt="0"/>
      <dgm:spPr/>
    </dgm:pt>
    <dgm:pt modelId="{0787E1C5-D64B-48D2-AD05-9C445C96B832}" type="pres">
      <dgm:prSet presAssocID="{E0951211-A386-41B2-B661-9BFFADD82A02}" presName="node" presStyleLbl="node1" presStyleIdx="1" presStyleCnt="4" custLinFactNeighborX="-1806" custLinFactNeighborY="4185">
        <dgm:presLayoutVars>
          <dgm:bulletEnabled val="1"/>
        </dgm:presLayoutVars>
      </dgm:prSet>
      <dgm:spPr/>
      <dgm:t>
        <a:bodyPr/>
        <a:lstStyle/>
        <a:p>
          <a:endParaRPr lang="hr-HR"/>
        </a:p>
      </dgm:t>
    </dgm:pt>
    <dgm:pt modelId="{24420349-C3EB-42DB-88EA-128D55FB3029}" type="pres">
      <dgm:prSet presAssocID="{D03EE6FD-5652-4F51-A787-7FAA01043FAE}" presName="sibTrans" presStyleCnt="0"/>
      <dgm:spPr/>
    </dgm:pt>
    <dgm:pt modelId="{ADA75C92-0D4E-44EB-884D-1BCF3EA86489}" type="pres">
      <dgm:prSet presAssocID="{E33CA9FE-5510-45D3-BF67-357A4A33DCEB}" presName="node" presStyleLbl="node1" presStyleIdx="2" presStyleCnt="4" custLinFactNeighborX="2855" custLinFactNeighborY="230">
        <dgm:presLayoutVars>
          <dgm:bulletEnabled val="1"/>
        </dgm:presLayoutVars>
      </dgm:prSet>
      <dgm:spPr/>
      <dgm:t>
        <a:bodyPr/>
        <a:lstStyle/>
        <a:p>
          <a:endParaRPr lang="hr-HR"/>
        </a:p>
      </dgm:t>
    </dgm:pt>
    <dgm:pt modelId="{3D4BEB5E-0EB4-415C-9473-20EBEC9DD146}" type="pres">
      <dgm:prSet presAssocID="{9E7D1E80-5081-48FC-9F6D-30A89B5983AE}" presName="sibTrans" presStyleCnt="0"/>
      <dgm:spPr/>
    </dgm:pt>
    <dgm:pt modelId="{A81F20FD-906C-4358-A6D9-6B632151447D}" type="pres">
      <dgm:prSet presAssocID="{23B8C512-4A41-4936-AB9D-C0203320FD4B}" presName="node" presStyleLbl="node1" presStyleIdx="3" presStyleCnt="4" custScaleX="103589" custScaleY="100284" custLinFactNeighborX="-2808" custLinFactNeighborY="1953">
        <dgm:presLayoutVars>
          <dgm:bulletEnabled val="1"/>
        </dgm:presLayoutVars>
      </dgm:prSet>
      <dgm:spPr/>
      <dgm:t>
        <a:bodyPr/>
        <a:lstStyle/>
        <a:p>
          <a:endParaRPr lang="hr-HR"/>
        </a:p>
      </dgm:t>
    </dgm:pt>
  </dgm:ptLst>
  <dgm:cxnLst>
    <dgm:cxn modelId="{D8707384-F1D0-4EE5-9C57-7471262777A7}" type="presOf" srcId="{E33CA9FE-5510-45D3-BF67-357A4A33DCEB}" destId="{ADA75C92-0D4E-44EB-884D-1BCF3EA86489}" srcOrd="0" destOrd="0" presId="urn:microsoft.com/office/officeart/2005/8/layout/default#1"/>
    <dgm:cxn modelId="{475B7E6F-FDFD-4262-8CE2-EEDCB6F82B84}" srcId="{4F2ED0FF-7417-418D-9068-FAB2AA65D51A}" destId="{FE397717-1D5C-47ED-84D2-144EF59175F7}" srcOrd="0" destOrd="0" parTransId="{DCEDC384-88B7-4794-B10A-45C5348802F3}" sibTransId="{1A09ED62-27F4-4BB9-A0DF-AFABBA8C5AAC}"/>
    <dgm:cxn modelId="{F489ADDE-0F5C-4BD8-828D-DC7424AA38A5}" type="presOf" srcId="{FE397717-1D5C-47ED-84D2-144EF59175F7}" destId="{960E36F7-7370-4676-9BF6-7C4432AE4104}" srcOrd="0" destOrd="0" presId="urn:microsoft.com/office/officeart/2005/8/layout/default#1"/>
    <dgm:cxn modelId="{54635347-42F1-4322-9F6B-43509F6B3B20}" type="presOf" srcId="{E0951211-A386-41B2-B661-9BFFADD82A02}" destId="{0787E1C5-D64B-48D2-AD05-9C445C96B832}" srcOrd="0" destOrd="0" presId="urn:microsoft.com/office/officeart/2005/8/layout/default#1"/>
    <dgm:cxn modelId="{2EF2E037-B3A1-4589-91E9-21215BD7511F}" srcId="{4F2ED0FF-7417-418D-9068-FAB2AA65D51A}" destId="{E0951211-A386-41B2-B661-9BFFADD82A02}" srcOrd="1" destOrd="0" parTransId="{EF866E4F-D071-4CEF-81C6-F40909144ADB}" sibTransId="{D03EE6FD-5652-4F51-A787-7FAA01043FAE}"/>
    <dgm:cxn modelId="{85F80E97-E480-4AB4-A63A-5747694298D4}" type="presOf" srcId="{23B8C512-4A41-4936-AB9D-C0203320FD4B}" destId="{A81F20FD-906C-4358-A6D9-6B632151447D}" srcOrd="0" destOrd="0" presId="urn:microsoft.com/office/officeart/2005/8/layout/default#1"/>
    <dgm:cxn modelId="{0A970604-E35E-4EB7-8E59-31F7C5D01B33}" type="presOf" srcId="{4F2ED0FF-7417-418D-9068-FAB2AA65D51A}" destId="{12CF9276-D4D5-4615-BFCB-578F0317B9EC}" srcOrd="0" destOrd="0" presId="urn:microsoft.com/office/officeart/2005/8/layout/default#1"/>
    <dgm:cxn modelId="{9355FB61-C785-47DF-8C11-67F188E01346}" srcId="{4F2ED0FF-7417-418D-9068-FAB2AA65D51A}" destId="{E33CA9FE-5510-45D3-BF67-357A4A33DCEB}" srcOrd="2" destOrd="0" parTransId="{0D5CF6DA-186A-47F6-95C6-A099E011245C}" sibTransId="{9E7D1E80-5081-48FC-9F6D-30A89B5983AE}"/>
    <dgm:cxn modelId="{C6298084-D0C6-4B63-A344-059B47E76583}" srcId="{4F2ED0FF-7417-418D-9068-FAB2AA65D51A}" destId="{23B8C512-4A41-4936-AB9D-C0203320FD4B}" srcOrd="3" destOrd="0" parTransId="{03674E26-ADD6-4254-A29A-0397B3E19637}" sibTransId="{1355E1A2-939D-4D08-895A-6A23F4B60D17}"/>
    <dgm:cxn modelId="{8E013EF6-AD79-4FAB-8B37-80B98EBA286C}" type="presParOf" srcId="{12CF9276-D4D5-4615-BFCB-578F0317B9EC}" destId="{960E36F7-7370-4676-9BF6-7C4432AE4104}" srcOrd="0" destOrd="0" presId="urn:microsoft.com/office/officeart/2005/8/layout/default#1"/>
    <dgm:cxn modelId="{EBD1FD22-5751-44F8-9829-DD22ACE034E8}" type="presParOf" srcId="{12CF9276-D4D5-4615-BFCB-578F0317B9EC}" destId="{C33D5232-4716-4160-B029-56B9D529CB80}" srcOrd="1" destOrd="0" presId="urn:microsoft.com/office/officeart/2005/8/layout/default#1"/>
    <dgm:cxn modelId="{B5E28F22-C0DA-40C9-9EAC-D8B30088A001}" type="presParOf" srcId="{12CF9276-D4D5-4615-BFCB-578F0317B9EC}" destId="{0787E1C5-D64B-48D2-AD05-9C445C96B832}" srcOrd="2" destOrd="0" presId="urn:microsoft.com/office/officeart/2005/8/layout/default#1"/>
    <dgm:cxn modelId="{365C7AA6-54E8-4C92-98E3-6E09425F6693}" type="presParOf" srcId="{12CF9276-D4D5-4615-BFCB-578F0317B9EC}" destId="{24420349-C3EB-42DB-88EA-128D55FB3029}" srcOrd="3" destOrd="0" presId="urn:microsoft.com/office/officeart/2005/8/layout/default#1"/>
    <dgm:cxn modelId="{C6FC57C2-6467-4A8C-B7C3-A8D17BE9DA7E}" type="presParOf" srcId="{12CF9276-D4D5-4615-BFCB-578F0317B9EC}" destId="{ADA75C92-0D4E-44EB-884D-1BCF3EA86489}" srcOrd="4" destOrd="0" presId="urn:microsoft.com/office/officeart/2005/8/layout/default#1"/>
    <dgm:cxn modelId="{F2CCDE19-F26D-4F3C-ABC6-ABF1B3CDA2B8}" type="presParOf" srcId="{12CF9276-D4D5-4615-BFCB-578F0317B9EC}" destId="{3D4BEB5E-0EB4-415C-9473-20EBEC9DD146}" srcOrd="5" destOrd="0" presId="urn:microsoft.com/office/officeart/2005/8/layout/default#1"/>
    <dgm:cxn modelId="{EF1BC4E5-9C30-4D4D-9DB6-59BB53B1A601}" type="presParOf" srcId="{12CF9276-D4D5-4615-BFCB-578F0317B9EC}" destId="{A81F20FD-906C-4358-A6D9-6B632151447D}" srcOrd="6"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E36F7-7370-4676-9BF6-7C4432AE4104}">
      <dsp:nvSpPr>
        <dsp:cNvPr id="0" name=""/>
        <dsp:cNvSpPr/>
      </dsp:nvSpPr>
      <dsp:spPr>
        <a:xfrm>
          <a:off x="144138" y="94899"/>
          <a:ext cx="3701498" cy="2220898"/>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headEnd type="none" w="med" len="med"/>
          <a:tailEnd type="none" w="med" len="me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hr-HR" sz="4100" kern="1200" dirty="0" smtClean="0"/>
            <a:t>promjene u društvu nakon osvajanja</a:t>
          </a:r>
          <a:endParaRPr lang="hr-HR" sz="4100" kern="1200" dirty="0"/>
        </a:p>
      </dsp:txBody>
      <dsp:txXfrm>
        <a:off x="144138" y="94899"/>
        <a:ext cx="3701498" cy="2220898"/>
      </dsp:txXfrm>
    </dsp:sp>
    <dsp:sp modelId="{0787E1C5-D64B-48D2-AD05-9C445C96B832}">
      <dsp:nvSpPr>
        <dsp:cNvPr id="0" name=""/>
        <dsp:cNvSpPr/>
      </dsp:nvSpPr>
      <dsp:spPr>
        <a:xfrm>
          <a:off x="4112255" y="94899"/>
          <a:ext cx="3701498" cy="2220898"/>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headEnd type="none" w="med" len="med"/>
          <a:tailEnd type="none" w="med" len="me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hr-HR" sz="4100" kern="1200" dirty="0" err="1" smtClean="0"/>
            <a:t>Tiberije</a:t>
          </a:r>
          <a:r>
            <a:rPr lang="hr-HR" sz="4100" kern="1200" dirty="0" smtClean="0"/>
            <a:t> i Gaj </a:t>
          </a:r>
          <a:r>
            <a:rPr lang="hr-HR" sz="4100" kern="1200" dirty="0" err="1" smtClean="0"/>
            <a:t>Grakho</a:t>
          </a:r>
          <a:endParaRPr lang="hr-HR" sz="4100" kern="1200" dirty="0"/>
        </a:p>
      </dsp:txBody>
      <dsp:txXfrm>
        <a:off x="4112255" y="94899"/>
        <a:ext cx="3701498" cy="2220898"/>
      </dsp:txXfrm>
    </dsp:sp>
    <dsp:sp modelId="{ADA75C92-0D4E-44EB-884D-1BCF3EA86489}">
      <dsp:nvSpPr>
        <dsp:cNvPr id="0" name=""/>
        <dsp:cNvSpPr/>
      </dsp:nvSpPr>
      <dsp:spPr>
        <a:xfrm>
          <a:off x="146710" y="2601265"/>
          <a:ext cx="3701498" cy="2220898"/>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headEnd type="none" w="med" len="med"/>
          <a:tailEnd type="none" w="med" len="me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hr-HR" sz="4100" kern="1200" dirty="0" smtClean="0"/>
            <a:t>jačaju vojni zapovjednici: građanski ratovi</a:t>
          </a:r>
          <a:endParaRPr lang="hr-HR" sz="4100" kern="1200" dirty="0"/>
        </a:p>
      </dsp:txBody>
      <dsp:txXfrm>
        <a:off x="146710" y="2601265"/>
        <a:ext cx="3701498" cy="2220898"/>
      </dsp:txXfrm>
    </dsp:sp>
    <dsp:sp modelId="{A81F20FD-906C-4358-A6D9-6B632151447D}">
      <dsp:nvSpPr>
        <dsp:cNvPr id="0" name=""/>
        <dsp:cNvSpPr/>
      </dsp:nvSpPr>
      <dsp:spPr>
        <a:xfrm>
          <a:off x="4008742" y="2594958"/>
          <a:ext cx="3834344" cy="2227206"/>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headEnd type="none" w="med" len="med"/>
          <a:tailEnd type="none" w="med" len="me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hr-HR" sz="4100" b="0" kern="1200" dirty="0" smtClean="0"/>
            <a:t>Gaj Julije Cezar</a:t>
          </a:r>
          <a:endParaRPr lang="hr-HR" sz="4100" b="0" kern="1200" dirty="0"/>
        </a:p>
      </dsp:txBody>
      <dsp:txXfrm>
        <a:off x="4008742" y="2594958"/>
        <a:ext cx="3834344" cy="2227206"/>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383A55-7468-4120-BBCA-CB802358C444}" type="datetimeFigureOut">
              <a:rPr lang="hr-HR" smtClean="0"/>
              <a:pPr/>
              <a:t>10.11.2019.</a:t>
            </a:fld>
            <a:endParaRPr lang="hr-H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CF9E44-28DD-4858-B569-485CE57A1A07}" type="slidenum">
              <a:rPr lang="hr-HR" smtClean="0"/>
              <a:pPr/>
              <a:t>‹#›</a:t>
            </a:fld>
            <a:endParaRPr lang="hr-HR"/>
          </a:p>
        </p:txBody>
      </p:sp>
    </p:spTree>
    <p:extLst>
      <p:ext uri="{BB962C8B-B14F-4D97-AF65-F5344CB8AC3E}">
        <p14:creationId xmlns:p14="http://schemas.microsoft.com/office/powerpoint/2010/main" xmlns="" val="3551597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A909D4-4263-439A-9BD8-1124564BEA63}" type="datetimeFigureOut">
              <a:rPr lang="hr-HR" smtClean="0"/>
              <a:pPr/>
              <a:t>10.11.2019.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0943BC2-EFD4-4507-A911-8E1701EB1431}" type="slidenum">
              <a:rPr lang="hr-HR" smtClean="0"/>
              <a:pPr/>
              <a:t>‹#›</a:t>
            </a:fld>
            <a:endParaRPr lang="hr-HR"/>
          </a:p>
        </p:txBody>
      </p:sp>
    </p:spTree>
    <p:extLst>
      <p:ext uri="{BB962C8B-B14F-4D97-AF65-F5344CB8AC3E}">
        <p14:creationId xmlns:p14="http://schemas.microsoft.com/office/powerpoint/2010/main" xmlns="" val="3116387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A909D4-4263-439A-9BD8-1124564BEA63}" type="datetimeFigureOut">
              <a:rPr lang="hr-HR" smtClean="0"/>
              <a:pPr/>
              <a:t>10.11.2019.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0943BC2-EFD4-4507-A911-8E1701EB1431}" type="slidenum">
              <a:rPr lang="hr-HR" smtClean="0"/>
              <a:pPr/>
              <a:t>‹#›</a:t>
            </a:fld>
            <a:endParaRPr lang="hr-HR"/>
          </a:p>
        </p:txBody>
      </p:sp>
    </p:spTree>
    <p:extLst>
      <p:ext uri="{BB962C8B-B14F-4D97-AF65-F5344CB8AC3E}">
        <p14:creationId xmlns:p14="http://schemas.microsoft.com/office/powerpoint/2010/main" xmlns="" val="1778939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A909D4-4263-439A-9BD8-1124564BEA63}" type="datetimeFigureOut">
              <a:rPr lang="hr-HR" smtClean="0"/>
              <a:pPr/>
              <a:t>10.11.2019.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0943BC2-EFD4-4507-A911-8E1701EB1431}" type="slidenum">
              <a:rPr lang="hr-HR" smtClean="0"/>
              <a:pPr/>
              <a:t>‹#›</a:t>
            </a:fld>
            <a:endParaRPr lang="hr-HR"/>
          </a:p>
        </p:txBody>
      </p:sp>
    </p:spTree>
    <p:extLst>
      <p:ext uri="{BB962C8B-B14F-4D97-AF65-F5344CB8AC3E}">
        <p14:creationId xmlns:p14="http://schemas.microsoft.com/office/powerpoint/2010/main" xmlns="" val="1700521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A909D4-4263-439A-9BD8-1124564BEA63}" type="datetimeFigureOut">
              <a:rPr lang="hr-HR" smtClean="0"/>
              <a:pPr/>
              <a:t>10.11.2019.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0943BC2-EFD4-4507-A911-8E1701EB1431}" type="slidenum">
              <a:rPr lang="hr-HR" smtClean="0"/>
              <a:pPr/>
              <a:t>‹#›</a:t>
            </a:fld>
            <a:endParaRPr lang="hr-HR"/>
          </a:p>
        </p:txBody>
      </p:sp>
    </p:spTree>
    <p:extLst>
      <p:ext uri="{BB962C8B-B14F-4D97-AF65-F5344CB8AC3E}">
        <p14:creationId xmlns:p14="http://schemas.microsoft.com/office/powerpoint/2010/main" xmlns="" val="228958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A909D4-4263-439A-9BD8-1124564BEA63}" type="datetimeFigureOut">
              <a:rPr lang="hr-HR" smtClean="0"/>
              <a:pPr/>
              <a:t>10.11.2019.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0943BC2-EFD4-4507-A911-8E1701EB1431}" type="slidenum">
              <a:rPr lang="hr-HR" smtClean="0"/>
              <a:pPr/>
              <a:t>‹#›</a:t>
            </a:fld>
            <a:endParaRPr lang="hr-HR"/>
          </a:p>
        </p:txBody>
      </p:sp>
    </p:spTree>
    <p:extLst>
      <p:ext uri="{BB962C8B-B14F-4D97-AF65-F5344CB8AC3E}">
        <p14:creationId xmlns:p14="http://schemas.microsoft.com/office/powerpoint/2010/main" xmlns="" val="2429046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A909D4-4263-439A-9BD8-1124564BEA63}" type="datetimeFigureOut">
              <a:rPr lang="hr-HR" smtClean="0"/>
              <a:pPr/>
              <a:t>10.11.2019.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0943BC2-EFD4-4507-A911-8E1701EB1431}" type="slidenum">
              <a:rPr lang="hr-HR" smtClean="0"/>
              <a:pPr/>
              <a:t>‹#›</a:t>
            </a:fld>
            <a:endParaRPr lang="hr-HR"/>
          </a:p>
        </p:txBody>
      </p:sp>
    </p:spTree>
    <p:extLst>
      <p:ext uri="{BB962C8B-B14F-4D97-AF65-F5344CB8AC3E}">
        <p14:creationId xmlns:p14="http://schemas.microsoft.com/office/powerpoint/2010/main" xmlns="" val="3377820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A909D4-4263-439A-9BD8-1124564BEA63}" type="datetimeFigureOut">
              <a:rPr lang="hr-HR" smtClean="0"/>
              <a:pPr/>
              <a:t>10.11.2019.</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60943BC2-EFD4-4507-A911-8E1701EB1431}" type="slidenum">
              <a:rPr lang="hr-HR" smtClean="0"/>
              <a:pPr/>
              <a:t>‹#›</a:t>
            </a:fld>
            <a:endParaRPr lang="hr-HR"/>
          </a:p>
        </p:txBody>
      </p:sp>
    </p:spTree>
    <p:extLst>
      <p:ext uri="{BB962C8B-B14F-4D97-AF65-F5344CB8AC3E}">
        <p14:creationId xmlns:p14="http://schemas.microsoft.com/office/powerpoint/2010/main" xmlns="" val="3186711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A909D4-4263-439A-9BD8-1124564BEA63}" type="datetimeFigureOut">
              <a:rPr lang="hr-HR" smtClean="0"/>
              <a:pPr/>
              <a:t>10.11.2019.</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60943BC2-EFD4-4507-A911-8E1701EB1431}" type="slidenum">
              <a:rPr lang="hr-HR" smtClean="0"/>
              <a:pPr/>
              <a:t>‹#›</a:t>
            </a:fld>
            <a:endParaRPr lang="hr-HR"/>
          </a:p>
        </p:txBody>
      </p:sp>
    </p:spTree>
    <p:extLst>
      <p:ext uri="{BB962C8B-B14F-4D97-AF65-F5344CB8AC3E}">
        <p14:creationId xmlns:p14="http://schemas.microsoft.com/office/powerpoint/2010/main" xmlns="" val="2194525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A909D4-4263-439A-9BD8-1124564BEA63}" type="datetimeFigureOut">
              <a:rPr lang="hr-HR" smtClean="0"/>
              <a:pPr/>
              <a:t>10.11.2019.</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60943BC2-EFD4-4507-A911-8E1701EB1431}" type="slidenum">
              <a:rPr lang="hr-HR" smtClean="0"/>
              <a:pPr/>
              <a:t>‹#›</a:t>
            </a:fld>
            <a:endParaRPr lang="hr-HR"/>
          </a:p>
        </p:txBody>
      </p:sp>
    </p:spTree>
    <p:extLst>
      <p:ext uri="{BB962C8B-B14F-4D97-AF65-F5344CB8AC3E}">
        <p14:creationId xmlns:p14="http://schemas.microsoft.com/office/powerpoint/2010/main" xmlns="" val="3503086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A909D4-4263-439A-9BD8-1124564BEA63}" type="datetimeFigureOut">
              <a:rPr lang="hr-HR" smtClean="0"/>
              <a:pPr/>
              <a:t>10.11.2019.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0943BC2-EFD4-4507-A911-8E1701EB1431}" type="slidenum">
              <a:rPr lang="hr-HR" smtClean="0"/>
              <a:pPr/>
              <a:t>‹#›</a:t>
            </a:fld>
            <a:endParaRPr lang="hr-HR"/>
          </a:p>
        </p:txBody>
      </p:sp>
    </p:spTree>
    <p:extLst>
      <p:ext uri="{BB962C8B-B14F-4D97-AF65-F5344CB8AC3E}">
        <p14:creationId xmlns:p14="http://schemas.microsoft.com/office/powerpoint/2010/main" xmlns="" val="1393373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A909D4-4263-439A-9BD8-1124564BEA63}" type="datetimeFigureOut">
              <a:rPr lang="hr-HR" smtClean="0"/>
              <a:pPr/>
              <a:t>10.11.2019.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0943BC2-EFD4-4507-A911-8E1701EB1431}" type="slidenum">
              <a:rPr lang="hr-HR" smtClean="0"/>
              <a:pPr/>
              <a:t>‹#›</a:t>
            </a:fld>
            <a:endParaRPr lang="hr-HR"/>
          </a:p>
        </p:txBody>
      </p:sp>
    </p:spTree>
    <p:extLst>
      <p:ext uri="{BB962C8B-B14F-4D97-AF65-F5344CB8AC3E}">
        <p14:creationId xmlns:p14="http://schemas.microsoft.com/office/powerpoint/2010/main" xmlns="" val="541512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A909D4-4263-439A-9BD8-1124564BEA63}" type="datetimeFigureOut">
              <a:rPr lang="hr-HR" smtClean="0"/>
              <a:pPr/>
              <a:t>10.11.2019.</a:t>
            </a:fld>
            <a:endParaRPr lang="hr-H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43BC2-EFD4-4507-A911-8E1701EB1431}" type="slidenum">
              <a:rPr lang="hr-HR" smtClean="0"/>
              <a:pPr/>
              <a:t>‹#›</a:t>
            </a:fld>
            <a:endParaRPr lang="hr-HR"/>
          </a:p>
        </p:txBody>
      </p:sp>
    </p:spTree>
    <p:extLst>
      <p:ext uri="{BB962C8B-B14F-4D97-AF65-F5344CB8AC3E}">
        <p14:creationId xmlns:p14="http://schemas.microsoft.com/office/powerpoint/2010/main" xmlns="" val="4128175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049623-D4CD-439D-9B13-BC87624824FA}"/>
              </a:ext>
            </a:extLst>
          </p:cNvPr>
          <p:cNvSpPr>
            <a:spLocks noGrp="1"/>
          </p:cNvSpPr>
          <p:nvPr>
            <p:ph type="ctrTitle"/>
          </p:nvPr>
        </p:nvSpPr>
        <p:spPr>
          <a:xfrm>
            <a:off x="1143000" y="1336016"/>
            <a:ext cx="6858000" cy="1462178"/>
          </a:xfrm>
        </p:spPr>
        <p:txBody>
          <a:bodyPr>
            <a:noAutofit/>
          </a:bodyPr>
          <a:lstStyle/>
          <a:p>
            <a:r>
              <a:rPr lang="hr-HR" b="1" dirty="0">
                <a:latin typeface="+mn-lt"/>
              </a:rPr>
              <a:t>V</a:t>
            </a:r>
            <a:r>
              <a:rPr lang="hr-HR" b="1" dirty="0" smtClean="0">
                <a:latin typeface="+mn-lt"/>
              </a:rPr>
              <a:t>. RIMSKI SVIJET</a:t>
            </a:r>
            <a:endParaRPr lang="hr-HR" b="1" dirty="0">
              <a:latin typeface="+mn-lt"/>
            </a:endParaRPr>
          </a:p>
        </p:txBody>
      </p:sp>
      <p:sp>
        <p:nvSpPr>
          <p:cNvPr id="3" name="Subtitle 2">
            <a:extLst>
              <a:ext uri="{FF2B5EF4-FFF2-40B4-BE49-F238E27FC236}">
                <a16:creationId xmlns:a16="http://schemas.microsoft.com/office/drawing/2014/main" xmlns="" id="{BFEB9023-2DCF-4A1D-8470-75B76AC83568}"/>
              </a:ext>
            </a:extLst>
          </p:cNvPr>
          <p:cNvSpPr>
            <a:spLocks noGrp="1"/>
          </p:cNvSpPr>
          <p:nvPr>
            <p:ph type="subTitle" idx="1"/>
          </p:nvPr>
        </p:nvSpPr>
        <p:spPr>
          <a:xfrm>
            <a:off x="1143000" y="2979349"/>
            <a:ext cx="6858000" cy="1869584"/>
          </a:xfrm>
        </p:spPr>
        <p:txBody>
          <a:bodyPr>
            <a:normAutofit/>
          </a:bodyPr>
          <a:lstStyle/>
          <a:p>
            <a:r>
              <a:rPr lang="hr-HR" sz="4000" b="1" dirty="0" smtClean="0"/>
              <a:t>6. KRIZA I SLOM REPUBLIKE</a:t>
            </a:r>
            <a:endParaRPr lang="hr-HR" sz="4000" b="1" dirty="0"/>
          </a:p>
        </p:txBody>
      </p:sp>
    </p:spTree>
    <p:extLst>
      <p:ext uri="{BB962C8B-B14F-4D97-AF65-F5344CB8AC3E}">
        <p14:creationId xmlns:p14="http://schemas.microsoft.com/office/powerpoint/2010/main" xmlns="" val="708623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242644" y="190618"/>
            <a:ext cx="5270134" cy="1384995"/>
          </a:xfrm>
          <a:prstGeom prst="rect">
            <a:avLst/>
          </a:prstGeom>
        </p:spPr>
        <p:txBody>
          <a:bodyPr wrap="square">
            <a:spAutoFit/>
          </a:bodyPr>
          <a:lstStyle/>
          <a:p>
            <a:pPr marL="342900" indent="-342900">
              <a:lnSpc>
                <a:spcPct val="150000"/>
              </a:lnSpc>
              <a:buFont typeface="Wingdings" panose="05000000000000000000" pitchFamily="2" charset="2"/>
              <a:buChar char="q"/>
            </a:pPr>
            <a:r>
              <a:rPr lang="hr-HR" sz="2800" dirty="0" smtClean="0"/>
              <a:t> ubijen </a:t>
            </a:r>
            <a:r>
              <a:rPr lang="hr-HR" sz="2800" dirty="0"/>
              <a:t>u Senatu 44. pr. Kr. </a:t>
            </a:r>
          </a:p>
          <a:p>
            <a:pPr marL="342900" indent="-342900">
              <a:lnSpc>
                <a:spcPct val="150000"/>
              </a:lnSpc>
              <a:buFont typeface="Wingdings" panose="05000000000000000000" pitchFamily="2" charset="2"/>
              <a:buChar char="q"/>
            </a:pPr>
            <a:r>
              <a:rPr lang="hr-HR" sz="2800" dirty="0" smtClean="0"/>
              <a:t> ubile </a:t>
            </a:r>
            <a:r>
              <a:rPr lang="hr-HR" sz="2800" dirty="0"/>
              <a:t>ga pristaše Republike</a:t>
            </a:r>
          </a:p>
        </p:txBody>
      </p:sp>
      <p:pic>
        <p:nvPicPr>
          <p:cNvPr id="3" name="Picture 2" descr="This Day in History: Mar 15, 44 B.C.: The ides of March: Julius Caesar ...: "/>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52797" y="1508799"/>
            <a:ext cx="5194548" cy="424914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4" name="Val 3"/>
          <p:cNvSpPr/>
          <p:nvPr/>
        </p:nvSpPr>
        <p:spPr>
          <a:xfrm>
            <a:off x="2558566" y="5803975"/>
            <a:ext cx="4988779" cy="863408"/>
          </a:xfrm>
          <a:prstGeom prst="wave">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ct val="150000"/>
              </a:lnSpc>
            </a:pPr>
            <a:r>
              <a:rPr lang="hr-HR" sz="2400" i="1" dirty="0" smtClean="0"/>
              <a:t>         </a:t>
            </a:r>
            <a:r>
              <a:rPr lang="nb-NO" sz="2400" i="1" dirty="0" smtClean="0"/>
              <a:t>Et </a:t>
            </a:r>
            <a:r>
              <a:rPr lang="nb-NO" sz="2400" i="1" dirty="0"/>
              <a:t>tu, Brute?</a:t>
            </a:r>
            <a:r>
              <a:rPr lang="nb-NO" sz="2400" dirty="0"/>
              <a:t> </a:t>
            </a:r>
            <a:r>
              <a:rPr lang="nb-NO" sz="2400" dirty="0" smtClean="0"/>
              <a:t>( </a:t>
            </a:r>
            <a:r>
              <a:rPr lang="nb-NO" sz="2400" dirty="0"/>
              <a:t>"I ti, Brute?")</a:t>
            </a:r>
            <a:endParaRPr lang="hr-HR" sz="2400" dirty="0"/>
          </a:p>
        </p:txBody>
      </p:sp>
    </p:spTree>
    <p:extLst>
      <p:ext uri="{BB962C8B-B14F-4D97-AF65-F5344CB8AC3E}">
        <p14:creationId xmlns:p14="http://schemas.microsoft.com/office/powerpoint/2010/main" xmlns="" val="1986782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15CBE4-5366-4863-BEC6-D8BBB1A57415}"/>
              </a:ext>
            </a:extLst>
          </p:cNvPr>
          <p:cNvSpPr>
            <a:spLocks noGrp="1"/>
          </p:cNvSpPr>
          <p:nvPr>
            <p:ph type="title"/>
          </p:nvPr>
        </p:nvSpPr>
        <p:spPr>
          <a:xfrm>
            <a:off x="628650" y="365127"/>
            <a:ext cx="7886700" cy="954716"/>
          </a:xfrm>
        </p:spPr>
        <p:txBody>
          <a:bodyPr/>
          <a:lstStyle/>
          <a:p>
            <a:r>
              <a:rPr lang="hr-HR" dirty="0"/>
              <a:t>Ponovimo naučeno</a:t>
            </a:r>
          </a:p>
        </p:txBody>
      </p:sp>
      <p:graphicFrame>
        <p:nvGraphicFramePr>
          <p:cNvPr id="4" name="Content Placeholder 3">
            <a:extLst>
              <a:ext uri="{FF2B5EF4-FFF2-40B4-BE49-F238E27FC236}">
                <a16:creationId xmlns:a16="http://schemas.microsoft.com/office/drawing/2014/main" xmlns="" id="{5F4C034A-8C13-4B32-AA63-7F091A8D6EC6}"/>
              </a:ext>
            </a:extLst>
          </p:cNvPr>
          <p:cNvGraphicFramePr>
            <a:graphicFrameLocks noGrp="1"/>
          </p:cNvGraphicFramePr>
          <p:nvPr>
            <p:ph idx="1"/>
            <p:extLst>
              <p:ext uri="{D42A27DB-BD31-4B8C-83A1-F6EECF244321}">
                <p14:modId xmlns:p14="http://schemas.microsoft.com/office/powerpoint/2010/main" xmlns="" val="1336308179"/>
              </p:ext>
            </p:extLst>
          </p:nvPr>
        </p:nvGraphicFramePr>
        <p:xfrm>
          <a:off x="957531" y="1224952"/>
          <a:ext cx="7988059" cy="4822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98993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53656B-B4F7-4343-A88F-D57A55672552}"/>
              </a:ext>
            </a:extLst>
          </p:cNvPr>
          <p:cNvSpPr>
            <a:spLocks noGrp="1"/>
          </p:cNvSpPr>
          <p:nvPr>
            <p:ph type="title"/>
          </p:nvPr>
        </p:nvSpPr>
        <p:spPr>
          <a:xfrm>
            <a:off x="301924" y="327804"/>
            <a:ext cx="8213425" cy="1871932"/>
          </a:xfrm>
        </p:spPr>
        <p:txBody>
          <a:bodyPr>
            <a:normAutofit/>
          </a:bodyPr>
          <a:lstStyle/>
          <a:p>
            <a:pPr algn="ctr"/>
            <a:r>
              <a:rPr lang="hr-HR" sz="2700" dirty="0">
                <a:solidFill>
                  <a:srgbClr val="FF0000"/>
                </a:solidFill>
              </a:rPr>
              <a:t>Zapišimo</a:t>
            </a:r>
            <a:br>
              <a:rPr lang="hr-HR" sz="2700" dirty="0">
                <a:solidFill>
                  <a:srgbClr val="FF0000"/>
                </a:solidFill>
              </a:rPr>
            </a:br>
            <a:r>
              <a:rPr lang="hr-HR" sz="2700" dirty="0" smtClean="0">
                <a:solidFill>
                  <a:srgbClr val="FF0000"/>
                </a:solidFill>
              </a:rPr>
              <a:t>      </a:t>
            </a:r>
            <a:r>
              <a:rPr lang="hr-HR" b="1" dirty="0">
                <a:latin typeface="+mn-lt"/>
              </a:rPr>
              <a:t>K</a:t>
            </a:r>
            <a:r>
              <a:rPr lang="hr-HR" b="1" dirty="0" smtClean="0">
                <a:latin typeface="+mn-lt"/>
              </a:rPr>
              <a:t>riza i slom Republike</a:t>
            </a:r>
            <a:endParaRPr lang="hr-HR" b="1" dirty="0">
              <a:latin typeface="+mn-lt"/>
            </a:endParaRPr>
          </a:p>
        </p:txBody>
      </p:sp>
      <p:sp>
        <p:nvSpPr>
          <p:cNvPr id="3" name="Content Placeholder 2">
            <a:extLst>
              <a:ext uri="{FF2B5EF4-FFF2-40B4-BE49-F238E27FC236}">
                <a16:creationId xmlns:a16="http://schemas.microsoft.com/office/drawing/2014/main" xmlns="" id="{8C573720-2753-454B-AA13-0E2483A81B3A}"/>
              </a:ext>
            </a:extLst>
          </p:cNvPr>
          <p:cNvSpPr>
            <a:spLocks noGrp="1"/>
          </p:cNvSpPr>
          <p:nvPr>
            <p:ph idx="1"/>
          </p:nvPr>
        </p:nvSpPr>
        <p:spPr>
          <a:xfrm>
            <a:off x="1138687" y="2424023"/>
            <a:ext cx="7376663" cy="3571335"/>
          </a:xfrm>
        </p:spPr>
        <p:txBody>
          <a:bodyPr>
            <a:normAutofit/>
          </a:bodyPr>
          <a:lstStyle/>
          <a:p>
            <a:pPr>
              <a:lnSpc>
                <a:spcPct val="120000"/>
              </a:lnSpc>
            </a:pPr>
            <a:r>
              <a:rPr lang="hr-HR" dirty="0"/>
              <a:t>velika osvajanja – promjene u rimskom </a:t>
            </a:r>
            <a:r>
              <a:rPr lang="hr-HR" dirty="0" smtClean="0"/>
              <a:t>društvu</a:t>
            </a:r>
          </a:p>
          <a:p>
            <a:pPr>
              <a:lnSpc>
                <a:spcPct val="120000"/>
              </a:lnSpc>
            </a:pPr>
            <a:r>
              <a:rPr lang="hr-HR" dirty="0" err="1" smtClean="0"/>
              <a:t>Tiberije</a:t>
            </a:r>
            <a:r>
              <a:rPr lang="hr-HR" dirty="0" smtClean="0"/>
              <a:t> i Gaj </a:t>
            </a:r>
            <a:r>
              <a:rPr lang="hr-HR" dirty="0" err="1" smtClean="0"/>
              <a:t>Grakho</a:t>
            </a:r>
            <a:r>
              <a:rPr lang="hr-HR" dirty="0" smtClean="0"/>
              <a:t>: reformama žele zaustaviti propadanje seljaka</a:t>
            </a:r>
          </a:p>
          <a:p>
            <a:pPr>
              <a:lnSpc>
                <a:spcPct val="120000"/>
              </a:lnSpc>
            </a:pPr>
            <a:r>
              <a:rPr lang="hr-HR" dirty="0" smtClean="0"/>
              <a:t>jačanje vojnih zapovjednika: građanski ratovi</a:t>
            </a:r>
          </a:p>
          <a:p>
            <a:pPr>
              <a:lnSpc>
                <a:spcPct val="120000"/>
              </a:lnSpc>
            </a:pPr>
            <a:r>
              <a:rPr lang="hr-HR" dirty="0" smtClean="0"/>
              <a:t>Gaj Julije Cezar: gospodar države (ubijen u Senatu 44. g. pr. Kr.)</a:t>
            </a:r>
          </a:p>
          <a:p>
            <a:pPr marL="0" indent="0">
              <a:lnSpc>
                <a:spcPct val="120000"/>
              </a:lnSpc>
              <a:buNone/>
            </a:pPr>
            <a:endParaRPr lang="hr-HR" dirty="0"/>
          </a:p>
          <a:p>
            <a:pPr>
              <a:lnSpc>
                <a:spcPct val="150000"/>
              </a:lnSpc>
              <a:buFontTx/>
              <a:buNone/>
            </a:pPr>
            <a:endParaRPr lang="hr-HR" dirty="0"/>
          </a:p>
        </p:txBody>
      </p:sp>
    </p:spTree>
    <p:extLst>
      <p:ext uri="{BB962C8B-B14F-4D97-AF65-F5344CB8AC3E}">
        <p14:creationId xmlns:p14="http://schemas.microsoft.com/office/powerpoint/2010/main" xmlns="" val="134331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09954" y="365127"/>
            <a:ext cx="8005396" cy="848212"/>
          </a:xfrm>
        </p:spPr>
        <p:txBody>
          <a:bodyPr>
            <a:normAutofit/>
          </a:bodyPr>
          <a:lstStyle/>
          <a:p>
            <a:r>
              <a:rPr lang="hr-HR" sz="4000" dirty="0" smtClean="0">
                <a:latin typeface="+mn-lt"/>
              </a:rPr>
              <a:t>Osvajanja su promijenila Rim</a:t>
            </a:r>
            <a:endParaRPr lang="hr-HR" sz="4000" dirty="0">
              <a:latin typeface="+mn-lt"/>
            </a:endParaRPr>
          </a:p>
        </p:txBody>
      </p:sp>
      <p:sp>
        <p:nvSpPr>
          <p:cNvPr id="3" name="Pravokutnik 2"/>
          <p:cNvSpPr/>
          <p:nvPr/>
        </p:nvSpPr>
        <p:spPr>
          <a:xfrm>
            <a:off x="307731" y="1011115"/>
            <a:ext cx="8361483" cy="3082062"/>
          </a:xfrm>
          <a:prstGeom prst="rect">
            <a:avLst/>
          </a:prstGeom>
        </p:spPr>
        <p:txBody>
          <a:bodyPr wrap="square">
            <a:spAutoFit/>
          </a:bodyPr>
          <a:lstStyle/>
          <a:p>
            <a:pPr marL="342900" indent="-342900">
              <a:lnSpc>
                <a:spcPct val="150000"/>
              </a:lnSpc>
              <a:buFont typeface="Wingdings" panose="05000000000000000000" pitchFamily="2" charset="2"/>
              <a:buChar char="q"/>
            </a:pPr>
            <a:r>
              <a:rPr lang="hr-HR" sz="2400" dirty="0" smtClean="0"/>
              <a:t> </a:t>
            </a:r>
            <a:r>
              <a:rPr lang="hr-HR" sz="2800" dirty="0" smtClean="0"/>
              <a:t>osvajanja </a:t>
            </a:r>
            <a:r>
              <a:rPr lang="hr-HR" sz="2800" dirty="0" smtClean="0">
                <a:sym typeface="Wingdings" panose="05000000000000000000" pitchFamily="2" charset="2"/>
              </a:rPr>
              <a:t>:  </a:t>
            </a:r>
            <a:r>
              <a:rPr lang="hr-HR" sz="2800" dirty="0"/>
              <a:t>jačanje rimskog gospodarstva</a:t>
            </a:r>
          </a:p>
          <a:p>
            <a:pPr marL="342900" indent="-342900">
              <a:lnSpc>
                <a:spcPct val="150000"/>
              </a:lnSpc>
              <a:buFont typeface="Wingdings" panose="05000000000000000000" pitchFamily="2" charset="2"/>
              <a:buChar char="q"/>
            </a:pPr>
            <a:r>
              <a:rPr lang="hr-HR" sz="2800" dirty="0" smtClean="0"/>
              <a:t> život </a:t>
            </a:r>
            <a:r>
              <a:rPr lang="hr-HR" sz="2800" dirty="0"/>
              <a:t>i običaji Rimljana mijenjali se </a:t>
            </a:r>
          </a:p>
          <a:p>
            <a:pPr marL="342900" indent="-342900">
              <a:lnSpc>
                <a:spcPct val="150000"/>
              </a:lnSpc>
              <a:buFont typeface="Wingdings" panose="05000000000000000000" pitchFamily="2" charset="2"/>
              <a:buChar char="q"/>
            </a:pPr>
            <a:r>
              <a:rPr lang="hr-HR" sz="2800" dirty="0" smtClean="0"/>
              <a:t> iz </a:t>
            </a:r>
            <a:r>
              <a:rPr lang="hr-HR" sz="2800" dirty="0"/>
              <a:t>osvojenih krajeva stižu</a:t>
            </a:r>
            <a:r>
              <a:rPr lang="hr-HR" sz="2800" dirty="0" smtClean="0"/>
              <a:t>: robovi i razni proizvodi </a:t>
            </a:r>
          </a:p>
          <a:p>
            <a:pPr marL="342900" indent="-342900">
              <a:lnSpc>
                <a:spcPct val="150000"/>
              </a:lnSpc>
              <a:buFont typeface="Wingdings" panose="05000000000000000000" pitchFamily="2" charset="2"/>
              <a:buChar char="q"/>
            </a:pPr>
            <a:endParaRPr lang="hr-HR" sz="2400" dirty="0"/>
          </a:p>
          <a:p>
            <a:pPr marL="800100" lvl="1" indent="-342900">
              <a:lnSpc>
                <a:spcPct val="150000"/>
              </a:lnSpc>
              <a:buFont typeface="Wingdings" panose="05000000000000000000" pitchFamily="2" charset="2"/>
              <a:buChar char="q"/>
            </a:pPr>
            <a:endParaRPr lang="hr-HR" sz="2400" dirty="0"/>
          </a:p>
        </p:txBody>
      </p:sp>
      <p:pic>
        <p:nvPicPr>
          <p:cNvPr id="6" name="Picture 4" descr="Agriculture: Farms were plowed using heavy sticks pulled by oxen. Romans used wooden sled (tribulum) to separate wheat. Managers (vilicus) would supervise farm work on large estates.: "/>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38460" y="3127353"/>
            <a:ext cx="4472955" cy="297898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8" name="Slika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418213" y="3127353"/>
            <a:ext cx="3405116" cy="2784143"/>
          </a:xfrm>
          <a:prstGeom prst="rect">
            <a:avLst/>
          </a:prstGeom>
          <a:ln>
            <a:noFill/>
          </a:ln>
          <a:effectLst>
            <a:softEdge rad="112500"/>
          </a:effectLst>
        </p:spPr>
      </p:pic>
      <p:sp>
        <p:nvSpPr>
          <p:cNvPr id="9" name="Pravokutnik 8"/>
          <p:cNvSpPr/>
          <p:nvPr/>
        </p:nvSpPr>
        <p:spPr>
          <a:xfrm>
            <a:off x="5322498" y="5787451"/>
            <a:ext cx="3725283" cy="978729"/>
          </a:xfrm>
          <a:prstGeom prst="rect">
            <a:avLst/>
          </a:prstGeom>
        </p:spPr>
        <p:txBody>
          <a:bodyPr wrap="square">
            <a:spAutoFit/>
          </a:bodyPr>
          <a:lstStyle/>
          <a:p>
            <a:pPr>
              <a:lnSpc>
                <a:spcPct val="120000"/>
              </a:lnSpc>
            </a:pPr>
            <a:r>
              <a:rPr lang="hr-HR" sz="2400" i="1" dirty="0" smtClean="0"/>
              <a:t>Obrazovani </a:t>
            </a:r>
            <a:r>
              <a:rPr lang="hr-HR" sz="2400" i="1" dirty="0"/>
              <a:t>robovi grčkog podrijetla</a:t>
            </a:r>
          </a:p>
        </p:txBody>
      </p:sp>
    </p:spTree>
    <p:extLst>
      <p:ext uri="{BB962C8B-B14F-4D97-AF65-F5344CB8AC3E}">
        <p14:creationId xmlns:p14="http://schemas.microsoft.com/office/powerpoint/2010/main" xmlns="" val="2355674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utnik 2"/>
          <p:cNvSpPr/>
          <p:nvPr/>
        </p:nvSpPr>
        <p:spPr>
          <a:xfrm>
            <a:off x="310551" y="518746"/>
            <a:ext cx="7725618" cy="4478149"/>
          </a:xfrm>
          <a:prstGeom prst="rect">
            <a:avLst/>
          </a:prstGeom>
        </p:spPr>
        <p:txBody>
          <a:bodyPr wrap="square">
            <a:spAutoFit/>
          </a:bodyPr>
          <a:lstStyle/>
          <a:p>
            <a:pPr marL="342900" indent="-342900">
              <a:lnSpc>
                <a:spcPct val="150000"/>
              </a:lnSpc>
              <a:buFont typeface="Wingdings" panose="05000000000000000000" pitchFamily="2" charset="2"/>
              <a:buChar char="q"/>
            </a:pPr>
            <a:r>
              <a:rPr lang="hr-HR" sz="2800" dirty="0" smtClean="0"/>
              <a:t> seljaci </a:t>
            </a:r>
            <a:r>
              <a:rPr lang="hr-HR" sz="2800" dirty="0"/>
              <a:t>(glavnina vojske) - često ostaju bez </a:t>
            </a:r>
            <a:r>
              <a:rPr lang="hr-HR" sz="2800" dirty="0" smtClean="0"/>
              <a:t>zemlje</a:t>
            </a:r>
          </a:p>
          <a:p>
            <a:pPr marL="342900" indent="-342900">
              <a:lnSpc>
                <a:spcPct val="150000"/>
              </a:lnSpc>
              <a:buFont typeface="Wingdings" panose="05000000000000000000" pitchFamily="2" charset="2"/>
              <a:buChar char="q"/>
            </a:pPr>
            <a:r>
              <a:rPr lang="hr-HR" sz="2800" dirty="0" smtClean="0"/>
              <a:t> odlaze u gradove</a:t>
            </a:r>
          </a:p>
          <a:p>
            <a:pPr marL="342900" indent="-342900">
              <a:lnSpc>
                <a:spcPct val="150000"/>
              </a:lnSpc>
              <a:buFont typeface="Wingdings" panose="05000000000000000000" pitchFamily="2" charset="2"/>
              <a:buChar char="q"/>
            </a:pPr>
            <a:r>
              <a:rPr lang="hr-HR" sz="2800" dirty="0" smtClean="0"/>
              <a:t> ovisili </a:t>
            </a:r>
            <a:r>
              <a:rPr lang="hr-HR" sz="2800" dirty="0"/>
              <a:t>su o namirnicama koje je dijelila država, imućni pojedinci te kasnije carevi</a:t>
            </a:r>
          </a:p>
          <a:p>
            <a:pPr marL="342900" indent="-342900">
              <a:lnSpc>
                <a:spcPct val="150000"/>
              </a:lnSpc>
              <a:buFont typeface="Wingdings" panose="05000000000000000000" pitchFamily="2" charset="2"/>
              <a:buChar char="q"/>
            </a:pPr>
            <a:endParaRPr lang="hr-HR" sz="2400" dirty="0" smtClean="0"/>
          </a:p>
          <a:p>
            <a:pPr marL="342900" indent="-342900">
              <a:lnSpc>
                <a:spcPct val="150000"/>
              </a:lnSpc>
              <a:buFont typeface="Wingdings" panose="05000000000000000000" pitchFamily="2" charset="2"/>
              <a:buChar char="q"/>
            </a:pPr>
            <a:endParaRPr lang="hr-HR" dirty="0" smtClean="0"/>
          </a:p>
          <a:p>
            <a:pPr marL="342900" indent="-342900">
              <a:lnSpc>
                <a:spcPct val="150000"/>
              </a:lnSpc>
              <a:buFont typeface="Wingdings" panose="05000000000000000000" pitchFamily="2" charset="2"/>
              <a:buChar char="q"/>
            </a:pPr>
            <a:endParaRPr lang="hr-HR" dirty="0"/>
          </a:p>
          <a:p>
            <a:pPr marL="342900" indent="-342900">
              <a:lnSpc>
                <a:spcPct val="150000"/>
              </a:lnSpc>
              <a:buFont typeface="Wingdings" panose="05000000000000000000" pitchFamily="2" charset="2"/>
              <a:buChar char="q"/>
            </a:pPr>
            <a:endParaRPr lang="hr-HR" dirty="0"/>
          </a:p>
        </p:txBody>
      </p:sp>
      <p:pic>
        <p:nvPicPr>
          <p:cNvPr id="4" name="Slika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20162" y="3152364"/>
            <a:ext cx="5189095" cy="3239809"/>
          </a:xfrm>
          <a:prstGeom prst="rect">
            <a:avLst/>
          </a:prstGeom>
          <a:ln>
            <a:noFill/>
          </a:ln>
          <a:effectLst>
            <a:softEdge rad="112500"/>
          </a:effectLst>
        </p:spPr>
      </p:pic>
    </p:spTree>
    <p:extLst>
      <p:ext uri="{BB962C8B-B14F-4D97-AF65-F5344CB8AC3E}">
        <p14:creationId xmlns:p14="http://schemas.microsoft.com/office/powerpoint/2010/main" xmlns="" val="1095010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817686" y="3358662"/>
            <a:ext cx="5070628" cy="3737626"/>
          </a:xfrm>
          <a:prstGeom prst="rect">
            <a:avLst/>
          </a:prstGeom>
        </p:spPr>
        <p:txBody>
          <a:bodyPr wrap="square">
            <a:spAutoFit/>
          </a:bodyPr>
          <a:lstStyle/>
          <a:p>
            <a:pPr marL="342900" indent="-342900">
              <a:lnSpc>
                <a:spcPct val="150000"/>
              </a:lnSpc>
              <a:buFont typeface="Wingdings" panose="05000000000000000000" pitchFamily="2" charset="2"/>
              <a:buChar char="q"/>
            </a:pPr>
            <a:r>
              <a:rPr lang="hr-HR" sz="2800" dirty="0" smtClean="0"/>
              <a:t> korist </a:t>
            </a:r>
            <a:r>
              <a:rPr lang="hr-HR" sz="2800" dirty="0"/>
              <a:t>od osvajanja imali bogati Rimljani i </a:t>
            </a:r>
            <a:r>
              <a:rPr lang="hr-HR" sz="2800" dirty="0" smtClean="0"/>
              <a:t>veleposjednici</a:t>
            </a:r>
            <a:endParaRPr lang="hr-HR" sz="2800" dirty="0"/>
          </a:p>
          <a:p>
            <a:pPr marL="342900" indent="-342900">
              <a:lnSpc>
                <a:spcPct val="150000"/>
              </a:lnSpc>
              <a:buFont typeface="Wingdings" panose="05000000000000000000" pitchFamily="2" charset="2"/>
              <a:buChar char="q"/>
            </a:pPr>
            <a:r>
              <a:rPr lang="hr-HR" sz="2800" dirty="0" smtClean="0">
                <a:sym typeface="Wingdings" panose="05000000000000000000" pitchFamily="2" charset="2"/>
              </a:rPr>
              <a:t> nestaje </a:t>
            </a:r>
            <a:r>
              <a:rPr lang="hr-HR" sz="2800" dirty="0"/>
              <a:t>nekadašnja podjela rimskog društva na patricije i plebejce</a:t>
            </a:r>
          </a:p>
          <a:p>
            <a:pPr marL="342900" indent="-342900">
              <a:lnSpc>
                <a:spcPct val="120000"/>
              </a:lnSpc>
              <a:buFont typeface="Wingdings" panose="05000000000000000000" pitchFamily="2" charset="2"/>
              <a:buChar char="q"/>
            </a:pPr>
            <a:endParaRPr lang="hr-HR" sz="2400" dirty="0"/>
          </a:p>
        </p:txBody>
      </p:sp>
      <p:pic>
        <p:nvPicPr>
          <p:cNvPr id="3" name="Picture 2" descr="http://www.crystalinks.com/romefood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0821" y="130875"/>
            <a:ext cx="5457493" cy="305218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4" name="Slika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104091" y="2193071"/>
            <a:ext cx="2880320" cy="3851142"/>
          </a:xfrm>
          <a:prstGeom prst="rect">
            <a:avLst/>
          </a:prstGeom>
          <a:ln>
            <a:noFill/>
          </a:ln>
          <a:effectLst>
            <a:softEdge rad="112500"/>
          </a:effectLst>
        </p:spPr>
      </p:pic>
    </p:spTree>
    <p:extLst>
      <p:ext uri="{BB962C8B-B14F-4D97-AF65-F5344CB8AC3E}">
        <p14:creationId xmlns:p14="http://schemas.microsoft.com/office/powerpoint/2010/main" xmlns="" val="1960853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327804" y="2967335"/>
            <a:ext cx="8737065" cy="738664"/>
          </a:xfrm>
          <a:prstGeom prst="rect">
            <a:avLst/>
          </a:prstGeom>
        </p:spPr>
        <p:txBody>
          <a:bodyPr wrap="square">
            <a:spAutoFit/>
          </a:bodyPr>
          <a:lstStyle/>
          <a:p>
            <a:pPr marL="342900" indent="-342900">
              <a:lnSpc>
                <a:spcPct val="150000"/>
              </a:lnSpc>
              <a:buFont typeface="Wingdings" panose="05000000000000000000" pitchFamily="2" charset="2"/>
              <a:buChar char="q"/>
            </a:pPr>
            <a:r>
              <a:rPr lang="hr-HR" sz="2800" dirty="0" smtClean="0"/>
              <a:t> osvajački </a:t>
            </a:r>
            <a:r>
              <a:rPr lang="hr-HR" sz="2800" dirty="0"/>
              <a:t>ratovi donose ogromno bogatstvo pojedincima</a:t>
            </a:r>
          </a:p>
        </p:txBody>
      </p:sp>
      <p:pic>
        <p:nvPicPr>
          <p:cNvPr id="3" name="Picture 2" descr="Roman/ Pompeian House, in Roman times and as it appears now, drawing by Andrea Tosolini: "/>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49601"/>
          <a:stretch/>
        </p:blipFill>
        <p:spPr bwMode="auto">
          <a:xfrm>
            <a:off x="2643397" y="212979"/>
            <a:ext cx="3643379" cy="275435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4" name="Picture 4" descr="http://cdn.historyextra.com/sites/default/files/imagecache/623px_wide/Banquet%202_0.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6179" r="17081"/>
          <a:stretch/>
        </p:blipFill>
        <p:spPr bwMode="auto">
          <a:xfrm>
            <a:off x="2838077" y="3613666"/>
            <a:ext cx="3254017" cy="323215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54154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167054" y="131885"/>
            <a:ext cx="7552593" cy="2610843"/>
          </a:xfrm>
          <a:prstGeom prst="rect">
            <a:avLst/>
          </a:prstGeom>
        </p:spPr>
        <p:txBody>
          <a:bodyPr wrap="square">
            <a:spAutoFit/>
          </a:bodyPr>
          <a:lstStyle/>
          <a:p>
            <a:pPr marL="342900" indent="-342900">
              <a:lnSpc>
                <a:spcPct val="150000"/>
              </a:lnSpc>
              <a:buFont typeface="Wingdings" panose="05000000000000000000" pitchFamily="2" charset="2"/>
              <a:buChar char="q"/>
            </a:pPr>
            <a:r>
              <a:rPr lang="hr-HR" sz="2800" dirty="0" smtClean="0"/>
              <a:t> proleteri – nemaju nikakve imovine</a:t>
            </a:r>
          </a:p>
          <a:p>
            <a:pPr marL="342900" indent="-342900">
              <a:lnSpc>
                <a:spcPct val="150000"/>
              </a:lnSpc>
              <a:buFont typeface="Wingdings" panose="05000000000000000000" pitchFamily="2" charset="2"/>
              <a:buChar char="q"/>
            </a:pPr>
            <a:r>
              <a:rPr lang="hr-HR" sz="2800" dirty="0" smtClean="0"/>
              <a:t> imali </a:t>
            </a:r>
            <a:r>
              <a:rPr lang="hr-HR" sz="2800" dirty="0"/>
              <a:t>pravo glasa</a:t>
            </a:r>
          </a:p>
          <a:p>
            <a:pPr marL="342900" indent="-342900">
              <a:lnSpc>
                <a:spcPct val="150000"/>
              </a:lnSpc>
              <a:buFont typeface="Wingdings" panose="05000000000000000000" pitchFamily="2" charset="2"/>
              <a:buChar char="q"/>
            </a:pPr>
            <a:r>
              <a:rPr lang="hr-HR" sz="2800" dirty="0" smtClean="0"/>
              <a:t> u </a:t>
            </a:r>
            <a:r>
              <a:rPr lang="hr-HR" sz="2800" dirty="0"/>
              <a:t>zamjenu za hranu i odjeću glasali za bogate</a:t>
            </a:r>
          </a:p>
          <a:p>
            <a:pPr marL="342900" indent="-342900">
              <a:lnSpc>
                <a:spcPct val="150000"/>
              </a:lnSpc>
              <a:buFont typeface="Wingdings" panose="05000000000000000000" pitchFamily="2" charset="2"/>
              <a:buChar char="q"/>
            </a:pPr>
            <a:endParaRPr lang="hr-HR" sz="2800" dirty="0"/>
          </a:p>
        </p:txBody>
      </p:sp>
      <p:pic>
        <p:nvPicPr>
          <p:cNvPr id="3" name="Slika 2"/>
          <p:cNvPicPr>
            <a:picLocks noChangeAspect="1"/>
          </p:cNvPicPr>
          <p:nvPr/>
        </p:nvPicPr>
        <p:blipFill rotWithShape="1">
          <a:blip r:embed="rId2"/>
          <a:srcRect b="9307"/>
          <a:stretch/>
        </p:blipFill>
        <p:spPr>
          <a:xfrm>
            <a:off x="7199784" y="822305"/>
            <a:ext cx="1944216" cy="5109204"/>
          </a:xfrm>
          <a:prstGeom prst="rect">
            <a:avLst/>
          </a:prstGeom>
          <a:ln>
            <a:noFill/>
          </a:ln>
          <a:effectLst>
            <a:softEdge rad="112500"/>
          </a:effectLst>
        </p:spPr>
      </p:pic>
      <p:pic>
        <p:nvPicPr>
          <p:cNvPr id="4" name="Slika 3"/>
          <p:cNvPicPr>
            <a:picLocks noChangeAspect="1"/>
          </p:cNvPicPr>
          <p:nvPr/>
        </p:nvPicPr>
        <p:blipFill>
          <a:blip r:embed="rId3"/>
          <a:stretch>
            <a:fillRect/>
          </a:stretch>
        </p:blipFill>
        <p:spPr>
          <a:xfrm flipH="1">
            <a:off x="2610421" y="2089739"/>
            <a:ext cx="2934619" cy="4673371"/>
          </a:xfrm>
          <a:prstGeom prst="rect">
            <a:avLst/>
          </a:prstGeom>
          <a:ln>
            <a:noFill/>
          </a:ln>
          <a:effectLst>
            <a:softEdge rad="112500"/>
          </a:effectLst>
        </p:spPr>
      </p:pic>
    </p:spTree>
    <p:extLst>
      <p:ext uri="{BB962C8B-B14F-4D97-AF65-F5344CB8AC3E}">
        <p14:creationId xmlns:p14="http://schemas.microsoft.com/office/powerpoint/2010/main" xmlns="" val="4133357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923191" y="4147564"/>
            <a:ext cx="8087038" cy="3539430"/>
          </a:xfrm>
          <a:prstGeom prst="rect">
            <a:avLst/>
          </a:prstGeom>
        </p:spPr>
        <p:txBody>
          <a:bodyPr wrap="square">
            <a:spAutoFit/>
          </a:bodyPr>
          <a:lstStyle/>
          <a:p>
            <a:pPr marL="342900" indent="-342900">
              <a:lnSpc>
                <a:spcPct val="140000"/>
              </a:lnSpc>
              <a:buFont typeface="Wingdings" panose="05000000000000000000" pitchFamily="2" charset="2"/>
              <a:buChar char="q"/>
            </a:pPr>
            <a:r>
              <a:rPr lang="hr-HR" sz="2400" dirty="0" smtClean="0"/>
              <a:t> </a:t>
            </a:r>
            <a:r>
              <a:rPr lang="hr-HR" sz="2800" dirty="0" smtClean="0"/>
              <a:t>pučki </a:t>
            </a:r>
            <a:r>
              <a:rPr lang="hr-HR" sz="2800" dirty="0"/>
              <a:t>tribuni - braća </a:t>
            </a:r>
            <a:r>
              <a:rPr lang="hr-HR" sz="2800" dirty="0" err="1"/>
              <a:t>Tiberije</a:t>
            </a:r>
            <a:r>
              <a:rPr lang="hr-HR" sz="2800" dirty="0"/>
              <a:t> i Gaj </a:t>
            </a:r>
            <a:r>
              <a:rPr lang="hr-HR" sz="2800" dirty="0" err="1"/>
              <a:t>Grakho</a:t>
            </a:r>
            <a:r>
              <a:rPr lang="hr-HR" sz="2800" dirty="0"/>
              <a:t> </a:t>
            </a:r>
            <a:endParaRPr lang="hr-HR" sz="2800" dirty="0" smtClean="0"/>
          </a:p>
          <a:p>
            <a:pPr marL="342900" indent="-342900">
              <a:lnSpc>
                <a:spcPct val="140000"/>
              </a:lnSpc>
              <a:buFont typeface="Wingdings" panose="05000000000000000000" pitchFamily="2" charset="2"/>
              <a:buChar char="q"/>
            </a:pPr>
            <a:r>
              <a:rPr lang="hr-HR" sz="2800" dirty="0" smtClean="0"/>
              <a:t> reforme:  državna zemlja bi se </a:t>
            </a:r>
            <a:r>
              <a:rPr lang="hr-HR" sz="2800" dirty="0"/>
              <a:t>podijelila propalim </a:t>
            </a:r>
            <a:r>
              <a:rPr lang="hr-HR" sz="2800" dirty="0" smtClean="0"/>
              <a:t>seljacima</a:t>
            </a:r>
          </a:p>
          <a:p>
            <a:pPr marL="342900" indent="-342900">
              <a:lnSpc>
                <a:spcPct val="140000"/>
              </a:lnSpc>
              <a:buFont typeface="Wingdings" panose="05000000000000000000" pitchFamily="2" charset="2"/>
              <a:buChar char="q"/>
            </a:pPr>
            <a:r>
              <a:rPr lang="hr-HR" sz="2800" dirty="0" smtClean="0"/>
              <a:t> protiv </a:t>
            </a:r>
            <a:r>
              <a:rPr lang="hr-HR" sz="2800" dirty="0"/>
              <a:t>- senatori i bogati plebejci </a:t>
            </a:r>
          </a:p>
          <a:p>
            <a:pPr marL="342900" indent="-342900">
              <a:lnSpc>
                <a:spcPct val="140000"/>
              </a:lnSpc>
              <a:buFont typeface="Wingdings" panose="05000000000000000000" pitchFamily="2" charset="2"/>
              <a:buChar char="q"/>
            </a:pPr>
            <a:endParaRPr lang="hr-HR" sz="2400" dirty="0" smtClean="0"/>
          </a:p>
          <a:p>
            <a:pPr marL="342900" indent="-342900">
              <a:lnSpc>
                <a:spcPct val="140000"/>
              </a:lnSpc>
              <a:buFont typeface="Wingdings" panose="05000000000000000000" pitchFamily="2" charset="2"/>
              <a:buChar char="q"/>
            </a:pPr>
            <a:endParaRPr lang="hr-HR" sz="2400" dirty="0"/>
          </a:p>
        </p:txBody>
      </p:sp>
      <p:pic>
        <p:nvPicPr>
          <p:cNvPr id="3" name="Picture 2" descr="http://4.bp.blogspot.com/-4b3s4xlLuXM/TicAAUOtF-I/AAAAAAAAAjk/Fw7V-A-qHdQ/s1600/gracchi.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5989" y="197668"/>
            <a:ext cx="4138619" cy="376693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4" name="Picture 4" descr="http://imagecache5d.allposters.com/watermarker/17-1738-T2Y3D00Z.jpg?ch=671&amp;cw=894"/>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2120" t="12558" r="11774" b="16462"/>
          <a:stretch/>
        </p:blipFill>
        <p:spPr bwMode="auto">
          <a:xfrm>
            <a:off x="4401717" y="921606"/>
            <a:ext cx="4608512" cy="322595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51711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53914" y="105508"/>
            <a:ext cx="7961435" cy="1011115"/>
          </a:xfrm>
        </p:spPr>
        <p:txBody>
          <a:bodyPr>
            <a:normAutofit/>
          </a:bodyPr>
          <a:lstStyle/>
          <a:p>
            <a:r>
              <a:rPr lang="hr-HR" sz="4000" dirty="0" smtClean="0">
                <a:latin typeface="+mn-lt"/>
              </a:rPr>
              <a:t>Gospodari rata</a:t>
            </a:r>
            <a:endParaRPr lang="hr-HR" sz="4000" dirty="0">
              <a:latin typeface="+mn-lt"/>
            </a:endParaRPr>
          </a:p>
        </p:txBody>
      </p:sp>
      <p:sp>
        <p:nvSpPr>
          <p:cNvPr id="3" name="TekstniOkvir 2"/>
          <p:cNvSpPr txBox="1"/>
          <p:nvPr/>
        </p:nvSpPr>
        <p:spPr>
          <a:xfrm>
            <a:off x="388188" y="836763"/>
            <a:ext cx="7129235" cy="3785652"/>
          </a:xfrm>
          <a:prstGeom prst="rect">
            <a:avLst/>
          </a:prstGeom>
          <a:noFill/>
        </p:spPr>
        <p:txBody>
          <a:bodyPr wrap="square" rtlCol="0">
            <a:spAutoFit/>
          </a:bodyPr>
          <a:lstStyle/>
          <a:p>
            <a:pPr marL="342900" indent="-342900">
              <a:lnSpc>
                <a:spcPct val="150000"/>
              </a:lnSpc>
              <a:buFont typeface="Wingdings" panose="05000000000000000000" pitchFamily="2" charset="2"/>
              <a:buChar char="q"/>
            </a:pPr>
            <a:r>
              <a:rPr lang="hr-HR" sz="2400" dirty="0" smtClean="0"/>
              <a:t> </a:t>
            </a:r>
            <a:r>
              <a:rPr lang="hr-HR" sz="2800" dirty="0" smtClean="0"/>
              <a:t>jačanje vojnih zapovjednika: građanski ratovi</a:t>
            </a:r>
          </a:p>
          <a:p>
            <a:pPr marL="342900" indent="-342900">
              <a:lnSpc>
                <a:spcPct val="150000"/>
              </a:lnSpc>
              <a:buFont typeface="Wingdings" panose="05000000000000000000" pitchFamily="2" charset="2"/>
              <a:buChar char="q"/>
            </a:pPr>
            <a:r>
              <a:rPr lang="hr-HR" sz="2800" dirty="0" smtClean="0"/>
              <a:t> Gaj Julije Cezar: povratak iz Galije</a:t>
            </a:r>
          </a:p>
          <a:p>
            <a:pPr marL="342900" indent="-342900">
              <a:lnSpc>
                <a:spcPct val="150000"/>
              </a:lnSpc>
              <a:buFont typeface="Wingdings" panose="05000000000000000000" pitchFamily="2" charset="2"/>
              <a:buChar char="q"/>
            </a:pPr>
            <a:r>
              <a:rPr lang="hr-HR" sz="2800" dirty="0" smtClean="0"/>
              <a:t> pobijedio u građanskom ratu</a:t>
            </a:r>
          </a:p>
          <a:p>
            <a:pPr marL="342900" indent="-342900">
              <a:lnSpc>
                <a:spcPct val="150000"/>
              </a:lnSpc>
              <a:buFont typeface="Wingdings" panose="05000000000000000000" pitchFamily="2" charset="2"/>
              <a:buChar char="q"/>
            </a:pPr>
            <a:r>
              <a:rPr lang="hr-HR" sz="2800" dirty="0" smtClean="0"/>
              <a:t> Cezar </a:t>
            </a:r>
            <a:r>
              <a:rPr lang="hr-HR" sz="2800" dirty="0"/>
              <a:t>- potpuni  </a:t>
            </a:r>
            <a:r>
              <a:rPr lang="hr-HR" sz="2800" dirty="0" smtClean="0"/>
              <a:t>gospodar </a:t>
            </a:r>
            <a:r>
              <a:rPr lang="hr-HR" sz="2800" dirty="0"/>
              <a:t>države</a:t>
            </a:r>
          </a:p>
          <a:p>
            <a:pPr marL="342900" indent="-342900">
              <a:lnSpc>
                <a:spcPct val="150000"/>
              </a:lnSpc>
              <a:buFont typeface="Wingdings" panose="05000000000000000000" pitchFamily="2" charset="2"/>
              <a:buChar char="q"/>
            </a:pPr>
            <a:endParaRPr lang="hr-HR" sz="2400" dirty="0" smtClean="0"/>
          </a:p>
          <a:p>
            <a:pPr>
              <a:lnSpc>
                <a:spcPct val="150000"/>
              </a:lnSpc>
            </a:pPr>
            <a:endParaRPr lang="hr-HR" sz="2400" dirty="0"/>
          </a:p>
        </p:txBody>
      </p:sp>
      <p:pic>
        <p:nvPicPr>
          <p:cNvPr id="4" name="Picture 2" descr="Julius Caesar and Legio X Equestris. This legion was levied by Julius Caesar in 61 BCE when he was Governor of Hispania Ulterior. The Tenth was the first legion levied personally by Caesar, and was consistently his most trusted.: "/>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88569" y="3409524"/>
            <a:ext cx="5858251" cy="344847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85594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Julius Caesar War Painting: "/>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9544" y="1341957"/>
            <a:ext cx="2905125" cy="407670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3" name="Picture 2" descr="Gaius Julius Caesar (100-44 BC) addresses his troops.: "/>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63571" y="1656438"/>
            <a:ext cx="3184756" cy="448557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4" name="Val 3"/>
          <p:cNvSpPr/>
          <p:nvPr/>
        </p:nvSpPr>
        <p:spPr>
          <a:xfrm>
            <a:off x="302606" y="137411"/>
            <a:ext cx="4985385" cy="1204546"/>
          </a:xfrm>
          <a:prstGeom prst="wave">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ct val="150000"/>
              </a:lnSpc>
            </a:pPr>
            <a:r>
              <a:rPr lang="hr-HR" sz="2800" dirty="0"/>
              <a:t>Alea </a:t>
            </a:r>
            <a:r>
              <a:rPr lang="hr-HR" sz="2800" dirty="0" err="1"/>
              <a:t>iacta</a:t>
            </a:r>
            <a:r>
              <a:rPr lang="hr-HR" sz="2800" dirty="0"/>
              <a:t> </a:t>
            </a:r>
            <a:r>
              <a:rPr lang="hr-HR" sz="2800" dirty="0" err="1"/>
              <a:t>est</a:t>
            </a:r>
            <a:r>
              <a:rPr lang="hr-HR" sz="2800" dirty="0"/>
              <a:t>! Kocka je bačena!</a:t>
            </a:r>
          </a:p>
        </p:txBody>
      </p:sp>
      <p:pic>
        <p:nvPicPr>
          <p:cNvPr id="5" name="Slika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572134" y="2454980"/>
            <a:ext cx="2391437" cy="4403020"/>
          </a:xfrm>
          <a:prstGeom prst="rect">
            <a:avLst/>
          </a:prstGeom>
        </p:spPr>
      </p:pic>
      <p:pic>
        <p:nvPicPr>
          <p:cNvPr id="6" name="Picture 4" descr="kocke"/>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627650" y="159631"/>
            <a:ext cx="1995743" cy="14968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921922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3321</TotalTime>
  <Words>262</Words>
  <Application>Microsoft Office PowerPoint</Application>
  <PresentationFormat>On-screen Show (4:3)</PresentationFormat>
  <Paragraphs>40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V. RIMSKI SVIJET</vt:lpstr>
      <vt:lpstr>Osvajanja su promijenila Rim</vt:lpstr>
      <vt:lpstr>Slide 3</vt:lpstr>
      <vt:lpstr>Slide 4</vt:lpstr>
      <vt:lpstr>Slide 5</vt:lpstr>
      <vt:lpstr>Slide 6</vt:lpstr>
      <vt:lpstr>Slide 7</vt:lpstr>
      <vt:lpstr>Gospodari rata</vt:lpstr>
      <vt:lpstr>Slide 9</vt:lpstr>
      <vt:lpstr>Slide 10</vt:lpstr>
      <vt:lpstr>Ponovimo naučeno</vt:lpstr>
      <vt:lpstr>Zapišimo       Kriza i slom Republike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Valentina Šakić</dc:creator>
  <cp:lastModifiedBy>Windows User</cp:lastModifiedBy>
  <cp:revision>314</cp:revision>
  <dcterms:created xsi:type="dcterms:W3CDTF">2019-08-05T05:25:32Z</dcterms:created>
  <dcterms:modified xsi:type="dcterms:W3CDTF">2019-11-10T21:48:55Z</dcterms:modified>
</cp:coreProperties>
</file>