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54" r:id="rId3"/>
    <p:sldId id="356" r:id="rId4"/>
    <p:sldId id="359" r:id="rId5"/>
    <p:sldId id="361" r:id="rId6"/>
    <p:sldId id="362" r:id="rId7"/>
    <p:sldId id="364" r:id="rId8"/>
    <p:sldId id="366" r:id="rId9"/>
    <p:sldId id="368" r:id="rId10"/>
    <p:sldId id="367" r:id="rId11"/>
    <p:sldId id="370" r:id="rId12"/>
    <p:sldId id="372" r:id="rId13"/>
    <p:sldId id="375" r:id="rId14"/>
    <p:sldId id="376" r:id="rId15"/>
    <p:sldId id="377" r:id="rId16"/>
    <p:sldId id="379" r:id="rId17"/>
    <p:sldId id="380" r:id="rId18"/>
    <p:sldId id="381" r:id="rId19"/>
    <p:sldId id="353" r:id="rId20"/>
    <p:sldId id="308" r:id="rId21"/>
    <p:sldId id="3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vonimir Vrazic" initials="ZV" lastIdx="9" clrIdx="0">
    <p:extLst>
      <p:ext uri="{19B8F6BF-5375-455C-9EA6-DF929625EA0E}">
        <p15:presenceInfo xmlns:p15="http://schemas.microsoft.com/office/powerpoint/2012/main" xmlns="" userId="541e2bde51bd7509" providerId="Windows Live"/>
      </p:ext>
    </p:extLst>
  </p:cmAuthor>
  <p:cmAuthor id="2" name="Korisnik" initials="K" lastIdx="3" clrIdx="1">
    <p:extLst>
      <p:ext uri="{19B8F6BF-5375-455C-9EA6-DF929625EA0E}">
        <p15:presenceInfo xmlns:p15="http://schemas.microsoft.com/office/powerpoint/2012/main" xmlns="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C3F"/>
    <a:srgbClr val="8A8E7A"/>
    <a:srgbClr val="888380"/>
    <a:srgbClr val="8682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ED0FF-7417-418D-9068-FAB2AA65D51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3B8C512-4A41-4936-AB9D-C0203320FD4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b="0" dirty="0" smtClean="0"/>
            <a:t>koloni, </a:t>
          </a:r>
          <a:r>
            <a:rPr lang="hr-HR" b="0" dirty="0" err="1" smtClean="0"/>
            <a:t>kolonat</a:t>
          </a:r>
          <a:endParaRPr lang="hr-HR" b="0" dirty="0"/>
        </a:p>
      </dgm:t>
    </dgm:pt>
    <dgm:pt modelId="{03674E26-ADD6-4254-A29A-0397B3E19637}" type="parTrans" cxnId="{C6298084-D0C6-4B63-A344-059B47E76583}">
      <dgm:prSet/>
      <dgm:spPr/>
      <dgm:t>
        <a:bodyPr/>
        <a:lstStyle/>
        <a:p>
          <a:endParaRPr lang="hr-HR"/>
        </a:p>
      </dgm:t>
    </dgm:pt>
    <dgm:pt modelId="{1355E1A2-939D-4D08-895A-6A23F4B60D17}" type="sibTrans" cxnId="{C6298084-D0C6-4B63-A344-059B47E76583}">
      <dgm:prSet/>
      <dgm:spPr/>
      <dgm:t>
        <a:bodyPr/>
        <a:lstStyle/>
        <a:p>
          <a:endParaRPr lang="hr-HR"/>
        </a:p>
      </dgm:t>
    </dgm:pt>
    <dgm:pt modelId="{FE397717-1D5C-47ED-84D2-144EF59175F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dirty="0" smtClean="0"/>
            <a:t>car August</a:t>
          </a:r>
          <a:endParaRPr lang="hr-HR" dirty="0"/>
        </a:p>
      </dgm:t>
    </dgm:pt>
    <dgm:pt modelId="{DCEDC384-88B7-4794-B10A-45C5348802F3}" type="parTrans" cxnId="{475B7E6F-FDFD-4262-8CE2-EEDCB6F82B84}">
      <dgm:prSet/>
      <dgm:spPr/>
      <dgm:t>
        <a:bodyPr/>
        <a:lstStyle/>
        <a:p>
          <a:endParaRPr lang="hr-HR"/>
        </a:p>
      </dgm:t>
    </dgm:pt>
    <dgm:pt modelId="{1A09ED62-27F4-4BB9-A0DF-AFABBA8C5AAC}" type="sibTrans" cxnId="{475B7E6F-FDFD-4262-8CE2-EEDCB6F82B84}">
      <dgm:prSet/>
      <dgm:spPr/>
      <dgm:t>
        <a:bodyPr/>
        <a:lstStyle/>
        <a:p>
          <a:endParaRPr lang="hr-HR"/>
        </a:p>
      </dgm:t>
    </dgm:pt>
    <dgm:pt modelId="{E0951211-A386-41B2-B661-9BFFADD82A02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dirty="0" smtClean="0"/>
            <a:t>zlatno doba rimske kulture</a:t>
          </a:r>
          <a:endParaRPr lang="hr-HR" dirty="0"/>
        </a:p>
      </dgm:t>
    </dgm:pt>
    <dgm:pt modelId="{EF866E4F-D071-4CEF-81C6-F40909144ADB}" type="parTrans" cxnId="{2EF2E037-B3A1-4589-91E9-21215BD7511F}">
      <dgm:prSet/>
      <dgm:spPr/>
      <dgm:t>
        <a:bodyPr/>
        <a:lstStyle/>
        <a:p>
          <a:endParaRPr lang="hr-HR"/>
        </a:p>
      </dgm:t>
    </dgm:pt>
    <dgm:pt modelId="{D03EE6FD-5652-4F51-A787-7FAA01043FAE}" type="sibTrans" cxnId="{2EF2E037-B3A1-4589-91E9-21215BD7511F}">
      <dgm:prSet/>
      <dgm:spPr/>
      <dgm:t>
        <a:bodyPr/>
        <a:lstStyle/>
        <a:p>
          <a:endParaRPr lang="hr-HR"/>
        </a:p>
      </dgm:t>
    </dgm:pt>
    <dgm:pt modelId="{E33CA9FE-5510-45D3-BF67-357A4A33DCE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hr-HR" dirty="0" err="1" smtClean="0"/>
            <a:t>Hadrijan</a:t>
          </a:r>
          <a:r>
            <a:rPr lang="hr-HR" dirty="0" smtClean="0"/>
            <a:t>, zid (obrana)</a:t>
          </a:r>
          <a:endParaRPr lang="hr-HR" dirty="0"/>
        </a:p>
      </dgm:t>
    </dgm:pt>
    <dgm:pt modelId="{0D5CF6DA-186A-47F6-95C6-A099E011245C}" type="parTrans" cxnId="{9355FB61-C785-47DF-8C11-67F188E01346}">
      <dgm:prSet/>
      <dgm:spPr/>
      <dgm:t>
        <a:bodyPr/>
        <a:lstStyle/>
        <a:p>
          <a:endParaRPr lang="hr-HR"/>
        </a:p>
      </dgm:t>
    </dgm:pt>
    <dgm:pt modelId="{9E7D1E80-5081-48FC-9F6D-30A89B5983AE}" type="sibTrans" cxnId="{9355FB61-C785-47DF-8C11-67F188E01346}">
      <dgm:prSet/>
      <dgm:spPr/>
      <dgm:t>
        <a:bodyPr/>
        <a:lstStyle/>
        <a:p>
          <a:endParaRPr lang="hr-HR"/>
        </a:p>
      </dgm:t>
    </dgm:pt>
    <dgm:pt modelId="{6D58EB99-299B-481D-AF8E-9E4928EA98F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Trajan, najveći teritorijalni opseg Carstva</a:t>
          </a:r>
          <a:endParaRPr lang="hr-HR" dirty="0"/>
        </a:p>
      </dgm:t>
    </dgm:pt>
    <dgm:pt modelId="{2A102E24-1A73-47C8-9F91-8D38E52DD0FE}" type="parTrans" cxnId="{BB92EEF4-1E47-4E2C-8670-59C11E4663D0}">
      <dgm:prSet/>
      <dgm:spPr/>
      <dgm:t>
        <a:bodyPr/>
        <a:lstStyle/>
        <a:p>
          <a:endParaRPr lang="hr-HR"/>
        </a:p>
      </dgm:t>
    </dgm:pt>
    <dgm:pt modelId="{8F00C078-759C-49AC-B870-3CA22D4B2E60}" type="sibTrans" cxnId="{BB92EEF4-1E47-4E2C-8670-59C11E4663D0}">
      <dgm:prSet/>
      <dgm:spPr/>
      <dgm:t>
        <a:bodyPr/>
        <a:lstStyle/>
        <a:p>
          <a:endParaRPr lang="hr-HR"/>
        </a:p>
      </dgm:t>
    </dgm:pt>
    <dgm:pt modelId="{12CF9276-D4D5-4615-BFCB-578F0317B9EC}" type="pres">
      <dgm:prSet presAssocID="{4F2ED0FF-7417-418D-9068-FAB2AA65D5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60E36F7-7370-4676-9BF6-7C4432AE4104}" type="pres">
      <dgm:prSet presAssocID="{FE397717-1D5C-47ED-84D2-144EF59175F7}" presName="node" presStyleLbl="node1" presStyleIdx="0" presStyleCnt="5" custLinFactNeighborX="991" custLinFactNeighborY="418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3D5232-4716-4160-B029-56B9D529CB80}" type="pres">
      <dgm:prSet presAssocID="{1A09ED62-27F4-4BB9-A0DF-AFABBA8C5AAC}" presName="sibTrans" presStyleCnt="0"/>
      <dgm:spPr/>
    </dgm:pt>
    <dgm:pt modelId="{0787E1C5-D64B-48D2-AD05-9C445C96B832}" type="pres">
      <dgm:prSet presAssocID="{E0951211-A386-41B2-B661-9BFFADD82A02}" presName="node" presStyleLbl="node1" presStyleIdx="1" presStyleCnt="5" custLinFactNeighborX="-1806" custLinFactNeighborY="418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420349-C3EB-42DB-88EA-128D55FB3029}" type="pres">
      <dgm:prSet presAssocID="{D03EE6FD-5652-4F51-A787-7FAA01043FAE}" presName="sibTrans" presStyleCnt="0"/>
      <dgm:spPr/>
    </dgm:pt>
    <dgm:pt modelId="{FE5BEC69-05C0-4843-B3AD-66C4BA5605A0}" type="pres">
      <dgm:prSet presAssocID="{6D58EB99-299B-481D-AF8E-9E4928EA98FE}" presName="node" presStyleLbl="node1" presStyleIdx="2" presStyleCnt="5" custScaleX="82701" custScaleY="100810" custLinFactNeighborX="-5723" custLinFactNeighborY="58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58E8C8-307A-49A6-B51F-3F9DE5181C18}" type="pres">
      <dgm:prSet presAssocID="{8F00C078-759C-49AC-B870-3CA22D4B2E60}" presName="sibTrans" presStyleCnt="0"/>
      <dgm:spPr/>
    </dgm:pt>
    <dgm:pt modelId="{ADA75C92-0D4E-44EB-884D-1BCF3EA86489}" type="pres">
      <dgm:prSet presAssocID="{E33CA9FE-5510-45D3-BF67-357A4A33DCEB}" presName="node" presStyleLbl="node1" presStyleIdx="3" presStyleCnt="5" custLinFactNeighborX="2855" custLinFactNeighborY="23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4BEB5E-0EB4-415C-9473-20EBEC9DD146}" type="pres">
      <dgm:prSet presAssocID="{9E7D1E80-5081-48FC-9F6D-30A89B5983AE}" presName="sibTrans" presStyleCnt="0"/>
      <dgm:spPr/>
    </dgm:pt>
    <dgm:pt modelId="{A81F20FD-906C-4358-A6D9-6B632151447D}" type="pres">
      <dgm:prSet presAssocID="{23B8C512-4A41-4936-AB9D-C0203320FD4B}" presName="node" presStyleLbl="node1" presStyleIdx="4" presStyleCnt="5" custScaleX="103589" custScaleY="100284" custLinFactNeighborX="-3135" custLinFactNeighborY="195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8707384-F1D0-4EE5-9C57-7471262777A7}" type="presOf" srcId="{E33CA9FE-5510-45D3-BF67-357A4A33DCEB}" destId="{ADA75C92-0D4E-44EB-884D-1BCF3EA86489}" srcOrd="0" destOrd="0" presId="urn:microsoft.com/office/officeart/2005/8/layout/default#1"/>
    <dgm:cxn modelId="{D08056E0-4F7B-496D-8770-A14F3FCC0679}" type="presOf" srcId="{6D58EB99-299B-481D-AF8E-9E4928EA98FE}" destId="{FE5BEC69-05C0-4843-B3AD-66C4BA5605A0}" srcOrd="0" destOrd="0" presId="urn:microsoft.com/office/officeart/2005/8/layout/default#1"/>
    <dgm:cxn modelId="{475B7E6F-FDFD-4262-8CE2-EEDCB6F82B84}" srcId="{4F2ED0FF-7417-418D-9068-FAB2AA65D51A}" destId="{FE397717-1D5C-47ED-84D2-144EF59175F7}" srcOrd="0" destOrd="0" parTransId="{DCEDC384-88B7-4794-B10A-45C5348802F3}" sibTransId="{1A09ED62-27F4-4BB9-A0DF-AFABBA8C5AAC}"/>
    <dgm:cxn modelId="{F489ADDE-0F5C-4BD8-828D-DC7424AA38A5}" type="presOf" srcId="{FE397717-1D5C-47ED-84D2-144EF59175F7}" destId="{960E36F7-7370-4676-9BF6-7C4432AE4104}" srcOrd="0" destOrd="0" presId="urn:microsoft.com/office/officeart/2005/8/layout/default#1"/>
    <dgm:cxn modelId="{54635347-42F1-4322-9F6B-43509F6B3B20}" type="presOf" srcId="{E0951211-A386-41B2-B661-9BFFADD82A02}" destId="{0787E1C5-D64B-48D2-AD05-9C445C96B832}" srcOrd="0" destOrd="0" presId="urn:microsoft.com/office/officeart/2005/8/layout/default#1"/>
    <dgm:cxn modelId="{BB92EEF4-1E47-4E2C-8670-59C11E4663D0}" srcId="{4F2ED0FF-7417-418D-9068-FAB2AA65D51A}" destId="{6D58EB99-299B-481D-AF8E-9E4928EA98FE}" srcOrd="2" destOrd="0" parTransId="{2A102E24-1A73-47C8-9F91-8D38E52DD0FE}" sibTransId="{8F00C078-759C-49AC-B870-3CA22D4B2E60}"/>
    <dgm:cxn modelId="{2EF2E037-B3A1-4589-91E9-21215BD7511F}" srcId="{4F2ED0FF-7417-418D-9068-FAB2AA65D51A}" destId="{E0951211-A386-41B2-B661-9BFFADD82A02}" srcOrd="1" destOrd="0" parTransId="{EF866E4F-D071-4CEF-81C6-F40909144ADB}" sibTransId="{D03EE6FD-5652-4F51-A787-7FAA01043FAE}"/>
    <dgm:cxn modelId="{85F80E97-E480-4AB4-A63A-5747694298D4}" type="presOf" srcId="{23B8C512-4A41-4936-AB9D-C0203320FD4B}" destId="{A81F20FD-906C-4358-A6D9-6B632151447D}" srcOrd="0" destOrd="0" presId="urn:microsoft.com/office/officeart/2005/8/layout/default#1"/>
    <dgm:cxn modelId="{0A970604-E35E-4EB7-8E59-31F7C5D01B33}" type="presOf" srcId="{4F2ED0FF-7417-418D-9068-FAB2AA65D51A}" destId="{12CF9276-D4D5-4615-BFCB-578F0317B9EC}" srcOrd="0" destOrd="0" presId="urn:microsoft.com/office/officeart/2005/8/layout/default#1"/>
    <dgm:cxn modelId="{9355FB61-C785-47DF-8C11-67F188E01346}" srcId="{4F2ED0FF-7417-418D-9068-FAB2AA65D51A}" destId="{E33CA9FE-5510-45D3-BF67-357A4A33DCEB}" srcOrd="3" destOrd="0" parTransId="{0D5CF6DA-186A-47F6-95C6-A099E011245C}" sibTransId="{9E7D1E80-5081-48FC-9F6D-30A89B5983AE}"/>
    <dgm:cxn modelId="{C6298084-D0C6-4B63-A344-059B47E76583}" srcId="{4F2ED0FF-7417-418D-9068-FAB2AA65D51A}" destId="{23B8C512-4A41-4936-AB9D-C0203320FD4B}" srcOrd="4" destOrd="0" parTransId="{03674E26-ADD6-4254-A29A-0397B3E19637}" sibTransId="{1355E1A2-939D-4D08-895A-6A23F4B60D17}"/>
    <dgm:cxn modelId="{8E013EF6-AD79-4FAB-8B37-80B98EBA286C}" type="presParOf" srcId="{12CF9276-D4D5-4615-BFCB-578F0317B9EC}" destId="{960E36F7-7370-4676-9BF6-7C4432AE4104}" srcOrd="0" destOrd="0" presId="urn:microsoft.com/office/officeart/2005/8/layout/default#1"/>
    <dgm:cxn modelId="{EBD1FD22-5751-44F8-9829-DD22ACE034E8}" type="presParOf" srcId="{12CF9276-D4D5-4615-BFCB-578F0317B9EC}" destId="{C33D5232-4716-4160-B029-56B9D529CB80}" srcOrd="1" destOrd="0" presId="urn:microsoft.com/office/officeart/2005/8/layout/default#1"/>
    <dgm:cxn modelId="{B5E28F22-C0DA-40C9-9EAC-D8B30088A001}" type="presParOf" srcId="{12CF9276-D4D5-4615-BFCB-578F0317B9EC}" destId="{0787E1C5-D64B-48D2-AD05-9C445C96B832}" srcOrd="2" destOrd="0" presId="urn:microsoft.com/office/officeart/2005/8/layout/default#1"/>
    <dgm:cxn modelId="{365C7AA6-54E8-4C92-98E3-6E09425F6693}" type="presParOf" srcId="{12CF9276-D4D5-4615-BFCB-578F0317B9EC}" destId="{24420349-C3EB-42DB-88EA-128D55FB3029}" srcOrd="3" destOrd="0" presId="urn:microsoft.com/office/officeart/2005/8/layout/default#1"/>
    <dgm:cxn modelId="{177E110A-011D-405D-A21E-FD5355494285}" type="presParOf" srcId="{12CF9276-D4D5-4615-BFCB-578F0317B9EC}" destId="{FE5BEC69-05C0-4843-B3AD-66C4BA5605A0}" srcOrd="4" destOrd="0" presId="urn:microsoft.com/office/officeart/2005/8/layout/default#1"/>
    <dgm:cxn modelId="{8CB0CC32-3A9F-49CE-86E1-A525AB14BBAC}" type="presParOf" srcId="{12CF9276-D4D5-4615-BFCB-578F0317B9EC}" destId="{BE58E8C8-307A-49A6-B51F-3F9DE5181C18}" srcOrd="5" destOrd="0" presId="urn:microsoft.com/office/officeart/2005/8/layout/default#1"/>
    <dgm:cxn modelId="{C6FC57C2-6467-4A8C-B7C3-A8D17BE9DA7E}" type="presParOf" srcId="{12CF9276-D4D5-4615-BFCB-578F0317B9EC}" destId="{ADA75C92-0D4E-44EB-884D-1BCF3EA86489}" srcOrd="6" destOrd="0" presId="urn:microsoft.com/office/officeart/2005/8/layout/default#1"/>
    <dgm:cxn modelId="{F2CCDE19-F26D-4F3C-ABC6-ABF1B3CDA2B8}" type="presParOf" srcId="{12CF9276-D4D5-4615-BFCB-578F0317B9EC}" destId="{3D4BEB5E-0EB4-415C-9473-20EBEC9DD146}" srcOrd="7" destOrd="0" presId="urn:microsoft.com/office/officeart/2005/8/layout/default#1"/>
    <dgm:cxn modelId="{EF1BC4E5-9C30-4D4D-9DB6-59BB53B1A601}" type="presParOf" srcId="{12CF9276-D4D5-4615-BFCB-578F0317B9EC}" destId="{A81F20FD-906C-4358-A6D9-6B632151447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E36F7-7370-4676-9BF6-7C4432AE4104}">
      <dsp:nvSpPr>
        <dsp:cNvPr id="0" name=""/>
        <dsp:cNvSpPr/>
      </dsp:nvSpPr>
      <dsp:spPr>
        <a:xfrm>
          <a:off x="29907" y="994297"/>
          <a:ext cx="2670851" cy="160251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car August</a:t>
          </a:r>
          <a:endParaRPr lang="hr-HR" sz="2700" kern="1200" dirty="0"/>
        </a:p>
      </dsp:txBody>
      <dsp:txXfrm>
        <a:off x="29907" y="994297"/>
        <a:ext cx="2670851" cy="1602511"/>
      </dsp:txXfrm>
    </dsp:sp>
    <dsp:sp modelId="{0787E1C5-D64B-48D2-AD05-9C445C96B832}">
      <dsp:nvSpPr>
        <dsp:cNvPr id="0" name=""/>
        <dsp:cNvSpPr/>
      </dsp:nvSpPr>
      <dsp:spPr>
        <a:xfrm>
          <a:off x="2893141" y="994297"/>
          <a:ext cx="2670851" cy="160251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zlatno doba rimske kulture</a:t>
          </a:r>
          <a:endParaRPr lang="hr-HR" sz="2700" kern="1200" dirty="0"/>
        </a:p>
      </dsp:txBody>
      <dsp:txXfrm>
        <a:off x="2893141" y="994297"/>
        <a:ext cx="2670851" cy="1602511"/>
      </dsp:txXfrm>
    </dsp:sp>
    <dsp:sp modelId="{FE5BEC69-05C0-4843-B3AD-66C4BA5605A0}">
      <dsp:nvSpPr>
        <dsp:cNvPr id="0" name=""/>
        <dsp:cNvSpPr/>
      </dsp:nvSpPr>
      <dsp:spPr>
        <a:xfrm>
          <a:off x="5726461" y="1014665"/>
          <a:ext cx="2208821" cy="161549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Trajan, najveći teritorijalni opseg Carstva</a:t>
          </a:r>
          <a:endParaRPr lang="hr-HR" sz="2700" kern="1200" dirty="0"/>
        </a:p>
      </dsp:txBody>
      <dsp:txXfrm>
        <a:off x="5726461" y="1014665"/>
        <a:ext cx="2208821" cy="1615491"/>
      </dsp:txXfrm>
    </dsp:sp>
    <dsp:sp modelId="{ADA75C92-0D4E-44EB-884D-1BCF3EA86489}">
      <dsp:nvSpPr>
        <dsp:cNvPr id="0" name=""/>
        <dsp:cNvSpPr/>
      </dsp:nvSpPr>
      <dsp:spPr>
        <a:xfrm>
          <a:off x="1269717" y="2809280"/>
          <a:ext cx="2670851" cy="160251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err="1" smtClean="0"/>
            <a:t>Hadrijan</a:t>
          </a:r>
          <a:r>
            <a:rPr lang="hr-HR" sz="2700" kern="1200" dirty="0" smtClean="0"/>
            <a:t>, </a:t>
          </a:r>
          <a:r>
            <a:rPr lang="hr-HR" sz="2700" kern="1200" dirty="0" smtClean="0"/>
            <a:t>zid (obrana)</a:t>
          </a:r>
          <a:endParaRPr lang="hr-HR" sz="2700" kern="1200" dirty="0"/>
        </a:p>
      </dsp:txBody>
      <dsp:txXfrm>
        <a:off x="1269717" y="2809280"/>
        <a:ext cx="2670851" cy="1602511"/>
      </dsp:txXfrm>
    </dsp:sp>
    <dsp:sp modelId="{A81F20FD-906C-4358-A6D9-6B632151447D}">
      <dsp:nvSpPr>
        <dsp:cNvPr id="0" name=""/>
        <dsp:cNvSpPr/>
      </dsp:nvSpPr>
      <dsp:spPr>
        <a:xfrm>
          <a:off x="4047670" y="2834615"/>
          <a:ext cx="2766708" cy="1607062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0" kern="1200" dirty="0" smtClean="0"/>
            <a:t>koloni, </a:t>
          </a:r>
          <a:r>
            <a:rPr lang="hr-HR" sz="2700" b="0" kern="1200" dirty="0" err="1" smtClean="0"/>
            <a:t>kolonat</a:t>
          </a:r>
          <a:endParaRPr lang="hr-HR" sz="2700" b="0" kern="1200" dirty="0"/>
        </a:p>
      </dsp:txBody>
      <dsp:txXfrm>
        <a:off x="4047670" y="2834615"/>
        <a:ext cx="2766708" cy="1607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83A55-7468-4120-BBCA-CB802358C444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F9E44-28DD-4858-B569-485CE57A1A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159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638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893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0052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95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904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782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8671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452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308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9337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15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817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49623-D4CD-439D-9B13-BC8762482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36016"/>
            <a:ext cx="6858000" cy="1462178"/>
          </a:xfrm>
        </p:spPr>
        <p:txBody>
          <a:bodyPr>
            <a:noAutofit/>
          </a:bodyPr>
          <a:lstStyle/>
          <a:p>
            <a:r>
              <a:rPr lang="hr-HR" b="1" dirty="0">
                <a:latin typeface="+mn-lt"/>
              </a:rPr>
              <a:t>V</a:t>
            </a:r>
            <a:r>
              <a:rPr lang="hr-HR" b="1" dirty="0" smtClean="0">
                <a:latin typeface="+mn-lt"/>
              </a:rPr>
              <a:t>. RIMSKI SVIJET</a:t>
            </a:r>
            <a:endParaRPr lang="hr-HR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EB9023-2DCF-4A1D-8470-75B76AC83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79349"/>
            <a:ext cx="6858000" cy="1869584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7. CARSKI RIM – ROĐENJE I VRHUNAC 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xmlns="" val="7086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man legionaries steal a menorah from a synagogue - siege of Jerusalem 70 AD - art by Radu Oltean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727" y="2861247"/>
            <a:ext cx="2703310" cy="3132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785005" y="457200"/>
            <a:ext cx="6599206" cy="200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 </a:t>
            </a:r>
            <a:r>
              <a:rPr lang="hr-HR" sz="2800" dirty="0" smtClean="0"/>
              <a:t>pobuna </a:t>
            </a:r>
            <a:r>
              <a:rPr lang="hr-HR" sz="2800" dirty="0"/>
              <a:t>Židova u pokrajini Judeji </a:t>
            </a:r>
            <a:endParaRPr lang="hr-HR" sz="2800" dirty="0" smtClean="0"/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ugušio </a:t>
            </a:r>
            <a:r>
              <a:rPr lang="hr-HR" sz="2800" dirty="0"/>
              <a:t>70. godine </a:t>
            </a:r>
            <a:r>
              <a:rPr lang="hr-HR" sz="2800" dirty="0" err="1"/>
              <a:t>Vespazijanov</a:t>
            </a:r>
            <a:r>
              <a:rPr lang="hr-HR" sz="2800" dirty="0"/>
              <a:t> sin </a:t>
            </a:r>
            <a:r>
              <a:rPr lang="hr-HR" sz="2800" dirty="0" err="1"/>
              <a:t>Tit</a:t>
            </a:r>
            <a:endParaRPr lang="hr-HR" sz="2800" dirty="0"/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Židovi </a:t>
            </a:r>
            <a:r>
              <a:rPr lang="hr-HR" sz="2800" dirty="0"/>
              <a:t>raseljeni po čitavom Carstvu</a:t>
            </a:r>
          </a:p>
          <a:p>
            <a:endParaRPr lang="hr-HR" dirty="0"/>
          </a:p>
        </p:txBody>
      </p:sp>
      <p:pic>
        <p:nvPicPr>
          <p:cNvPr id="4" name="Picture 2" descr="http://www.bible-history.com/archaeology/rome/dest-jerusalem-hay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001" y="2575210"/>
            <a:ext cx="5065643" cy="3704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6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32316" y="620689"/>
            <a:ext cx="6583033" cy="108012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hr-HR" sz="2400" dirty="0" smtClean="0"/>
              <a:t> </a:t>
            </a:r>
            <a:r>
              <a:rPr lang="hr-HR" i="1" dirty="0" err="1" smtClean="0"/>
              <a:t>Kolosej</a:t>
            </a:r>
            <a:r>
              <a:rPr lang="hr-HR" i="1" dirty="0" smtClean="0"/>
              <a:t> - amfiteatar </a:t>
            </a:r>
            <a:r>
              <a:rPr lang="hr-HR" i="1" dirty="0"/>
              <a:t>u </a:t>
            </a:r>
            <a:r>
              <a:rPr lang="hr-HR" i="1" dirty="0" smtClean="0"/>
              <a:t>Rimu</a:t>
            </a:r>
            <a:endParaRPr lang="hr-HR" i="1" dirty="0"/>
          </a:p>
        </p:txBody>
      </p:sp>
      <p:pic>
        <p:nvPicPr>
          <p:cNvPr id="4" name="Picture 2" descr="http://res.cloudinary.com/dk-find-out/image/upload/q_80,w_1440/187527_Colosseum_RT_ke2e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9"/>
            <a:ext cx="6424058" cy="4113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51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1322" y="77638"/>
            <a:ext cx="8084028" cy="1767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 </a:t>
            </a:r>
            <a:r>
              <a:rPr lang="hr-HR" dirty="0" smtClean="0"/>
              <a:t>vladavina Tita - erupcija </a:t>
            </a:r>
            <a:r>
              <a:rPr lang="hr-HR" dirty="0"/>
              <a:t>vulkana </a:t>
            </a:r>
            <a:r>
              <a:rPr lang="hr-HR" dirty="0" smtClean="0"/>
              <a:t>Vezuva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r-HR" dirty="0"/>
              <a:t> uništeni gradovi Pompeji i </a:t>
            </a:r>
            <a:r>
              <a:rPr lang="hr-HR" dirty="0" err="1"/>
              <a:t>Herkulanej</a:t>
            </a:r>
            <a:endParaRPr lang="hr-H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hr-HR" dirty="0" smtClean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hr-HR" sz="2400" dirty="0" smtClean="0"/>
          </a:p>
        </p:txBody>
      </p:sp>
      <p:pic>
        <p:nvPicPr>
          <p:cNvPr id="4" name="Picture 4" descr="pome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578" y="1440610"/>
            <a:ext cx="4324421" cy="4804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emperinsimaonlus.it/wp-content/uploads/vesuvio-pompei-ercol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09" y="1076015"/>
            <a:ext cx="4485677" cy="2981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ompeiitaly.org/wp-content/uploads/2015/06/foro-pompe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804" y="4057266"/>
            <a:ext cx="3729790" cy="280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2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36" y="754172"/>
            <a:ext cx="7643714" cy="5396462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3014899" y="6280832"/>
            <a:ext cx="4338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i="1" dirty="0"/>
              <a:t>Karl </a:t>
            </a:r>
            <a:r>
              <a:rPr lang="hr-HR" sz="2400" i="1" dirty="0" err="1"/>
              <a:t>Bryullov</a:t>
            </a:r>
            <a:r>
              <a:rPr lang="hr-HR" sz="2400" i="1" dirty="0"/>
              <a:t>, Zadnji dan Pompeja</a:t>
            </a:r>
          </a:p>
        </p:txBody>
      </p:sp>
    </p:spTree>
    <p:extLst>
      <p:ext uri="{BB962C8B-B14F-4D97-AF65-F5344CB8AC3E}">
        <p14:creationId xmlns:p14="http://schemas.microsoft.com/office/powerpoint/2010/main" xmlns="" val="39683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0551" y="86264"/>
            <a:ext cx="8204799" cy="845389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+mn-lt"/>
              </a:rPr>
              <a:t>Najveća rasprostranjenost</a:t>
            </a:r>
            <a:endParaRPr lang="hr-HR" sz="4000" dirty="0">
              <a:latin typeface="+mn-lt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20770" y="1026543"/>
            <a:ext cx="6315143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800" dirty="0" smtClean="0"/>
              <a:t> car </a:t>
            </a:r>
            <a:r>
              <a:rPr lang="hr-HR" sz="2800" dirty="0"/>
              <a:t>Trajan - prvi rimski car rođen izvan </a:t>
            </a:r>
            <a:r>
              <a:rPr lang="hr-HR" sz="2800" dirty="0" smtClean="0"/>
              <a:t>Italije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800" dirty="0" smtClean="0"/>
              <a:t> proširio </a:t>
            </a:r>
            <a:r>
              <a:rPr lang="hr-HR" sz="2800" dirty="0"/>
              <a:t>granice Carstva do Perzijskog </a:t>
            </a:r>
            <a:r>
              <a:rPr lang="hr-HR" sz="2800" dirty="0" smtClean="0"/>
              <a:t>zaljeva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800" dirty="0" smtClean="0"/>
              <a:t> najveći </a:t>
            </a:r>
            <a:r>
              <a:rPr lang="hr-HR" sz="2800" dirty="0"/>
              <a:t>teritorijalni </a:t>
            </a:r>
            <a:r>
              <a:rPr lang="hr-HR" sz="2800" dirty="0" smtClean="0"/>
              <a:t>opseg Carstva</a:t>
            </a:r>
            <a:endParaRPr lang="hr-HR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800" dirty="0" smtClean="0"/>
              <a:t> nasljednici : brane </a:t>
            </a:r>
            <a:r>
              <a:rPr lang="hr-HR" sz="2800" dirty="0"/>
              <a:t>granice Carstva</a:t>
            </a:r>
          </a:p>
          <a:p>
            <a:pPr>
              <a:lnSpc>
                <a:spcPct val="120000"/>
              </a:lnSpc>
            </a:pPr>
            <a:endParaRPr lang="hr-HR" b="1" dirty="0" smtClean="0"/>
          </a:p>
          <a:p>
            <a:pPr>
              <a:lnSpc>
                <a:spcPct val="120000"/>
              </a:lnSpc>
            </a:pPr>
            <a:r>
              <a:rPr lang="hr-HR" dirty="0" smtClean="0"/>
              <a:t> </a:t>
            </a:r>
            <a:endParaRPr lang="hr-HR" dirty="0"/>
          </a:p>
          <a:p>
            <a:pPr>
              <a:lnSpc>
                <a:spcPct val="120000"/>
              </a:lnSpc>
            </a:pPr>
            <a:endParaRPr lang="hr-HR" dirty="0"/>
          </a:p>
        </p:txBody>
      </p:sp>
      <p:pic>
        <p:nvPicPr>
          <p:cNvPr id="4" name="Picture 2" descr="Traianus Glyptothek Munich 336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586" y="735150"/>
            <a:ext cx="2213039" cy="3181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man legions in battle in the Dacian Wars ~ art by Angus McBride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075" y="3905341"/>
            <a:ext cx="3864634" cy="2850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oman Emperor Trajans war with the Dacians - art by Angus McBride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213" y="3657600"/>
            <a:ext cx="2400299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9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993" y="862642"/>
            <a:ext cx="7446932" cy="55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0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620689"/>
            <a:ext cx="7886700" cy="32403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car </a:t>
            </a:r>
            <a:r>
              <a:rPr lang="hr-HR" dirty="0" err="1" smtClean="0"/>
              <a:t>Hadrijan</a:t>
            </a:r>
            <a:r>
              <a:rPr lang="hr-HR" dirty="0" smtClean="0"/>
              <a:t> dao </a:t>
            </a:r>
            <a:r>
              <a:rPr lang="hr-HR" dirty="0"/>
              <a:t>izgraditi </a:t>
            </a:r>
            <a:r>
              <a:rPr lang="hr-HR" dirty="0" smtClean="0"/>
              <a:t>zid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dirty="0" smtClean="0"/>
              <a:t> štitio rimske posjede u Britaniji od </a:t>
            </a:r>
            <a:r>
              <a:rPr lang="hr-HR" dirty="0"/>
              <a:t>upada barbarskih naroda s područja današnje </a:t>
            </a:r>
            <a:r>
              <a:rPr lang="hr-HR" dirty="0" smtClean="0"/>
              <a:t>Škotske</a:t>
            </a:r>
            <a:endParaRPr lang="hr-HR" dirty="0"/>
          </a:p>
        </p:txBody>
      </p:sp>
      <p:pic>
        <p:nvPicPr>
          <p:cNvPr id="4" name="Picture 4" descr="Hadrian's Wall, Northumberland, UK - just below the Scotland/England border. Got to walk on the ancient wall amongst all the sheep. :-) lovely outing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944" y="2704962"/>
            <a:ext cx="2830066" cy="3512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adrijanov z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" t="523" r="491" b="523"/>
          <a:stretch>
            <a:fillRect/>
          </a:stretch>
        </p:blipFill>
        <p:spPr bwMode="auto">
          <a:xfrm>
            <a:off x="4679605" y="2914643"/>
            <a:ext cx="3424821" cy="3216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7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2860" y="365127"/>
            <a:ext cx="7842490" cy="764934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+mn-lt"/>
              </a:rPr>
              <a:t>Rimsko gospodarstvo</a:t>
            </a:r>
            <a:endParaRPr lang="hr-HR" sz="4000" dirty="0">
              <a:latin typeface="+mn-lt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457200" y="1026544"/>
            <a:ext cx="83935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mir </a:t>
            </a:r>
            <a:r>
              <a:rPr lang="hr-HR" sz="2800" dirty="0"/>
              <a:t>i stabilnost - snažan razvoj </a:t>
            </a:r>
            <a:r>
              <a:rPr lang="hr-HR" sz="2800" dirty="0" smtClean="0"/>
              <a:t>gospodarstva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/>
              <a:t> </a:t>
            </a:r>
            <a:r>
              <a:rPr lang="hr-HR" sz="2800" dirty="0" smtClean="0"/>
              <a:t>pomorska </a:t>
            </a:r>
            <a:r>
              <a:rPr lang="hr-HR" sz="2800" dirty="0"/>
              <a:t>trgovina bila je temelj rimskog gospodarstva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8521" y="2686321"/>
            <a:ext cx="4369020" cy="310200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863970" y="5891841"/>
            <a:ext cx="4908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Presjek natovarenog rimskog broda, ilustracija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26772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72860" y="2475781"/>
            <a:ext cx="5072332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prestankom </a:t>
            </a:r>
            <a:r>
              <a:rPr lang="hr-HR" sz="2800" dirty="0"/>
              <a:t>osvajačkih ratova smanjio se broj </a:t>
            </a:r>
            <a:r>
              <a:rPr lang="hr-HR" sz="2800" dirty="0" smtClean="0"/>
              <a:t>robova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koloni </a:t>
            </a:r>
            <a:r>
              <a:rPr lang="hr-HR" sz="2800" dirty="0"/>
              <a:t>- vlasniku zemlje davali dio uroda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</a:t>
            </a:r>
            <a:r>
              <a:rPr lang="hr-HR" sz="2800" dirty="0" err="1"/>
              <a:t>kolonat</a:t>
            </a:r>
            <a:r>
              <a:rPr lang="hr-HR" sz="2800" dirty="0"/>
              <a:t> – zamijenio robovski rad</a:t>
            </a:r>
          </a:p>
          <a:p>
            <a:pPr>
              <a:lnSpc>
                <a:spcPct val="140000"/>
              </a:lnSpc>
            </a:pPr>
            <a:endParaRPr lang="hr-HR" sz="2800" dirty="0" smtClean="0"/>
          </a:p>
          <a:p>
            <a:pPr>
              <a:lnSpc>
                <a:spcPct val="140000"/>
              </a:lnSpc>
            </a:pPr>
            <a:endParaRPr lang="hr-HR" sz="2800" dirty="0"/>
          </a:p>
        </p:txBody>
      </p:sp>
      <p:pic>
        <p:nvPicPr>
          <p:cNvPr id="3" name="Picture 4" descr="http://www.memrise.com/s3_proxy/?f=uploads/mems/34773010001307031625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87" y="177569"/>
            <a:ext cx="4885815" cy="1945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cache1.asset-cache.net/gc/171127168-the-roman-empire-peasants-farming-and-gettyimages.jpg?v=1&amp;c=IWSAsset&amp;k=2&amp;d=GkZZ8bf5zL1ZiijUmxa7QVZMYKKcZaG7YDDdUuhoZMiWPMigFwwE4ENy2Yb%2FmjHxVIti5qGtflftTkRf0SmN6Q%3D%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273" b="9281"/>
          <a:stretch/>
        </p:blipFill>
        <p:spPr bwMode="auto">
          <a:xfrm>
            <a:off x="5651756" y="1050466"/>
            <a:ext cx="3192735" cy="4489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11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5CBE4-5366-4863-BEC6-D8BBB1A5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4716"/>
          </a:xfrm>
        </p:spPr>
        <p:txBody>
          <a:bodyPr/>
          <a:lstStyle/>
          <a:p>
            <a:r>
              <a:rPr lang="hr-HR" dirty="0"/>
              <a:t>Ponovimo naučeno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F4C034A-8C13-4B32-AA63-7F091A8D6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9526826"/>
              </p:ext>
            </p:extLst>
          </p:nvPr>
        </p:nvGraphicFramePr>
        <p:xfrm>
          <a:off x="854015" y="1052423"/>
          <a:ext cx="8091575" cy="533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99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1486" y="365127"/>
            <a:ext cx="7833863" cy="764934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+mn-lt"/>
              </a:rPr>
              <a:t>Postanak Carstva</a:t>
            </a:r>
            <a:endParaRPr lang="hr-HR" sz="4000" dirty="0">
              <a:latin typeface="+mn-lt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81486" y="1130061"/>
            <a:ext cx="6547450" cy="648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 </a:t>
            </a:r>
            <a:r>
              <a:rPr lang="hr-HR" sz="2800" dirty="0" smtClean="0"/>
              <a:t>nakon Cezarove smrti – novi sukobi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bitka </a:t>
            </a:r>
            <a:r>
              <a:rPr lang="hr-HR" sz="2800" dirty="0"/>
              <a:t>kod rta Akcija u Grčkoj - 31. pr. Kr</a:t>
            </a:r>
            <a:r>
              <a:rPr lang="hr-HR" sz="2800" dirty="0" smtClean="0"/>
              <a:t>.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gospodar </a:t>
            </a:r>
            <a:r>
              <a:rPr lang="hr-HR" sz="2800" dirty="0"/>
              <a:t>Rima postao </a:t>
            </a:r>
            <a:r>
              <a:rPr lang="hr-HR" sz="2800" dirty="0" err="1"/>
              <a:t>Oktavijan</a:t>
            </a:r>
            <a:endParaRPr lang="hr-HR" sz="2800" dirty="0"/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27</a:t>
            </a:r>
            <a:r>
              <a:rPr lang="hr-HR" sz="2800" dirty="0"/>
              <a:t>. pr. Kr. od Senata dobio titulu august (uzvišeni)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nadzirao </a:t>
            </a:r>
            <a:r>
              <a:rPr lang="hr-HR" sz="2800" dirty="0"/>
              <a:t>i upravljao   </a:t>
            </a:r>
            <a:r>
              <a:rPr lang="hr-HR" sz="2800" dirty="0" smtClean="0"/>
              <a:t>institucijama </a:t>
            </a:r>
            <a:r>
              <a:rPr lang="hr-HR" sz="2800" dirty="0"/>
              <a:t>Rimske </a:t>
            </a:r>
            <a:r>
              <a:rPr lang="hr-HR" sz="2800" dirty="0" smtClean="0"/>
              <a:t> Republike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početak carskog razdoblja</a:t>
            </a:r>
            <a:endParaRPr lang="hr-HR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r-HR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t="3800" r="15350" b="3800"/>
          <a:stretch/>
        </p:blipFill>
        <p:spPr>
          <a:xfrm>
            <a:off x="6930610" y="839852"/>
            <a:ext cx="2213390" cy="299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ug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729" y="4005880"/>
            <a:ext cx="2381610" cy="273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3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3656B-B4F7-4343-A88F-D57A5567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4" y="327804"/>
            <a:ext cx="8213425" cy="1871932"/>
          </a:xfrm>
        </p:spPr>
        <p:txBody>
          <a:bodyPr>
            <a:normAutofit/>
          </a:bodyPr>
          <a:lstStyle/>
          <a:p>
            <a:pPr algn="ctr"/>
            <a:r>
              <a:rPr lang="hr-HR" sz="2700" dirty="0">
                <a:solidFill>
                  <a:srgbClr val="FF0000"/>
                </a:solidFill>
              </a:rPr>
              <a:t>Zapišimo</a:t>
            </a:r>
            <a:br>
              <a:rPr lang="hr-HR" sz="2700" dirty="0">
                <a:solidFill>
                  <a:srgbClr val="FF0000"/>
                </a:solidFill>
              </a:rPr>
            </a:br>
            <a:r>
              <a:rPr lang="hr-HR" sz="2700" dirty="0" smtClean="0">
                <a:solidFill>
                  <a:srgbClr val="FF0000"/>
                </a:solidFill>
              </a:rPr>
              <a:t>      </a:t>
            </a:r>
            <a:r>
              <a:rPr lang="hr-HR" b="1" dirty="0" smtClean="0">
                <a:latin typeface="+mn-lt"/>
              </a:rPr>
              <a:t>Carski Rim – rođenje i vrhunac</a:t>
            </a:r>
            <a:endParaRPr lang="hr-HR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73720-2753-454B-AA13-0E2483A8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809" y="1975449"/>
            <a:ext cx="7402542" cy="45029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Oktavijan – August </a:t>
            </a:r>
            <a:r>
              <a:rPr lang="hr-HR" dirty="0" smtClean="0"/>
              <a:t>: 27</a:t>
            </a:r>
            <a:r>
              <a:rPr lang="hr-HR" dirty="0"/>
              <a:t>. pr. Kr. – kraj Republike i početak </a:t>
            </a:r>
            <a:r>
              <a:rPr lang="hr-HR" dirty="0" smtClean="0"/>
              <a:t>Carstva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rimski mir: zlatno doba rimske kulture</a:t>
            </a:r>
          </a:p>
          <a:p>
            <a:pPr>
              <a:lnSpc>
                <a:spcPct val="150000"/>
              </a:lnSpc>
            </a:pPr>
            <a:r>
              <a:rPr lang="hr-HR" dirty="0" err="1" smtClean="0"/>
              <a:t>Augustovi</a:t>
            </a:r>
            <a:r>
              <a:rPr lang="hr-HR" dirty="0" smtClean="0"/>
              <a:t> nasljednici uspješno čuvaju moć i stabilnost Carstva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romanizacija provincija</a:t>
            </a:r>
          </a:p>
          <a:p>
            <a:pPr>
              <a:lnSpc>
                <a:spcPct val="120000"/>
              </a:lnSpc>
            </a:pPr>
            <a:endParaRPr lang="hr-HR" dirty="0" smtClean="0"/>
          </a:p>
          <a:p>
            <a:pPr>
              <a:lnSpc>
                <a:spcPct val="120000"/>
              </a:lnSpc>
            </a:pPr>
            <a:endParaRPr lang="hr-HR" dirty="0"/>
          </a:p>
          <a:p>
            <a:pPr marL="0" indent="0">
              <a:lnSpc>
                <a:spcPct val="12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  <a:buFontTx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43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73720-2753-454B-AA13-0E2483A8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63" y="1213339"/>
            <a:ext cx="7442688" cy="47820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samovolja pojedinih careva (</a:t>
            </a:r>
            <a:r>
              <a:rPr lang="hr-HR" dirty="0" err="1"/>
              <a:t>Kaligula</a:t>
            </a:r>
            <a:r>
              <a:rPr lang="hr-HR" dirty="0"/>
              <a:t> i Neron)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najveća </a:t>
            </a:r>
            <a:r>
              <a:rPr lang="hr-HR" dirty="0"/>
              <a:t>rasprostranjenost u vrijeme </a:t>
            </a:r>
            <a:r>
              <a:rPr lang="hr-HR" dirty="0" err="1"/>
              <a:t>Trajana</a:t>
            </a:r>
            <a:r>
              <a:rPr lang="hr-HR" dirty="0"/>
              <a:t> (početak 2. st</a:t>
            </a:r>
            <a:r>
              <a:rPr lang="hr-HR" dirty="0" smtClean="0"/>
              <a:t>.)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gospodarstvo: propadanje seljaka </a:t>
            </a:r>
          </a:p>
          <a:p>
            <a:pPr>
              <a:lnSpc>
                <a:spcPct val="150000"/>
              </a:lnSpc>
            </a:pPr>
            <a:r>
              <a:rPr lang="hr-HR" dirty="0" err="1" smtClean="0"/>
              <a:t>kolonat</a:t>
            </a:r>
            <a:endParaRPr lang="hr-HR" dirty="0"/>
          </a:p>
          <a:p>
            <a:pPr>
              <a:lnSpc>
                <a:spcPct val="120000"/>
              </a:lnSpc>
            </a:pPr>
            <a:endParaRPr lang="hr-HR" dirty="0" smtClean="0"/>
          </a:p>
          <a:p>
            <a:pPr>
              <a:lnSpc>
                <a:spcPct val="120000"/>
              </a:lnSpc>
            </a:pPr>
            <a:endParaRPr lang="hr-HR" dirty="0"/>
          </a:p>
          <a:p>
            <a:pPr marL="0" indent="0">
              <a:lnSpc>
                <a:spcPct val="12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  <a:buFontTx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067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183725" y="810883"/>
            <a:ext cx="4468569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sz="2800" dirty="0"/>
              <a:t>Rimljani osvojili: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područje </a:t>
            </a:r>
            <a:r>
              <a:rPr lang="hr-HR" sz="2800" dirty="0"/>
              <a:t>do rijeke Dunava na sjeveru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prostor </a:t>
            </a:r>
            <a:r>
              <a:rPr lang="hr-HR" sz="2800" dirty="0"/>
              <a:t>između rijeka Rajne i Labe na </a:t>
            </a:r>
            <a:r>
              <a:rPr lang="hr-HR" sz="2800" dirty="0" smtClean="0"/>
              <a:t>zapadu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ustanak </a:t>
            </a:r>
            <a:r>
              <a:rPr lang="hr-HR" sz="2800" dirty="0"/>
              <a:t>germanskih </a:t>
            </a:r>
            <a:r>
              <a:rPr lang="hr-HR" sz="2800" dirty="0" smtClean="0"/>
              <a:t>plemena, povlačenje </a:t>
            </a:r>
            <a:r>
              <a:rPr lang="hr-HR" sz="2800" dirty="0"/>
              <a:t>rimskih legija do rijeke Rajne 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2400" dirty="0"/>
          </a:p>
        </p:txBody>
      </p:sp>
      <p:pic>
        <p:nvPicPr>
          <p:cNvPr id="4" name="Picture 2" descr="https://s-media-cache-ak0.pinimg.com/736x/2d/e2/3d/2de23daa1480a3f14cc811d1ace58f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39"/>
          <a:stretch/>
        </p:blipFill>
        <p:spPr bwMode="auto">
          <a:xfrm>
            <a:off x="871357" y="636977"/>
            <a:ext cx="3312368" cy="5034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96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7638"/>
            <a:ext cx="4915793" cy="337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163" y="3598325"/>
            <a:ext cx="4485132" cy="312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avokutnik 3"/>
          <p:cNvSpPr/>
          <p:nvPr/>
        </p:nvSpPr>
        <p:spPr>
          <a:xfrm>
            <a:off x="5262113" y="1026543"/>
            <a:ext cx="3355676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na </a:t>
            </a:r>
            <a:r>
              <a:rPr lang="hr-HR" sz="2800" dirty="0"/>
              <a:t>rijekama Rajni i Dunavu uspostavljen limes</a:t>
            </a:r>
          </a:p>
        </p:txBody>
      </p:sp>
      <p:sp>
        <p:nvSpPr>
          <p:cNvPr id="5" name="Pravokutnik 4"/>
          <p:cNvSpPr/>
          <p:nvPr/>
        </p:nvSpPr>
        <p:spPr>
          <a:xfrm>
            <a:off x="923025" y="3598325"/>
            <a:ext cx="25965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sustav </a:t>
            </a:r>
            <a:r>
              <a:rPr lang="hr-HR" sz="2800" dirty="0"/>
              <a:t>utvrđenja za obranu pograničnog područja</a:t>
            </a:r>
          </a:p>
        </p:txBody>
      </p:sp>
    </p:spTree>
    <p:extLst>
      <p:ext uri="{BB962C8B-B14F-4D97-AF65-F5344CB8AC3E}">
        <p14:creationId xmlns:p14="http://schemas.microsoft.com/office/powerpoint/2010/main" xmlns="" val="253627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5968" y="2220224"/>
            <a:ext cx="4810125" cy="4572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89" y="99761"/>
            <a:ext cx="3132504" cy="40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368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503654" y="474453"/>
            <a:ext cx="328066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u </a:t>
            </a:r>
            <a:r>
              <a:rPr lang="hr-HR" sz="2800" dirty="0"/>
              <a:t>iduća dva stoljeća nije bilo velikih osvajačkih </a:t>
            </a:r>
            <a:r>
              <a:rPr lang="hr-HR" sz="2800" dirty="0" smtClean="0"/>
              <a:t>ratova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rimski </a:t>
            </a:r>
            <a:r>
              <a:rPr lang="hr-HR" sz="2800" dirty="0"/>
              <a:t>mir </a:t>
            </a:r>
            <a:r>
              <a:rPr lang="hr-HR" sz="2800" dirty="0" smtClean="0"/>
              <a:t>: poticaj </a:t>
            </a:r>
            <a:r>
              <a:rPr lang="hr-HR" sz="2800" dirty="0"/>
              <a:t>razvoju gospodarstva, kulture i umjetnosti</a:t>
            </a:r>
          </a:p>
          <a:p>
            <a:pPr>
              <a:lnSpc>
                <a:spcPct val="150000"/>
              </a:lnSpc>
            </a:pPr>
            <a:endParaRPr lang="hr-HR" b="1" dirty="0"/>
          </a:p>
        </p:txBody>
      </p:sp>
      <p:pic>
        <p:nvPicPr>
          <p:cNvPr id="3" name="Picture 2" descr="https://s-media-cache-ak0.pinimg.com/736x/69/74/bb/6974bb288108e4ddb22f2a17bc4c97e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17"/>
          <a:stretch/>
        </p:blipFill>
        <p:spPr bwMode="auto">
          <a:xfrm>
            <a:off x="1019823" y="3938542"/>
            <a:ext cx="433117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80"/>
          <a:stretch/>
        </p:blipFill>
        <p:spPr>
          <a:xfrm>
            <a:off x="107061" y="241540"/>
            <a:ext cx="5307701" cy="353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43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4234" y="517585"/>
            <a:ext cx="6564702" cy="3559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vrijeme </a:t>
            </a:r>
            <a:r>
              <a:rPr lang="hr-HR" dirty="0"/>
              <a:t>prvog rimskog cara Augusta naziva se zlatno doba rimske </a:t>
            </a:r>
            <a:r>
              <a:rPr lang="hr-HR" dirty="0" smtClean="0"/>
              <a:t>kulture </a:t>
            </a:r>
            <a:endParaRPr lang="hr-HR" dirty="0"/>
          </a:p>
        </p:txBody>
      </p:sp>
      <p:pic>
        <p:nvPicPr>
          <p:cNvPr id="5" name="Picture 2" descr="2BC- Augustus opens a new Forum named after himself.  It is focused on statues of Mars (Rome's favorite war god), Venus (supposedly the divine ancestor of the Caesar family), &amp; Julius Caesar (Augustus' great-uncle now declared a god as well).  The dedication in honor of his family values is barely over before Augustus has a banishment of his heiress Julia the Elder read before the Senate on the grounds of adultery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670" y="2648309"/>
            <a:ext cx="5886969" cy="333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66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1583"/>
          </a:xfrm>
        </p:spPr>
        <p:txBody>
          <a:bodyPr>
            <a:normAutofit/>
          </a:bodyPr>
          <a:lstStyle/>
          <a:p>
            <a:r>
              <a:rPr lang="hr-HR" sz="4000" dirty="0" err="1" smtClean="0">
                <a:latin typeface="+mn-lt"/>
              </a:rPr>
              <a:t>Augustovi</a:t>
            </a:r>
            <a:r>
              <a:rPr lang="hr-HR" sz="4000" dirty="0" smtClean="0">
                <a:latin typeface="+mn-lt"/>
              </a:rPr>
              <a:t> nasljednici </a:t>
            </a:r>
            <a:endParaRPr lang="hr-HR" sz="4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155940"/>
            <a:ext cx="7886700" cy="50210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dirty="0" smtClean="0"/>
              <a:t>nasljednici - uspješno čuvali </a:t>
            </a:r>
            <a:r>
              <a:rPr lang="hr-HR" dirty="0"/>
              <a:t>moć i stabilnost </a:t>
            </a:r>
            <a:r>
              <a:rPr lang="hr-HR" dirty="0" smtClean="0"/>
              <a:t>Carstva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dirty="0" smtClean="0"/>
              <a:t> provincije - izrazita romanizacija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hr-HR" dirty="0" smtClean="0"/>
              <a:t> carevi </a:t>
            </a:r>
            <a:r>
              <a:rPr lang="hr-HR" dirty="0"/>
              <a:t>poput </a:t>
            </a:r>
            <a:r>
              <a:rPr lang="hr-HR" dirty="0" err="1"/>
              <a:t>Kaligule</a:t>
            </a:r>
            <a:r>
              <a:rPr lang="hr-HR" dirty="0"/>
              <a:t> i Nerona, vladali samovoljno i u neumjerenom luksuzu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2400" dirty="0" smtClean="0"/>
          </a:p>
        </p:txBody>
      </p:sp>
      <p:pic>
        <p:nvPicPr>
          <p:cNvPr id="4" name="Picture 4" descr="http://stevengoddard.files.wordpress.com/2015/05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713" y="3509539"/>
            <a:ext cx="2787428" cy="3236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ilmmakersblogsite.files.wordpress.com/2014/07/empe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186" y="4242152"/>
            <a:ext cx="3523319" cy="234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0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5608" y="301925"/>
            <a:ext cx="5296618" cy="58750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 </a:t>
            </a:r>
            <a:r>
              <a:rPr lang="hr-HR" dirty="0" smtClean="0"/>
              <a:t>jača uloge </a:t>
            </a:r>
            <a:r>
              <a:rPr lang="hr-HR" dirty="0"/>
              <a:t>vojske u političkom životu </a:t>
            </a:r>
            <a:r>
              <a:rPr lang="hr-HR" dirty="0" smtClean="0"/>
              <a:t>Carstva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 smtClean="0"/>
              <a:t> za vladara postavila Tita </a:t>
            </a:r>
            <a:r>
              <a:rPr lang="hr-HR" dirty="0" err="1" smtClean="0"/>
              <a:t>Flavija</a:t>
            </a:r>
            <a:r>
              <a:rPr lang="hr-HR" dirty="0" smtClean="0"/>
              <a:t> </a:t>
            </a:r>
            <a:r>
              <a:rPr lang="hr-HR" dirty="0" err="1" smtClean="0"/>
              <a:t>Vespazijana</a:t>
            </a:r>
            <a:r>
              <a:rPr lang="hr-HR" dirty="0" smtClean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/>
              <a:t> problemi: </a:t>
            </a:r>
            <a:r>
              <a:rPr lang="hr-HR" dirty="0" smtClean="0"/>
              <a:t>nedostatak novca, pobune </a:t>
            </a:r>
            <a:r>
              <a:rPr lang="hr-HR" dirty="0"/>
              <a:t>u provincijama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2400" dirty="0" smtClean="0"/>
          </a:p>
          <a:p>
            <a:pPr marL="0" indent="0">
              <a:lnSpc>
                <a:spcPct val="140000"/>
              </a:lnSpc>
              <a:buNone/>
            </a:pPr>
            <a:endParaRPr lang="hr-HR" sz="2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hr-HR" sz="2400" dirty="0"/>
          </a:p>
        </p:txBody>
      </p:sp>
      <p:pic>
        <p:nvPicPr>
          <p:cNvPr id="4" name="Picture 2" descr="http://i.telegraph.co.uk/multimedia/archive/01492/vespasian_149204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521" y="4465296"/>
            <a:ext cx="345038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e assault on the temple in Jerusalem, courtesy of Just Gimeno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847" y="1289318"/>
            <a:ext cx="3040240" cy="4323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6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3511</TotalTime>
  <Words>420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V. RIMSKI SVIJET</vt:lpstr>
      <vt:lpstr>Postanak Carstva</vt:lpstr>
      <vt:lpstr>Slide 3</vt:lpstr>
      <vt:lpstr>Slide 4</vt:lpstr>
      <vt:lpstr>Slide 5</vt:lpstr>
      <vt:lpstr>Slide 6</vt:lpstr>
      <vt:lpstr>Slide 7</vt:lpstr>
      <vt:lpstr>Augustovi nasljednici </vt:lpstr>
      <vt:lpstr>Slide 9</vt:lpstr>
      <vt:lpstr>Slide 10</vt:lpstr>
      <vt:lpstr>Slide 11</vt:lpstr>
      <vt:lpstr>Slide 12</vt:lpstr>
      <vt:lpstr>Slide 13</vt:lpstr>
      <vt:lpstr>Najveća rasprostranjenost</vt:lpstr>
      <vt:lpstr>Slide 15</vt:lpstr>
      <vt:lpstr>Slide 16</vt:lpstr>
      <vt:lpstr>Rimsko gospodarstvo</vt:lpstr>
      <vt:lpstr>Slide 18</vt:lpstr>
      <vt:lpstr>Ponovimo naučeno</vt:lpstr>
      <vt:lpstr>Zapišimo       Carski Rim – rođenje i vrhunac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Šakić</dc:creator>
  <cp:lastModifiedBy>Windows User</cp:lastModifiedBy>
  <cp:revision>331</cp:revision>
  <dcterms:created xsi:type="dcterms:W3CDTF">2019-08-05T05:25:32Z</dcterms:created>
  <dcterms:modified xsi:type="dcterms:W3CDTF">2019-11-10T21:49:24Z</dcterms:modified>
</cp:coreProperties>
</file>