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436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413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9205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300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4109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8514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1742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6321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841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871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51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3140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34116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429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172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466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68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0031-5E9F-454A-8302-B7B650FC4EEC}" type="datetimeFigureOut">
              <a:rPr lang="hr-HR" smtClean="0"/>
              <a:t>23.4.2020.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66DA-0857-41B0-873E-131DA6C1D5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48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1726" y="1997882"/>
            <a:ext cx="9448800" cy="1825096"/>
          </a:xfrm>
        </p:spPr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P j e s n i č k e     s l i k e</a:t>
            </a:r>
            <a:endParaRPr lang="hr-HR" b="1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1726" y="1654982"/>
            <a:ext cx="9448800" cy="685800"/>
          </a:xfrm>
        </p:spPr>
        <p:txBody>
          <a:bodyPr>
            <a:normAutofit/>
          </a:bodyPr>
          <a:lstStyle/>
          <a:p>
            <a:r>
              <a:rPr lang="hr-HR" sz="2800" b="1" i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Upoznajemo novo obilježje lirskih pjesama…</a:t>
            </a:r>
            <a:endParaRPr lang="hr-HR" sz="2800" b="1" i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8505" y="1716888"/>
            <a:ext cx="10820400" cy="438366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Pozorno pročitajte lirsku pjesmu koja se nalazi na sljedećim dvama slajdovima.</a:t>
            </a:r>
          </a:p>
          <a:p>
            <a:pPr algn="just"/>
            <a:r>
              <a:rPr lang="hr-HR" dirty="0" smtClean="0"/>
              <a:t>Uočit ćete da u toj pjesmi nema rime, to jest da nije napisana vezanim, nego slobodnim stihom.</a:t>
            </a:r>
          </a:p>
          <a:p>
            <a:pPr algn="just"/>
            <a:r>
              <a:rPr lang="hr-HR" dirty="0" smtClean="0">
                <a:solidFill>
                  <a:srgbClr val="7030A0"/>
                </a:solidFill>
              </a:rPr>
              <a:t>Uočit ćete i da su neki dijelovi pjesme označeni </a:t>
            </a:r>
            <a:r>
              <a:rPr lang="hr-HR" u="sng" dirty="0" smtClean="0">
                <a:solidFill>
                  <a:srgbClr val="7030A0"/>
                </a:solidFill>
              </a:rPr>
              <a:t>posebnom bojom</a:t>
            </a:r>
            <a:r>
              <a:rPr lang="hr-HR" dirty="0" smtClean="0">
                <a:solidFill>
                  <a:srgbClr val="7030A0"/>
                </a:solidFill>
              </a:rPr>
              <a:t> – na te ćemo se stihove danas koncentrirati jer ćete pomoću njih otkriti novo obilježje koje imaju lirske pjesme.</a:t>
            </a:r>
          </a:p>
          <a:p>
            <a:r>
              <a:rPr lang="hr-HR" dirty="0" smtClean="0"/>
              <a:t>Kao što ste naučili, jedno od glavnih obilježja lirike kao književnog roda, pa prema tome i lirskih pjesama, jest </a:t>
            </a:r>
            <a:r>
              <a:rPr lang="hr-HR" b="1" dirty="0" smtClean="0"/>
              <a:t>SLIKOVITOST</a:t>
            </a:r>
            <a:r>
              <a:rPr lang="hr-HR" dirty="0" smtClean="0"/>
              <a:t>.</a:t>
            </a:r>
          </a:p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Pjesnici tu slikovitost u svojim pjesmama mogu dočarati na različite načine, a vi ćete danas i sutra naučiti kako se slikovitost u pjesmama možete ostvariti pomoću </a:t>
            </a: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PJESNIČKIH SLIKA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20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955344"/>
            <a:ext cx="10820400" cy="5431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Voćnjak</a:t>
            </a:r>
          </a:p>
          <a:p>
            <a:pPr marL="0" indent="0" algn="ctr">
              <a:buNone/>
            </a:pP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hr-HR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Slavko </a:t>
            </a:r>
            <a:r>
              <a:rPr lang="hr-HR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Mađer</a:t>
            </a:r>
            <a:endParaRPr lang="hr-HR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r-H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Sjedim pod stogom pokošene djeteline 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čitam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iz svog dnevnika.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Još dok se malo posuši, odnijet će sijeno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susjed </a:t>
            </a:r>
            <a:r>
              <a:rPr lang="hr-H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Ćergi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 više neće mirisati.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Ostavljam rukopise mladosti. </a:t>
            </a:r>
            <a:r>
              <a:rPr lang="hr-H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Radije slušam</a:t>
            </a:r>
          </a:p>
          <a:p>
            <a:pPr marL="0" indent="0">
              <a:buNone/>
            </a:pPr>
            <a:r>
              <a:rPr lang="hr-H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cvrkut nježnih sjenica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krošnjama šljiva.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Oko 5 sati ogladnim pa tresem </a:t>
            </a:r>
            <a:r>
              <a:rPr lang="hr-HR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ljubičaste </a:t>
            </a:r>
            <a:r>
              <a:rPr lang="hr-HR" sz="1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turgunje</a:t>
            </a:r>
            <a:endParaRPr lang="hr-HR" sz="1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jedem 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sit gledam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uznemiren zrenjem </a:t>
            </a:r>
            <a:r>
              <a:rPr lang="hr-HR" sz="18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visoke breskve rasute</a:t>
            </a:r>
          </a:p>
          <a:p>
            <a:pPr marL="0" indent="0">
              <a:buNone/>
            </a:pPr>
            <a:r>
              <a:rPr lang="hr-HR" sz="18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 vinogradu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 kom su već prve rane dinje obrane.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Pod živicom šumi </a:t>
            </a:r>
            <a:r>
              <a:rPr lang="hr-H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Vranja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guske gaču.</a:t>
            </a:r>
          </a:p>
          <a:p>
            <a:pPr marL="0" indent="0">
              <a:buNone/>
            </a:pPr>
            <a:endParaRPr lang="hr-H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08630" y="2065507"/>
            <a:ext cx="5469340" cy="4226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Na mostu dobuje općinski dobošar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 djeca oko njega veselo skaču.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Onda dođe djed i donese kuhanih kukuruza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 sjedne do mene i priča o lovu.</a:t>
            </a:r>
          </a:p>
          <a:p>
            <a:pPr marL="0" indent="0">
              <a:buNone/>
            </a:pPr>
            <a:endParaRPr lang="hr-H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 voćnjak ulazi tišina.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Sunce odlazi da se utopi u Savu.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Na kapke pada tišina. Suton dođe u travu.</a:t>
            </a:r>
          </a:p>
          <a:p>
            <a:pPr marL="0" indent="0">
              <a:buNone/>
            </a:pP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1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mi obojica usnemo od mirisa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zervirano mjesto sadržaja 2"/>
          <p:cNvSpPr txBox="1">
            <a:spLocks/>
          </p:cNvSpPr>
          <p:nvPr/>
        </p:nvSpPr>
        <p:spPr>
          <a:xfrm>
            <a:off x="7724633" y="2511189"/>
            <a:ext cx="4026089" cy="4067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16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MANJE POZNATE RIJEČI: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tog – slama ili sijeno složeni na otvorenom stožasto radi spremanja stočne hrane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jenica – ptica pjevica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 err="1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</a:t>
            </a:r>
            <a:r>
              <a:rPr lang="hr-HR" sz="1600" dirty="0" err="1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urgunje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– okrugle šljive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z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renje – sazrijevanje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obovati/dobuje – bubnjati/bubnja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obošar – bubnjar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 err="1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Vranja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– rijeka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apak – kožni nabor koji zatvara i štiti oči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1600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</a:t>
            </a:r>
            <a:r>
              <a:rPr lang="hr-HR" sz="1600" dirty="0" smtClean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uton – sumrak, zalazak sunca</a:t>
            </a:r>
            <a:endParaRPr lang="hr-HR" sz="1600" dirty="0">
              <a:solidFill>
                <a:srgbClr val="002060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0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9573" y="1255594"/>
            <a:ext cx="10820400" cy="5295331"/>
          </a:xfrm>
        </p:spPr>
        <p:txBody>
          <a:bodyPr>
            <a:normAutofit/>
          </a:bodyPr>
          <a:lstStyle/>
          <a:p>
            <a:r>
              <a:rPr lang="hr-HR" dirty="0" smtClean="0"/>
              <a:t>Sada kad ste pročitali pjesmu Voćnjak, napišite u svoju bilježnicu naslov: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		</a:t>
            </a:r>
            <a:r>
              <a:rPr lang="hr-HR" b="1" dirty="0" smtClean="0"/>
              <a:t>Pjesničke slike</a:t>
            </a:r>
          </a:p>
          <a:p>
            <a:pPr marL="0" indent="0">
              <a:buNone/>
            </a:pPr>
            <a:r>
              <a:rPr lang="hr-HR" b="1" dirty="0"/>
              <a:t>	</a:t>
            </a:r>
            <a:r>
              <a:rPr lang="hr-HR" b="1" dirty="0" smtClean="0"/>
              <a:t>		   Voćnjak (Slavko </a:t>
            </a:r>
            <a:r>
              <a:rPr lang="hr-HR" b="1" dirty="0" err="1" smtClean="0"/>
              <a:t>Mađer</a:t>
            </a:r>
            <a:r>
              <a:rPr lang="hr-HR" b="1" dirty="0" smtClean="0"/>
              <a:t>)</a:t>
            </a:r>
          </a:p>
          <a:p>
            <a:pPr algn="just"/>
            <a:r>
              <a:rPr lang="hr-HR" dirty="0" smtClean="0"/>
              <a:t>Ispod naslova u bilježnicu prepišite i ovih pet stihova koji su u pjesmi istaknuti posebnom bojom</a:t>
            </a:r>
          </a:p>
          <a:p>
            <a:pPr marL="0" indent="0" algn="just">
              <a:buNone/>
            </a:pPr>
            <a:r>
              <a:rPr lang="hr-HR" dirty="0" smtClean="0"/>
              <a:t>   (</a:t>
            </a:r>
            <a:r>
              <a:rPr lang="hr-HR" u="sng" dirty="0" smtClean="0"/>
              <a:t>i vi ih u svojoj bilježnici posebno istaknite kojim god bojama želite</a:t>
            </a:r>
            <a:r>
              <a:rPr lang="hr-HR" dirty="0" smtClean="0"/>
              <a:t>):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24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„sjedim </a:t>
            </a:r>
            <a:r>
              <a:rPr lang="hr-HR" sz="24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stogom pokošene </a:t>
            </a:r>
            <a:r>
              <a:rPr lang="hr-HR" sz="24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djeteline”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„radije slušam cvrkut </a:t>
            </a:r>
            <a:r>
              <a:rPr lang="hr-H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nježnih </a:t>
            </a:r>
            <a:r>
              <a:rPr lang="hr-H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sjenica”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„ljubičaste </a:t>
            </a:r>
            <a:r>
              <a:rPr lang="hr-HR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turgunje</a:t>
            </a:r>
            <a:r>
              <a:rPr lang="hr-H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jedem”</a:t>
            </a:r>
            <a:endParaRPr lang="hr-HR" dirty="0" smtClean="0"/>
          </a:p>
          <a:p>
            <a:pPr marL="0" indent="0">
              <a:buNone/>
            </a:pPr>
            <a:r>
              <a:rPr lang="hr-HR" sz="24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„visoke </a:t>
            </a:r>
            <a:r>
              <a:rPr lang="hr-HR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breskve </a:t>
            </a:r>
            <a:r>
              <a:rPr lang="hr-HR" sz="24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rasute po vinogradu”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„i </a:t>
            </a:r>
            <a:r>
              <a:rPr lang="hr-HR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obojica usnemo od </a:t>
            </a:r>
            <a:r>
              <a:rPr lang="hr-HR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mirisa”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43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310185"/>
            <a:ext cx="10820400" cy="5049672"/>
          </a:xfrm>
        </p:spPr>
        <p:txBody>
          <a:bodyPr/>
          <a:lstStyle/>
          <a:p>
            <a:r>
              <a:rPr lang="hr-HR" dirty="0" smtClean="0"/>
              <a:t>Kada prepišete te stihove u svoju bilježnicu, dobro promotrite sljedećih pet pojmova koji se nalaze u oblačićima: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Pretpostavljam da ste već uočili da je navedenih pet pojmova zapravo </a:t>
            </a:r>
            <a:r>
              <a:rPr lang="hr-HR" b="1" dirty="0" smtClean="0"/>
              <a:t>pet osjetila</a:t>
            </a:r>
            <a:r>
              <a:rPr lang="hr-HR" dirty="0" smtClean="0"/>
              <a:t> koja čovjek ima. </a:t>
            </a:r>
          </a:p>
          <a:p>
            <a:pPr algn="just"/>
            <a:r>
              <a:rPr lang="hr-HR" b="1" dirty="0" smtClean="0"/>
              <a:t>Vaš je zadatak vrlo jednostavan: pored svakog stiha koji ste prepisali iz pjesme napišite odgovarajući oblačić, dakle svakom stihu pridružite osjetilo kojim možete doživjeti taj stih. (Za svaki stih ide jedno osjetilo.)</a:t>
            </a:r>
            <a:endParaRPr lang="hr-HR" b="1" dirty="0"/>
          </a:p>
        </p:txBody>
      </p:sp>
      <p:sp>
        <p:nvSpPr>
          <p:cNvPr id="4" name="Zaobljeni pravokutnik 3"/>
          <p:cNvSpPr/>
          <p:nvPr/>
        </p:nvSpPr>
        <p:spPr>
          <a:xfrm>
            <a:off x="1009935" y="2415650"/>
            <a:ext cx="2674961" cy="6005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vid </a:t>
            </a:r>
            <a:r>
              <a:rPr lang="hr-HR" dirty="0" smtClean="0">
                <a:solidFill>
                  <a:schemeClr val="tx1"/>
                </a:solidFill>
              </a:rPr>
              <a:t>(možemo vidjeti) 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5" name="Zaobljeni pravokutnik 4"/>
          <p:cNvSpPr/>
          <p:nvPr/>
        </p:nvSpPr>
        <p:spPr>
          <a:xfrm>
            <a:off x="4409364" y="2424715"/>
            <a:ext cx="2674961" cy="6005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sluh </a:t>
            </a:r>
            <a:r>
              <a:rPr lang="hr-HR" dirty="0" smtClean="0">
                <a:solidFill>
                  <a:schemeClr val="tx1"/>
                </a:solidFill>
              </a:rPr>
              <a:t>(možemo čuti) 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7855993" y="2424715"/>
            <a:ext cx="2674961" cy="6005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dodir</a:t>
            </a:r>
            <a:r>
              <a:rPr lang="hr-HR" dirty="0" smtClean="0">
                <a:solidFill>
                  <a:schemeClr val="tx1"/>
                </a:solidFill>
              </a:rPr>
              <a:t>/</a:t>
            </a:r>
            <a:r>
              <a:rPr lang="hr-HR" b="1" dirty="0" smtClean="0">
                <a:solidFill>
                  <a:schemeClr val="tx1"/>
                </a:solidFill>
              </a:rPr>
              <a:t>opip </a:t>
            </a:r>
            <a:r>
              <a:rPr lang="hr-HR" dirty="0" smtClean="0">
                <a:solidFill>
                  <a:schemeClr val="tx1"/>
                </a:solidFill>
              </a:rPr>
              <a:t>(možemo osjetiti na koži)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2704532" y="3361824"/>
            <a:ext cx="2674961" cy="6005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n</a:t>
            </a:r>
            <a:r>
              <a:rPr lang="hr-HR" b="1" dirty="0" smtClean="0">
                <a:solidFill>
                  <a:schemeClr val="tx1"/>
                </a:solidFill>
              </a:rPr>
              <a:t>juh</a:t>
            </a:r>
            <a:r>
              <a:rPr lang="hr-HR" dirty="0" smtClean="0">
                <a:solidFill>
                  <a:schemeClr val="tx1"/>
                </a:solidFill>
              </a:rPr>
              <a:t>/</a:t>
            </a:r>
            <a:r>
              <a:rPr lang="hr-HR" b="1" dirty="0" smtClean="0">
                <a:solidFill>
                  <a:schemeClr val="tx1"/>
                </a:solidFill>
              </a:rPr>
              <a:t>miris </a:t>
            </a:r>
            <a:r>
              <a:rPr lang="hr-HR" dirty="0" smtClean="0">
                <a:solidFill>
                  <a:schemeClr val="tx1"/>
                </a:solidFill>
              </a:rPr>
              <a:t>(možemo pomirisati)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8" name="Zaobljeni pravokutnik 7"/>
          <p:cNvSpPr/>
          <p:nvPr/>
        </p:nvSpPr>
        <p:spPr>
          <a:xfrm>
            <a:off x="6280245" y="3361823"/>
            <a:ext cx="2674961" cy="6005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/>
          </a:p>
          <a:p>
            <a:pPr algn="ctr"/>
            <a:r>
              <a:rPr lang="hr-HR" b="1" dirty="0">
                <a:solidFill>
                  <a:schemeClr val="tx1"/>
                </a:solidFill>
              </a:rPr>
              <a:t>o</a:t>
            </a:r>
            <a:r>
              <a:rPr lang="hr-HR" b="1" dirty="0" smtClean="0">
                <a:solidFill>
                  <a:schemeClr val="tx1"/>
                </a:solidFill>
              </a:rPr>
              <a:t>kus </a:t>
            </a:r>
            <a:r>
              <a:rPr lang="hr-HR" dirty="0" smtClean="0">
                <a:solidFill>
                  <a:schemeClr val="tx1"/>
                </a:solidFill>
              </a:rPr>
              <a:t>(možemo osjetiti okus u ustima)</a:t>
            </a:r>
            <a:r>
              <a:rPr lang="hr-HR" dirty="0" smtClean="0"/>
              <a:t> </a:t>
            </a:r>
          </a:p>
          <a:p>
            <a:pPr algn="ctr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178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4039" y="1487606"/>
            <a:ext cx="10820400" cy="4867557"/>
          </a:xfrm>
        </p:spPr>
        <p:txBody>
          <a:bodyPr/>
          <a:lstStyle/>
          <a:p>
            <a:pPr algn="just"/>
            <a:r>
              <a:rPr lang="hr-HR" b="1" dirty="0" smtClean="0"/>
              <a:t>Sada kad ste prepoznali u svakom stihu određeno osjetilo, možete uočiti da pjesnici svoje pjesme mogu jako slikovito napisati – i to na način da određene stihove napišu tako da ih mi možemo zamisliti i doživjeti nekim svojim osjetilom. </a:t>
            </a:r>
          </a:p>
          <a:p>
            <a:pPr algn="just"/>
            <a:r>
              <a:rPr lang="hr-HR" dirty="0" smtClean="0"/>
              <a:t>U neke ćete se pjesme, dok ih budete čitali, moći toliko „uživjeti” da ćete ih moći u potpunosti zamisliti, upravo zbog stihova koje možemo doživjeti nekim osjetilom. </a:t>
            </a:r>
          </a:p>
          <a:p>
            <a:pPr algn="just"/>
            <a:r>
              <a:rPr lang="hr-HR" dirty="0" smtClean="0"/>
              <a:t>Neke ćete stihove u pjesmama doslovno moći zamisliti kao slike, neke ćete stihove moći „čuti” kao da je taj zvuk u pjesmi pored vašeg uha, neki će stihovi toliko vješto dočarati miris nečega da ćete i vi moći ispred sebe osjetiti taj miris. U nekim će stihovima pjesnik tako dobro opisati dodir nečega da ćete i vi moći zamisliti kakav je to osjećaj, a u nekima će opisivati okus nečega da ćete i vi moći osjetiti je li to što on jede ili pije ukusno ili nije.</a:t>
            </a:r>
          </a:p>
          <a:p>
            <a:pPr marL="0" indent="0" algn="just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96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04165" y="1596789"/>
            <a:ext cx="10820400" cy="4881204"/>
          </a:xfrm>
        </p:spPr>
        <p:txBody>
          <a:bodyPr/>
          <a:lstStyle/>
          <a:p>
            <a:r>
              <a:rPr lang="hr-HR" dirty="0" smtClean="0"/>
              <a:t>Kada pjesnik u svojoj pjesmi napiše stih koji možemo doživjeti nekim osjetilom, tada je on upotrijebio jednu pjesničku sliku.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Budući da čovjek ima pet osjetila, u književnosti (to jest lirici) postoji i </a:t>
            </a:r>
            <a:r>
              <a:rPr lang="hr-H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pet pjesničkih slika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Svaka pjesnička slika nosi ime prema jednom osjetilu.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 nazivima svih pjesničkih slika upoznat ćete se na sutrašnjem satu.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61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31643" y="1665125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hr-H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Nadam se da ste uspješno priveli kraju </a:t>
            </a:r>
            <a:br>
              <a:rPr lang="hr-H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</a:br>
            <a:r>
              <a:rPr lang="hr-HR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hr-HR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</a:br>
            <a:r>
              <a:rPr lang="hr-H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našu današnju vježbu!</a:t>
            </a:r>
            <a:endParaRPr lang="hr-HR" sz="2800" dirty="0">
              <a:solidFill>
                <a:schemeClr val="accent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0516" y="3409211"/>
            <a:ext cx="10820400" cy="2159076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Ako vam nešto iz današnjega zadatka ipak nije jasno, slobodno mi se javite i pitajte što vas zanima. Rado ću vam dodatno objasniti što ne razumijete.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	</a:t>
            </a: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Lijep pozdrav od učiteljice Darje! </a:t>
            </a:r>
            <a:r>
              <a:rPr lang="hr-HR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 </a:t>
            </a:r>
            <a:endParaRPr lang="hr-H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37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TM04033937[[fn=Isparavanje]]</Template>
  <TotalTime>61</TotalTime>
  <Words>572</Words>
  <Application>Microsoft Office PowerPoint</Application>
  <PresentationFormat>Široki zaslon</PresentationFormat>
  <Paragraphs>80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6" baseType="lpstr">
      <vt:lpstr>Algerian</vt:lpstr>
      <vt:lpstr>Arial</vt:lpstr>
      <vt:lpstr>Book Antiqua</vt:lpstr>
      <vt:lpstr>Century Gothic</vt:lpstr>
      <vt:lpstr>Times New Roman</vt:lpstr>
      <vt:lpstr>Wingdings</vt:lpstr>
      <vt:lpstr>Isparavanje</vt:lpstr>
      <vt:lpstr>P j e s n i č k e     s l i k 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Nadam se da ste uspješno priveli kraju   našu današnju vježbu!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j e s n i č k e     s l i k e</dc:title>
  <dc:creator>Darja Šišić</dc:creator>
  <cp:lastModifiedBy>Darja Šišić</cp:lastModifiedBy>
  <cp:revision>7</cp:revision>
  <dcterms:created xsi:type="dcterms:W3CDTF">2020-04-23T09:03:16Z</dcterms:created>
  <dcterms:modified xsi:type="dcterms:W3CDTF">2020-04-23T10:04:21Z</dcterms:modified>
</cp:coreProperties>
</file>