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402673"/>
            <a:ext cx="8915399" cy="2716566"/>
          </a:xfrm>
        </p:spPr>
        <p:txBody>
          <a:bodyPr/>
          <a:lstStyle/>
          <a:p>
            <a:pPr algn="ctr"/>
            <a:r>
              <a:rPr lang="hr-HR" dirty="0"/>
              <a:t>Odbijanje svjetlosti i ravna zrcala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625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>
            <a:extLst>
              <a:ext uri="{FF2B5EF4-FFF2-40B4-BE49-F238E27FC236}">
                <a16:creationId xmlns:a16="http://schemas.microsoft.com/office/drawing/2014/main" id="{86FBAB34-2B32-4F0D-9CCC-1812F0FBD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1" y="533401"/>
            <a:ext cx="30067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  <a:cs typeface="Arial" panose="020B0604020202020204" pitchFamily="34" charset="0"/>
              </a:rPr>
              <a:t>Ravno zrcalo </a:t>
            </a:r>
            <a:endParaRPr lang="en-US" altLang="sr-Latn-RS" sz="360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15362" name="TextBox 2">
            <a:extLst>
              <a:ext uri="{FF2B5EF4-FFF2-40B4-BE49-F238E27FC236}">
                <a16:creationId xmlns:a16="http://schemas.microsoft.com/office/drawing/2014/main" id="{7597F8AF-C22D-442F-9466-0CB306E12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600201"/>
            <a:ext cx="790575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hr-HR" altLang="sr-Latn-RS" sz="2400">
                <a:cs typeface="Arial" panose="020B0604020202020204" pitchFamily="34" charset="0"/>
              </a:rPr>
              <a:t>Ravno zrcalo</a:t>
            </a:r>
          </a:p>
          <a:p>
            <a:pPr eaLnBrk="1" hangingPunct="1">
              <a:lnSpc>
                <a:spcPct val="150000"/>
              </a:lnSpc>
              <a:buSzPct val="70000"/>
              <a:buFont typeface="Wingdings" panose="05000000000000000000" pitchFamily="2" charset="2"/>
              <a:buChar char="Ø"/>
            </a:pPr>
            <a:r>
              <a:rPr lang="hr-HR" altLang="sr-Latn-RS" sz="2400">
                <a:cs typeface="Arial" panose="020B0604020202020204" pitchFamily="34" charset="0"/>
              </a:rPr>
              <a:t> Svaka ravna glatka površina od koje se svjetlost odbija</a:t>
            </a:r>
          </a:p>
          <a:p>
            <a:pPr eaLnBrk="1" hangingPunct="1">
              <a:lnSpc>
                <a:spcPct val="150000"/>
              </a:lnSpc>
              <a:buSzPct val="70000"/>
              <a:buFont typeface="Wingdings" panose="05000000000000000000" pitchFamily="2" charset="2"/>
              <a:buChar char="Ø"/>
            </a:pPr>
            <a:r>
              <a:rPr lang="hr-HR" altLang="sr-Latn-RS" sz="2400">
                <a:cs typeface="Arial" panose="020B0604020202020204" pitchFamily="34" charset="0"/>
              </a:rPr>
              <a:t> Staklena ili metalna površina, mirna površina vode</a:t>
            </a:r>
            <a:endParaRPr lang="en-US" altLang="sr-Latn-RS" sz="2400">
              <a:cs typeface="Arial" panose="020B0604020202020204" pitchFamily="34" charset="0"/>
            </a:endParaRPr>
          </a:p>
        </p:txBody>
      </p:sp>
      <p:pic>
        <p:nvPicPr>
          <p:cNvPr id="4100" name="Picture 4" descr="rad2A15E.jpg">
            <a:extLst>
              <a:ext uri="{FF2B5EF4-FFF2-40B4-BE49-F238E27FC236}">
                <a16:creationId xmlns:a16="http://schemas.microsoft.com/office/drawing/2014/main" id="{FC043A04-7137-4A56-9B82-C2F459C5B17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613150"/>
            <a:ext cx="2895600" cy="230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4">
            <a:extLst>
              <a:ext uri="{FF2B5EF4-FFF2-40B4-BE49-F238E27FC236}">
                <a16:creationId xmlns:a16="http://schemas.microsoft.com/office/drawing/2014/main" id="{872720A8-B3AF-482A-901C-171B80E3B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107" y="767223"/>
            <a:ext cx="3627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2400">
                <a:cs typeface="Arial" panose="020B0604020202020204" pitchFamily="34" charset="0"/>
              </a:rPr>
              <a:t>Zakon odbijanja svjetlosti</a:t>
            </a:r>
            <a:endParaRPr lang="en-US" altLang="sr-Latn-RS" sz="2400"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583F6D-3589-48D1-BFDB-B9D2EEDA8CBC}"/>
              </a:ext>
            </a:extLst>
          </p:cNvPr>
          <p:cNvSpPr txBox="1"/>
          <p:nvPr/>
        </p:nvSpPr>
        <p:spPr>
          <a:xfrm>
            <a:off x="1879107" y="4357688"/>
            <a:ext cx="8238154" cy="11301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hr-HR" sz="2400" dirty="0">
                <a:cs typeface="Arial" pitchFamily="34" charset="0"/>
              </a:rPr>
              <a:t>Svjetlosna zraka odbija se od ravnog zrcala tako da je</a:t>
            </a:r>
          </a:p>
          <a:p>
            <a:pPr algn="ctr">
              <a:lnSpc>
                <a:spcPct val="150000"/>
              </a:lnSpc>
              <a:defRPr/>
            </a:pPr>
            <a:r>
              <a:rPr lang="hr-HR" sz="2400" dirty="0">
                <a:cs typeface="Arial" pitchFamily="34" charset="0"/>
              </a:rPr>
              <a:t>kut odbijanja jednak upadnom kutu.</a:t>
            </a:r>
            <a:endParaRPr lang="en-US" sz="2400" dirty="0">
              <a:cs typeface="Arial" pitchFamily="34" charset="0"/>
            </a:endParaRPr>
          </a:p>
        </p:txBody>
      </p:sp>
      <p:pic>
        <p:nvPicPr>
          <p:cNvPr id="5125" name="Picture 9" descr="rad4137E.jpg">
            <a:extLst>
              <a:ext uri="{FF2B5EF4-FFF2-40B4-BE49-F238E27FC236}">
                <a16:creationId xmlns:a16="http://schemas.microsoft.com/office/drawing/2014/main" id="{E3E23702-AADA-4F69-8E25-E152197F0382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1466850"/>
            <a:ext cx="25336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6" descr="rad8C46C.jpg">
            <a:extLst>
              <a:ext uri="{FF2B5EF4-FFF2-40B4-BE49-F238E27FC236}">
                <a16:creationId xmlns:a16="http://schemas.microsoft.com/office/drawing/2014/main" id="{A527867D-1128-4C39-8E4F-B7976184A00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399" y="2917055"/>
            <a:ext cx="3478213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rad6C5C1.jpg">
            <a:extLst>
              <a:ext uri="{FF2B5EF4-FFF2-40B4-BE49-F238E27FC236}">
                <a16:creationId xmlns:a16="http://schemas.microsoft.com/office/drawing/2014/main" id="{99793DC8-A654-4AEE-9A6E-494B8D66C366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2538413"/>
            <a:ext cx="24574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avokutnik 1">
            <a:extLst>
              <a:ext uri="{FF2B5EF4-FFF2-40B4-BE49-F238E27FC236}">
                <a16:creationId xmlns:a16="http://schemas.microsoft.com/office/drawing/2014/main" id="{DA5ADF53-43FE-42FA-BA19-4AFFAF437016}"/>
              </a:ext>
            </a:extLst>
          </p:cNvPr>
          <p:cNvSpPr/>
          <p:nvPr/>
        </p:nvSpPr>
        <p:spPr>
          <a:xfrm>
            <a:off x="2876379" y="1802557"/>
            <a:ext cx="2427075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Pravilno odbijanje</a:t>
            </a:r>
          </a:p>
        </p:txBody>
      </p:sp>
      <p:sp>
        <p:nvSpPr>
          <p:cNvPr id="3" name="Pravokutnik 2">
            <a:extLst>
              <a:ext uri="{FF2B5EF4-FFF2-40B4-BE49-F238E27FC236}">
                <a16:creationId xmlns:a16="http://schemas.microsoft.com/office/drawing/2014/main" id="{243DF623-D30A-4F4A-A57C-651A88993502}"/>
              </a:ext>
            </a:extLst>
          </p:cNvPr>
          <p:cNvSpPr/>
          <p:nvPr/>
        </p:nvSpPr>
        <p:spPr>
          <a:xfrm>
            <a:off x="6777099" y="1855697"/>
            <a:ext cx="3868047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Difuzno (raspršeno) odbijanje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id="{3D93C3A6-F634-4C89-AC1A-956245980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813" y="642938"/>
            <a:ext cx="4724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  <a:cs typeface="Arial" panose="020B0604020202020204" pitchFamily="34" charset="0"/>
              </a:rPr>
              <a:t>Slika u ravnom zrcalu </a:t>
            </a:r>
            <a:endParaRPr lang="en-US" altLang="sr-Latn-RS" sz="360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73BE00-4E32-49FB-B4B3-534113728EC8}"/>
              </a:ext>
            </a:extLst>
          </p:cNvPr>
          <p:cNvSpPr txBox="1"/>
          <p:nvPr/>
        </p:nvSpPr>
        <p:spPr>
          <a:xfrm>
            <a:off x="2209801" y="4495801"/>
            <a:ext cx="7858125" cy="1685925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hr-HR" sz="2400" dirty="0">
                <a:cs typeface="Arial" pitchFamily="34" charset="0"/>
              </a:rPr>
              <a:t>Slika koju daje ravno zrcalo ne postoji stvarno iza zrcala, nego se stvara u oku </a:t>
            </a:r>
            <a:r>
              <a:rPr lang="en-US" sz="2400" dirty="0" err="1">
                <a:cs typeface="Arial" pitchFamily="34" charset="0"/>
              </a:rPr>
              <a:t>promatrača</a:t>
            </a:r>
            <a:r>
              <a:rPr lang="hr-HR" sz="2400" dirty="0">
                <a:cs typeface="Arial" pitchFamily="34" charset="0"/>
              </a:rPr>
              <a:t>. Zato se </a:t>
            </a:r>
            <a:r>
              <a:rPr lang="en-US" sz="2400" dirty="0" err="1">
                <a:cs typeface="Arial" pitchFamily="34" charset="0"/>
              </a:rPr>
              <a:t>slika</a:t>
            </a:r>
            <a:r>
              <a:rPr lang="en-US" sz="2400" dirty="0">
                <a:cs typeface="Arial" pitchFamily="34" charset="0"/>
              </a:rPr>
              <a:t> u </a:t>
            </a:r>
            <a:r>
              <a:rPr lang="en-US" sz="2400" dirty="0" err="1">
                <a:cs typeface="Arial" pitchFamily="34" charset="0"/>
              </a:rPr>
              <a:t>zrcalu</a:t>
            </a:r>
            <a:r>
              <a:rPr lang="en-US" sz="2400" dirty="0">
                <a:cs typeface="Arial" pitchFamily="34" charset="0"/>
              </a:rPr>
              <a:t> </a:t>
            </a:r>
            <a:r>
              <a:rPr lang="hr-HR" sz="2400" dirty="0">
                <a:cs typeface="Arial" pitchFamily="34" charset="0"/>
              </a:rPr>
              <a:t>zove prividna ili virtualna slika.</a:t>
            </a:r>
            <a:endParaRPr lang="en-US" sz="2400" dirty="0">
              <a:cs typeface="Arial" pitchFamily="34" charset="0"/>
            </a:endParaRPr>
          </a:p>
        </p:txBody>
      </p:sp>
      <p:pic>
        <p:nvPicPr>
          <p:cNvPr id="7172" name="Picture 4" descr="rad715DE.jpg">
            <a:extLst>
              <a:ext uri="{FF2B5EF4-FFF2-40B4-BE49-F238E27FC236}">
                <a16:creationId xmlns:a16="http://schemas.microsoft.com/office/drawing/2014/main" id="{D4B49435-8169-40EF-B890-EF0EEC7D192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037" y="1752601"/>
            <a:ext cx="3213715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DC10BFB-E969-4E1D-8B15-CA615DFDC91F}"/>
              </a:ext>
            </a:extLst>
          </p:cNvPr>
          <p:cNvSpPr txBox="1"/>
          <p:nvPr/>
        </p:nvSpPr>
        <p:spPr>
          <a:xfrm>
            <a:off x="1798708" y="4214814"/>
            <a:ext cx="8816837" cy="1684115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hr-HR" sz="2400" dirty="0">
                <a:cs typeface="Arial" pitchFamily="34" charset="0"/>
              </a:rPr>
              <a:t>U ravnom zrcalu slika predmeta je uspravna i jednako</a:t>
            </a:r>
          </a:p>
          <a:p>
            <a:pPr algn="ctr">
              <a:lnSpc>
                <a:spcPct val="150000"/>
              </a:lnSpc>
              <a:defRPr/>
            </a:pPr>
            <a:r>
              <a:rPr lang="hr-HR" sz="2400" dirty="0">
                <a:cs typeface="Arial" pitchFamily="34" charset="0"/>
              </a:rPr>
              <a:t>velika kao predmet. Prividno je udaljena iza zrcala onoliko</a:t>
            </a:r>
          </a:p>
          <a:p>
            <a:pPr algn="ctr">
              <a:lnSpc>
                <a:spcPct val="150000"/>
              </a:lnSpc>
              <a:defRPr/>
            </a:pPr>
            <a:r>
              <a:rPr lang="hr-HR" sz="2400" dirty="0">
                <a:cs typeface="Arial" pitchFamily="34" charset="0"/>
              </a:rPr>
              <a:t>koliko je predmet udaljen ispred zrcala.</a:t>
            </a:r>
            <a:endParaRPr lang="en-US" sz="2400" dirty="0">
              <a:cs typeface="Arial" pitchFamily="34" charset="0"/>
            </a:endParaRPr>
          </a:p>
        </p:txBody>
      </p:sp>
      <p:pic>
        <p:nvPicPr>
          <p:cNvPr id="8195" name="Picture 5" descr="radF3DBC.jpg">
            <a:extLst>
              <a:ext uri="{FF2B5EF4-FFF2-40B4-BE49-F238E27FC236}">
                <a16:creationId xmlns:a16="http://schemas.microsoft.com/office/drawing/2014/main" id="{A77DAC8B-5199-4656-AFB5-B939E5ABD91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524001"/>
            <a:ext cx="4679950" cy="223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Box 2">
            <a:extLst>
              <a:ext uri="{FF2B5EF4-FFF2-40B4-BE49-F238E27FC236}">
                <a16:creationId xmlns:a16="http://schemas.microsoft.com/office/drawing/2014/main" id="{2F5F29F7-8C72-4A61-80BF-CF62F6715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85801"/>
            <a:ext cx="62626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600">
                <a:solidFill>
                  <a:srgbClr val="C00000"/>
                </a:solidFill>
                <a:cs typeface="Arial" panose="020B0604020202020204" pitchFamily="34" charset="0"/>
              </a:rPr>
              <a:t>Slika </a:t>
            </a:r>
            <a:r>
              <a:rPr lang="en-US" altLang="sr-Latn-RS" sz="3600">
                <a:solidFill>
                  <a:srgbClr val="C00000"/>
                </a:solidFill>
                <a:cs typeface="Arial" panose="020B0604020202020204" pitchFamily="34" charset="0"/>
              </a:rPr>
              <a:t>svijeće u ravnom zrcalu</a:t>
            </a:r>
            <a:r>
              <a:rPr lang="hr-HR" altLang="sr-Latn-RS" sz="360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endParaRPr lang="en-US" altLang="sr-Latn-RS" sz="360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Prame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tf00001235</Template>
  <TotalTime>14</TotalTime>
  <Words>118</Words>
  <Application>Microsoft Office PowerPoint</Application>
  <PresentationFormat>Široki zaslon</PresentationFormat>
  <Paragraphs>16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Wingdings 3</vt:lpstr>
      <vt:lpstr>Pramen</vt:lpstr>
      <vt:lpstr>Odbijanje svjetlosti i ravna zrcala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Odbijanje svjetlosti i ravna zrcala</dc:title>
  <dc:creator>Marija Trnak Mašaberg</dc:creator>
  <cp:lastModifiedBy>Marija Trnak Mašaberg</cp:lastModifiedBy>
  <cp:revision>2</cp:revision>
  <dcterms:created xsi:type="dcterms:W3CDTF">2020-04-23T23:10:56Z</dcterms:created>
  <dcterms:modified xsi:type="dcterms:W3CDTF">2020-04-23T23:25:39Z</dcterms:modified>
</cp:coreProperties>
</file>