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8" r:id="rId2"/>
    <p:sldId id="341" r:id="rId3"/>
    <p:sldId id="454" r:id="rId4"/>
    <p:sldId id="561" r:id="rId5"/>
    <p:sldId id="566" r:id="rId6"/>
    <p:sldId id="569" r:id="rId7"/>
    <p:sldId id="571" r:id="rId8"/>
    <p:sldId id="573" r:id="rId9"/>
    <p:sldId id="625" r:id="rId10"/>
    <p:sldId id="579" r:id="rId11"/>
    <p:sldId id="588" r:id="rId12"/>
    <p:sldId id="589" r:id="rId13"/>
    <p:sldId id="595" r:id="rId14"/>
    <p:sldId id="597" r:id="rId15"/>
    <p:sldId id="599" r:id="rId16"/>
    <p:sldId id="603" r:id="rId17"/>
    <p:sldId id="607" r:id="rId18"/>
    <p:sldId id="609" r:id="rId19"/>
    <p:sldId id="611" r:id="rId20"/>
    <p:sldId id="613" r:id="rId21"/>
    <p:sldId id="615" r:id="rId22"/>
    <p:sldId id="270" r:id="rId23"/>
    <p:sldId id="269" r:id="rId24"/>
    <p:sldId id="627" r:id="rId2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B9BC36"/>
    <a:srgbClr val="DEE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4660"/>
  </p:normalViewPr>
  <p:slideViewPr>
    <p:cSldViewPr>
      <p:cViewPr>
        <p:scale>
          <a:sx n="75" d="100"/>
          <a:sy n="75" d="100"/>
        </p:scale>
        <p:origin x="-1416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60AD8-F9B3-42C0-9599-D1E9C50C45B0}" type="datetimeFigureOut">
              <a:rPr lang="hr-HR" smtClean="0"/>
              <a:t>11.1.2020.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82DBD-9F67-4A16-81B3-2B772FCAB3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7517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9539B2-0E70-45AB-A487-BC6C5D75B7CB}" type="slidenum">
              <a:rPr lang="hr-HR" altLang="sr-Latn-RS"/>
              <a:pPr/>
              <a:t>5</a:t>
            </a:fld>
            <a:endParaRPr lang="hr-HR" altLang="sr-Latn-R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1720971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1BC55-FD6D-4646-B59A-B840BB77180A}" type="slidenum">
              <a:rPr lang="hr-HR" altLang="sr-Latn-RS"/>
              <a:pPr/>
              <a:t>11</a:t>
            </a:fld>
            <a:endParaRPr lang="hr-HR" altLang="sr-Latn-R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1421168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1274A-239A-4790-A20B-3158E2059B66}" type="slidenum">
              <a:rPr lang="hr-HR" altLang="sr-Latn-RS"/>
              <a:pPr/>
              <a:t>14</a:t>
            </a:fld>
            <a:endParaRPr lang="hr-HR" altLang="sr-Latn-R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2618521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5679F4-5AFE-4691-9BA2-E771D6409D22}" type="slidenum">
              <a:rPr lang="hr-HR" altLang="sr-Latn-RS"/>
              <a:pPr/>
              <a:t>16</a:t>
            </a:fld>
            <a:endParaRPr lang="hr-HR" altLang="sr-Latn-R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3013000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62424-F380-4031-8B61-98624B052CE3}" type="slidenum">
              <a:rPr lang="hr-HR" altLang="sr-Latn-RS"/>
              <a:pPr/>
              <a:t>18</a:t>
            </a:fld>
            <a:endParaRPr lang="hr-HR" altLang="sr-Latn-R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3763509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9656-1C7B-4CB8-ACE4-00D15309F50F}" type="datetimeFigureOut">
              <a:rPr lang="hr-HR" smtClean="0"/>
              <a:t>11.1.2020.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1C4-1842-440C-9B16-A806921E55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8592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9656-1C7B-4CB8-ACE4-00D15309F50F}" type="datetimeFigureOut">
              <a:rPr lang="hr-HR" smtClean="0"/>
              <a:t>11.1.2020.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1C4-1842-440C-9B16-A806921E55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4217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9656-1C7B-4CB8-ACE4-00D15309F50F}" type="datetimeFigureOut">
              <a:rPr lang="hr-HR" smtClean="0"/>
              <a:t>11.1.2020.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1C4-1842-440C-9B16-A806921E55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3013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slov, tekst i 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datuma 5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hr-HR" altLang="sr-Latn-RS"/>
          </a:p>
        </p:txBody>
      </p:sp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 altLang="sr-Latn-RS"/>
          </a:p>
        </p:txBody>
      </p:sp>
      <p:sp>
        <p:nvSpPr>
          <p:cNvPr id="8" name="Rezervirano mjesto broja slajd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19DAF12A-44D1-4920-A969-152AAD9A9840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3610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9656-1C7B-4CB8-ACE4-00D15309F50F}" type="datetimeFigureOut">
              <a:rPr lang="hr-HR" smtClean="0"/>
              <a:t>11.1.2020.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1C4-1842-440C-9B16-A806921E55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37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9656-1C7B-4CB8-ACE4-00D15309F50F}" type="datetimeFigureOut">
              <a:rPr lang="hr-HR" smtClean="0"/>
              <a:t>11.1.2020.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1C4-1842-440C-9B16-A806921E55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7226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9656-1C7B-4CB8-ACE4-00D15309F50F}" type="datetimeFigureOut">
              <a:rPr lang="hr-HR" smtClean="0"/>
              <a:t>11.1.2020.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1C4-1842-440C-9B16-A806921E55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1660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9656-1C7B-4CB8-ACE4-00D15309F50F}" type="datetimeFigureOut">
              <a:rPr lang="hr-HR" smtClean="0"/>
              <a:t>11.1.2020.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1C4-1842-440C-9B16-A806921E55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816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9656-1C7B-4CB8-ACE4-00D15309F50F}" type="datetimeFigureOut">
              <a:rPr lang="hr-HR" smtClean="0"/>
              <a:t>11.1.2020.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1C4-1842-440C-9B16-A806921E55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402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9656-1C7B-4CB8-ACE4-00D15309F50F}" type="datetimeFigureOut">
              <a:rPr lang="hr-HR" smtClean="0"/>
              <a:t>11.1.2020.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1C4-1842-440C-9B16-A806921E55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663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9656-1C7B-4CB8-ACE4-00D15309F50F}" type="datetimeFigureOut">
              <a:rPr lang="hr-HR" smtClean="0"/>
              <a:t>11.1.2020.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1C4-1842-440C-9B16-A806921E55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8327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9656-1C7B-4CB8-ACE4-00D15309F50F}" type="datetimeFigureOut">
              <a:rPr lang="hr-HR" smtClean="0"/>
              <a:t>11.1.2020.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1C4-1842-440C-9B16-A806921E55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581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9656-1C7B-4CB8-ACE4-00D15309F50F}" type="datetimeFigureOut">
              <a:rPr lang="hr-HR" smtClean="0"/>
              <a:t>11.1.2020.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FB1C4-1842-440C-9B16-A806921E55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211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447800"/>
            <a:ext cx="8305800" cy="147002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latin typeface="Algerian" panose="04020705040A02060702" pitchFamily="82" charset="0"/>
              </a:rPr>
              <a:t>V. </a:t>
            </a:r>
            <a:r>
              <a:rPr lang="en-US" b="1" dirty="0" err="1" smtClean="0">
                <a:latin typeface="Algerian" panose="04020705040A02060702" pitchFamily="82" charset="0"/>
              </a:rPr>
              <a:t>Prema</a:t>
            </a:r>
            <a:r>
              <a:rPr lang="en-US" b="1" dirty="0" smtClean="0">
                <a:latin typeface="Algerian" panose="04020705040A02060702" pitchFamily="82" charset="0"/>
              </a:rPr>
              <a:t> </a:t>
            </a:r>
            <a:r>
              <a:rPr lang="en-US" b="1" dirty="0" err="1" smtClean="0">
                <a:latin typeface="Algerian" panose="04020705040A02060702" pitchFamily="82" charset="0"/>
              </a:rPr>
              <a:t>novom</a:t>
            </a:r>
            <a:r>
              <a:rPr lang="en-US" b="1" dirty="0" smtClean="0">
                <a:latin typeface="Algerian" panose="04020705040A02060702" pitchFamily="82" charset="0"/>
              </a:rPr>
              <a:t> </a:t>
            </a:r>
            <a:r>
              <a:rPr lang="en-US" b="1" dirty="0" err="1" smtClean="0">
                <a:latin typeface="Algerian" panose="04020705040A02060702" pitchFamily="82" charset="0"/>
              </a:rPr>
              <a:t>vijeku</a:t>
            </a:r>
            <a:r>
              <a:rPr lang="en-US" b="1" dirty="0" smtClean="0">
                <a:latin typeface="Algerian" panose="04020705040A02060702" pitchFamily="82" charset="0"/>
              </a:rPr>
              <a:t> – </a:t>
            </a:r>
            <a:r>
              <a:rPr lang="en-US" b="1" dirty="0" err="1" smtClean="0">
                <a:latin typeface="Algerian" panose="04020705040A02060702" pitchFamily="82" charset="0"/>
              </a:rPr>
              <a:t>doba</a:t>
            </a:r>
            <a:r>
              <a:rPr lang="en-US" b="1" dirty="0" smtClean="0">
                <a:latin typeface="Algerian" panose="04020705040A02060702" pitchFamily="82" charset="0"/>
              </a:rPr>
              <a:t> </a:t>
            </a:r>
            <a:r>
              <a:rPr lang="en-US" b="1" dirty="0" err="1" smtClean="0">
                <a:latin typeface="Algerian" panose="04020705040A02060702" pitchFamily="82" charset="0"/>
              </a:rPr>
              <a:t>promjena</a:t>
            </a:r>
            <a:endParaRPr lang="hr-HR" b="1" dirty="0"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200400"/>
            <a:ext cx="6934200" cy="8382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4</a:t>
            </a:r>
            <a:r>
              <a:rPr lang="en-US" sz="4000" b="1" dirty="0" smtClean="0">
                <a:solidFill>
                  <a:schemeClr val="tx1"/>
                </a:solidFill>
              </a:rPr>
              <a:t>. EUROPLJANI OTKRIVAJU SVIJET</a:t>
            </a:r>
            <a:endParaRPr lang="hr-HR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8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7772400" cy="1143000"/>
          </a:xfrm>
        </p:spPr>
        <p:txBody>
          <a:bodyPr>
            <a:no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altLang="sr-Latn-RS" sz="2800" b="1" dirty="0"/>
              <a:t>m</a:t>
            </a:r>
            <a:r>
              <a:rPr lang="hr-HR" altLang="sr-Latn-RS" sz="2800" b="1" dirty="0" smtClean="0"/>
              <a:t>irodija </a:t>
            </a:r>
            <a:r>
              <a:rPr lang="hr-HR" altLang="sr-Latn-RS" sz="2800" b="1" dirty="0"/>
              <a:t>– </a:t>
            </a:r>
            <a:r>
              <a:rPr lang="hr-HR" altLang="sr-Latn-RS" sz="2800" dirty="0"/>
              <a:t>aromatičan začin </a:t>
            </a:r>
            <a:r>
              <a:rPr lang="en-US" altLang="sr-Latn-RS" sz="2800" dirty="0" err="1" smtClean="0"/>
              <a:t>koji</a:t>
            </a:r>
            <a:r>
              <a:rPr lang="hr-HR" altLang="sr-Latn-RS" sz="2800" dirty="0" smtClean="0"/>
              <a:t> </a:t>
            </a:r>
            <a:r>
              <a:rPr lang="hr-HR" altLang="sr-Latn-RS" sz="2800" dirty="0"/>
              <a:t>se dodaje </a:t>
            </a:r>
            <a:r>
              <a:rPr lang="hr-HR" altLang="sr-Latn-RS" sz="2800" dirty="0" smtClean="0"/>
              <a:t>jelu </a:t>
            </a:r>
            <a:r>
              <a:rPr lang="hr-HR" altLang="sr-Latn-RS" sz="2800" dirty="0"/>
              <a:t>i piću radi boljeg okusa</a:t>
            </a:r>
            <a:br>
              <a:rPr lang="hr-HR" altLang="sr-Latn-RS" sz="2800" dirty="0"/>
            </a:br>
            <a:endParaRPr lang="hr-HR" altLang="sr-Latn-RS" sz="2800" dirty="0"/>
          </a:p>
        </p:txBody>
      </p:sp>
      <p:sp>
        <p:nvSpPr>
          <p:cNvPr id="2969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611560" y="1052513"/>
            <a:ext cx="7848872" cy="540082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300000"/>
              </a:lnSpc>
              <a:buNone/>
            </a:pPr>
            <a:r>
              <a:rPr lang="en-US" altLang="sr-Latn-RS" sz="2800" dirty="0"/>
              <a:t>k</a:t>
            </a:r>
            <a:r>
              <a:rPr lang="hr-HR" altLang="sr-Latn-RS" sz="2800" dirty="0" smtClean="0"/>
              <a:t>linčići 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hr-HR" altLang="sr-Latn-RS" sz="2800" dirty="0" smtClean="0"/>
              <a:t>                                              </a:t>
            </a:r>
            <a:r>
              <a:rPr lang="en-US" altLang="sr-Latn-RS" sz="2800" dirty="0" smtClean="0"/>
              <a:t>c</a:t>
            </a:r>
            <a:r>
              <a:rPr lang="hr-HR" altLang="sr-Latn-RS" sz="2800" dirty="0" smtClean="0"/>
              <a:t>imet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hr-HR" altLang="sr-Latn-RS" sz="2800" dirty="0" smtClean="0"/>
              <a:t>                     </a:t>
            </a:r>
            <a:r>
              <a:rPr lang="en-US" altLang="sr-Latn-RS" sz="2800" dirty="0" smtClean="0"/>
              <a:t>m</a:t>
            </a:r>
            <a:r>
              <a:rPr lang="hr-HR" altLang="sr-Latn-RS" sz="2800" dirty="0" smtClean="0"/>
              <a:t>uškatni oraščić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hr-HR" altLang="sr-Latn-RS" sz="2800" dirty="0" smtClean="0"/>
              <a:t>                                                </a:t>
            </a:r>
            <a:r>
              <a:rPr lang="en-US" altLang="sr-Latn-RS" sz="2800" dirty="0" smtClean="0"/>
              <a:t>p</a:t>
            </a:r>
            <a:r>
              <a:rPr lang="hr-HR" altLang="sr-Latn-RS" sz="2800" dirty="0" smtClean="0"/>
              <a:t>apar                     </a:t>
            </a:r>
            <a:endParaRPr lang="hr-HR" altLang="sr-Latn-RS" sz="2800" dirty="0"/>
          </a:p>
        </p:txBody>
      </p:sp>
      <p:pic>
        <p:nvPicPr>
          <p:cNvPr id="29702" name="Picture 6" descr="klinčić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" y="1981200"/>
            <a:ext cx="2867159" cy="18299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cimet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912" y="1066800"/>
            <a:ext cx="2835855" cy="208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apa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8707" y="4419600"/>
            <a:ext cx="1761631" cy="2157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 descr="https://encrypted-tbn0.gstatic.com/images?q=tbn:ANd9GcSUOsxLWyUNMyeZXDA4jVWHlUbGxQV9TzeV2EgOe4TNDYv-dKmq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CFA"/>
              </a:clrFrom>
              <a:clrTo>
                <a:srgbClr val="FF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4400"/>
            <a:ext cx="2016224" cy="161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vanilija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11425"/>
            <a:ext cx="272392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vanilija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3275" y="762000"/>
            <a:ext cx="2259878" cy="1749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772400" y="1066800"/>
            <a:ext cx="120533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300000"/>
              </a:lnSpc>
            </a:pPr>
            <a:r>
              <a:rPr lang="en-US" altLang="sr-Latn-RS" sz="2800" dirty="0" err="1" smtClean="0"/>
              <a:t>vanilija</a:t>
            </a:r>
            <a:endParaRPr lang="hr-HR" altLang="sr-Latn-R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638800" y="2819400"/>
            <a:ext cx="3124200" cy="1569660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r-HR" altLang="sr-Latn-RS" sz="2400" dirty="0" smtClean="0"/>
              <a:t>Znate </a:t>
            </a:r>
            <a:r>
              <a:rPr lang="hr-HR" altLang="sr-Latn-RS" sz="2400" dirty="0"/>
              <a:t>li što je orhideja?</a:t>
            </a:r>
          </a:p>
          <a:p>
            <a:r>
              <a:rPr lang="hr-HR" altLang="sr-Latn-RS" sz="2400" dirty="0"/>
              <a:t>Jedna od mnogobrojnih vrsta orhideja je i vanilija.</a:t>
            </a:r>
          </a:p>
        </p:txBody>
      </p:sp>
    </p:spTree>
    <p:extLst>
      <p:ext uri="{BB962C8B-B14F-4D97-AF65-F5344CB8AC3E}">
        <p14:creationId xmlns:p14="http://schemas.microsoft.com/office/powerpoint/2010/main" val="11659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1117" y="76200"/>
            <a:ext cx="5156681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 smtClean="0">
                <a:latin typeface="+mn-lt"/>
              </a:rPr>
              <a:t>KOLUMBO OTKRIVA AMERIKU</a:t>
            </a:r>
            <a:endParaRPr lang="hr-HR" sz="2800" b="1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6851757" cy="411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 Diagonal Corner Rectangle 7"/>
          <p:cNvSpPr/>
          <p:nvPr/>
        </p:nvSpPr>
        <p:spPr>
          <a:xfrm>
            <a:off x="1136355" y="4898918"/>
            <a:ext cx="7474246" cy="129540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tx1"/>
                </a:solidFill>
              </a:rPr>
              <a:t>smatrajući da je Zemlja okrugla i da se do Indije može doći </a:t>
            </a:r>
            <a:r>
              <a:rPr lang="hr-HR" altLang="sr-Latn-RS" sz="2400" dirty="0" smtClean="0">
                <a:solidFill>
                  <a:schemeClr val="tx1"/>
                </a:solidFill>
              </a:rPr>
              <a:t>p</a:t>
            </a:r>
            <a:r>
              <a:rPr lang="en-US" altLang="sr-Latn-RS" sz="2400" dirty="0" err="1" smtClean="0">
                <a:solidFill>
                  <a:schemeClr val="tx1"/>
                </a:solidFill>
              </a:rPr>
              <a:t>loveći</a:t>
            </a:r>
            <a:r>
              <a:rPr lang="hr-HR" altLang="sr-Latn-RS" sz="2400" dirty="0" smtClean="0">
                <a:solidFill>
                  <a:schemeClr val="tx1"/>
                </a:solidFill>
              </a:rPr>
              <a:t> </a:t>
            </a:r>
            <a:r>
              <a:rPr lang="hr-HR" altLang="sr-Latn-RS" sz="2400" dirty="0">
                <a:solidFill>
                  <a:schemeClr val="tx1"/>
                </a:solidFill>
              </a:rPr>
              <a:t>prema zapadu, u tom je smjeru </a:t>
            </a:r>
            <a:r>
              <a:rPr lang="hr-HR" altLang="sr-Latn-RS" sz="2400" b="1" dirty="0">
                <a:solidFill>
                  <a:schemeClr val="tx1"/>
                </a:solidFill>
              </a:rPr>
              <a:t>1492. </a:t>
            </a:r>
            <a:r>
              <a:rPr lang="hr-HR" altLang="sr-Latn-RS" sz="2400" dirty="0">
                <a:solidFill>
                  <a:schemeClr val="tx1"/>
                </a:solidFill>
              </a:rPr>
              <a:t>godine krenuo </a:t>
            </a:r>
            <a:r>
              <a:rPr lang="en-US" altLang="sr-Latn-RS" sz="2400" dirty="0" err="1" smtClean="0">
                <a:solidFill>
                  <a:schemeClr val="tx1"/>
                </a:solidFill>
              </a:rPr>
              <a:t>talijanski</a:t>
            </a:r>
            <a:r>
              <a:rPr lang="en-US" altLang="sr-Latn-RS" sz="2400" dirty="0" smtClean="0">
                <a:solidFill>
                  <a:schemeClr val="tx1"/>
                </a:solidFill>
              </a:rPr>
              <a:t> </a:t>
            </a:r>
            <a:r>
              <a:rPr lang="en-US" altLang="sr-Latn-RS" sz="2400" dirty="0" err="1" smtClean="0">
                <a:solidFill>
                  <a:schemeClr val="tx1"/>
                </a:solidFill>
              </a:rPr>
              <a:t>pomorac</a:t>
            </a:r>
            <a:r>
              <a:rPr lang="en-US" altLang="sr-Latn-RS" sz="2400" dirty="0" smtClean="0">
                <a:solidFill>
                  <a:schemeClr val="tx1"/>
                </a:solidFill>
              </a:rPr>
              <a:t> </a:t>
            </a:r>
            <a:r>
              <a:rPr lang="hr-HR" altLang="sr-Latn-RS" sz="2400" b="1" dirty="0" smtClean="0">
                <a:solidFill>
                  <a:schemeClr val="tx1"/>
                </a:solidFill>
              </a:rPr>
              <a:t>Kristofor </a:t>
            </a:r>
            <a:r>
              <a:rPr lang="hr-HR" altLang="sr-Latn-RS" sz="2400" b="1" dirty="0">
                <a:solidFill>
                  <a:schemeClr val="tx1"/>
                </a:solidFill>
              </a:rPr>
              <a:t>Kolumbo</a:t>
            </a:r>
          </a:p>
        </p:txBody>
      </p:sp>
      <p:pic>
        <p:nvPicPr>
          <p:cNvPr id="2" name="Picture 2" descr="http://i302.photobucket.com/albums/nn119/ban1960/58kristofor-columb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200400"/>
            <a:ext cx="1541692" cy="152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45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52400"/>
            <a:ext cx="8229600" cy="20574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altLang="sr-Latn-RS" sz="2800" dirty="0" smtClean="0"/>
              <a:t>došao </a:t>
            </a:r>
            <a:r>
              <a:rPr lang="hr-HR" altLang="sr-Latn-RS" sz="2800" dirty="0"/>
              <a:t>do bahamskog otočja (</a:t>
            </a:r>
            <a:r>
              <a:rPr lang="hr-HR" altLang="sr-Latn-RS" sz="2800" dirty="0" smtClean="0"/>
              <a:t>Srednja Amerika</a:t>
            </a:r>
            <a:r>
              <a:rPr lang="hr-HR" altLang="sr-Latn-RS" sz="2800" dirty="0"/>
              <a:t>); uvjeren da je otkrio najkraći </a:t>
            </a:r>
            <a:r>
              <a:rPr lang="hr-HR" altLang="sr-Latn-RS" sz="2800" dirty="0" smtClean="0"/>
              <a:t>put za Indiju</a:t>
            </a:r>
            <a:endParaRPr lang="en-US" altLang="sr-Latn-RS" sz="2800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sr-Latn-RS" sz="2800" dirty="0" err="1"/>
              <a:t>t</a:t>
            </a:r>
            <a:r>
              <a:rPr lang="en-US" altLang="sr-Latn-RS" sz="2800" dirty="0" err="1" smtClean="0"/>
              <a:t>amošnje</a:t>
            </a:r>
            <a:r>
              <a:rPr lang="en-US" altLang="sr-Latn-RS" sz="2800" dirty="0" smtClean="0"/>
              <a:t> </a:t>
            </a:r>
            <a:r>
              <a:rPr lang="en-US" altLang="sr-Latn-RS" sz="2800" b="1" dirty="0" err="1" smtClean="0"/>
              <a:t>domorodce</a:t>
            </a:r>
            <a:r>
              <a:rPr lang="en-US" altLang="sr-Latn-RS" sz="2800" dirty="0" smtClean="0"/>
              <a:t> </a:t>
            </a:r>
            <a:r>
              <a:rPr lang="en-US" altLang="sr-Latn-RS" sz="2800" dirty="0" err="1" smtClean="0"/>
              <a:t>naz</a:t>
            </a:r>
            <a:r>
              <a:rPr lang="hr-HR" altLang="sr-Latn-RS" sz="2800" dirty="0" smtClean="0"/>
              <a:t>v</a:t>
            </a:r>
            <a:r>
              <a:rPr lang="en-US" altLang="sr-Latn-RS" sz="2800" dirty="0" err="1" smtClean="0"/>
              <a:t>ao</a:t>
            </a:r>
            <a:r>
              <a:rPr lang="en-US" altLang="sr-Latn-RS" sz="2800" dirty="0" smtClean="0"/>
              <a:t> </a:t>
            </a:r>
            <a:r>
              <a:rPr lang="en-US" altLang="sr-Latn-RS" sz="2800" dirty="0" err="1" smtClean="0"/>
              <a:t>Indijancima</a:t>
            </a:r>
            <a:endParaRPr lang="hr-HR" altLang="sr-Latn-RS" sz="2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hr-HR" sz="28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09800"/>
            <a:ext cx="6696744" cy="4036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66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700" y="533401"/>
            <a:ext cx="8229600" cy="199414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sr-Latn-RS" sz="2800" dirty="0" err="1"/>
              <a:t>t</a:t>
            </a:r>
            <a:r>
              <a:rPr lang="en-US" altLang="sr-Latn-RS" sz="2800" dirty="0" err="1" smtClean="0"/>
              <a:t>alijanski</a:t>
            </a:r>
            <a:r>
              <a:rPr lang="en-US" altLang="sr-Latn-RS" sz="2800" dirty="0" smtClean="0"/>
              <a:t> </a:t>
            </a:r>
            <a:r>
              <a:rPr lang="en-US" altLang="sr-Latn-RS" sz="2800" dirty="0" err="1" smtClean="0"/>
              <a:t>pomorac</a:t>
            </a:r>
            <a:r>
              <a:rPr lang="en-US" altLang="sr-Latn-RS" sz="2800" dirty="0" smtClean="0"/>
              <a:t> </a:t>
            </a:r>
            <a:r>
              <a:rPr lang="hr-HR" altLang="sr-Latn-RS" sz="2800" b="1" dirty="0" smtClean="0"/>
              <a:t>Amerigo </a:t>
            </a:r>
            <a:r>
              <a:rPr lang="hr-HR" altLang="sr-Latn-RS" sz="2800" b="1" dirty="0"/>
              <a:t>Vespucci </a:t>
            </a:r>
            <a:r>
              <a:rPr lang="hr-HR" altLang="sr-Latn-RS" sz="2800" dirty="0" smtClean="0"/>
              <a:t>utvrdio </a:t>
            </a:r>
            <a:r>
              <a:rPr lang="hr-HR" altLang="sr-Latn-RS" sz="2800" dirty="0"/>
              <a:t>je </a:t>
            </a:r>
            <a:r>
              <a:rPr lang="en-US" altLang="sr-Latn-RS" sz="2800" dirty="0" err="1" smtClean="0"/>
              <a:t>kako</a:t>
            </a:r>
            <a:r>
              <a:rPr lang="en-US" altLang="sr-Latn-RS" sz="2800" dirty="0" smtClean="0"/>
              <a:t> je </a:t>
            </a:r>
            <a:r>
              <a:rPr lang="hr-HR" altLang="sr-Latn-RS" sz="2800" dirty="0" smtClean="0"/>
              <a:t>Kolumbo zapravo </a:t>
            </a:r>
            <a:r>
              <a:rPr lang="hr-HR" altLang="sr-Latn-RS" sz="2800" dirty="0"/>
              <a:t>otkrio novi </a:t>
            </a:r>
            <a:r>
              <a:rPr lang="hr-HR" altLang="sr-Latn-RS" sz="2800" dirty="0" smtClean="0"/>
              <a:t>kontinent</a:t>
            </a:r>
            <a:r>
              <a:rPr lang="en-US" altLang="sr-Latn-RS" sz="2800" dirty="0" smtClean="0"/>
              <a:t>, </a:t>
            </a:r>
            <a:r>
              <a:rPr lang="en-US" altLang="sr-Latn-RS" sz="2800" dirty="0" err="1" smtClean="0"/>
              <a:t>koji</a:t>
            </a:r>
            <a:r>
              <a:rPr lang="en-US" altLang="sr-Latn-RS" sz="2800" dirty="0" smtClean="0"/>
              <a:t> je </a:t>
            </a:r>
            <a:r>
              <a:rPr lang="hr-HR" altLang="sr-Latn-RS" sz="2800" dirty="0" smtClean="0"/>
              <a:t>po njemu dobio </a:t>
            </a:r>
            <a:r>
              <a:rPr lang="hr-HR" altLang="sr-Latn-RS" sz="2800" dirty="0"/>
              <a:t>ime </a:t>
            </a:r>
            <a:r>
              <a:rPr lang="hr-HR" altLang="sr-Latn-RS" sz="2800" b="1" dirty="0"/>
              <a:t>Amerika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hr-HR" sz="2800" dirty="0"/>
          </a:p>
        </p:txBody>
      </p:sp>
      <p:pic>
        <p:nvPicPr>
          <p:cNvPr id="7170" name="Picture 2" descr="http://www.exploration-and-piracy.org/images/amerigo-vespucci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63018"/>
            <a:ext cx="32004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ammiraglia88.it/SEZIONE_NORMALE/PAGINE_SITO/NAVIGATORI/vesp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62" y="3429000"/>
            <a:ext cx="4445638" cy="2591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3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2942" y="1219200"/>
            <a:ext cx="8229600" cy="838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altLang="sr-Latn-RS" sz="2800" dirty="0" smtClean="0"/>
              <a:t>iskorištavanje novootkrivenih zemalja: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1117" y="76200"/>
            <a:ext cx="7595083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 smtClean="0">
                <a:latin typeface="+mn-lt"/>
              </a:rPr>
              <a:t>OSVAJANJE I KOLONIZACIJA NOVOG SVIJETA</a:t>
            </a:r>
            <a:endParaRPr lang="hr-HR" sz="2800" b="1" dirty="0">
              <a:latin typeface="+mn-lt"/>
            </a:endParaRPr>
          </a:p>
        </p:txBody>
      </p:sp>
      <p:sp>
        <p:nvSpPr>
          <p:cNvPr id="3" name="Round Diagonal Corner Rectangle 2"/>
          <p:cNvSpPr/>
          <p:nvPr/>
        </p:nvSpPr>
        <p:spPr>
          <a:xfrm>
            <a:off x="101118" y="2362200"/>
            <a:ext cx="8890482" cy="114300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hr-HR" altLang="sr-Latn-RS" sz="2800" b="1" dirty="0">
                <a:solidFill>
                  <a:schemeClr val="tx1"/>
                </a:solidFill>
              </a:rPr>
              <a:t>Portugalci</a:t>
            </a:r>
            <a:r>
              <a:rPr lang="hr-HR" altLang="sr-Latn-RS" sz="2800" dirty="0">
                <a:solidFill>
                  <a:schemeClr val="tx1"/>
                </a:solidFill>
              </a:rPr>
              <a:t> – osnivaju trgovačke ispostave potrebne za održavanje trgovine</a:t>
            </a:r>
          </a:p>
        </p:txBody>
      </p:sp>
      <p:sp>
        <p:nvSpPr>
          <p:cNvPr id="7" name="Round Diagonal Corner Rectangle 6"/>
          <p:cNvSpPr/>
          <p:nvPr/>
        </p:nvSpPr>
        <p:spPr>
          <a:xfrm>
            <a:off x="1079500" y="4114800"/>
            <a:ext cx="7861782" cy="152400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hr-HR" altLang="sr-Latn-RS" sz="2800" b="1" dirty="0">
                <a:solidFill>
                  <a:schemeClr val="tx1"/>
                </a:solidFill>
              </a:rPr>
              <a:t>Španjolci</a:t>
            </a:r>
            <a:r>
              <a:rPr lang="hr-HR" altLang="sr-Latn-RS" sz="2800" dirty="0">
                <a:solidFill>
                  <a:schemeClr val="tx1"/>
                </a:solidFill>
              </a:rPr>
              <a:t> – otkrivena područja odmah pripajaju svome </a:t>
            </a:r>
            <a:r>
              <a:rPr lang="hr-HR" altLang="sr-Latn-RS" sz="2800" dirty="0" smtClean="0">
                <a:solidFill>
                  <a:schemeClr val="tx1"/>
                </a:solidFill>
              </a:rPr>
              <a:t>kraljevstvu</a:t>
            </a:r>
            <a:r>
              <a:rPr lang="en-US" altLang="sr-Latn-RS" sz="2800" dirty="0" smtClean="0">
                <a:solidFill>
                  <a:schemeClr val="tx1"/>
                </a:solidFill>
              </a:rPr>
              <a:t>; </a:t>
            </a:r>
            <a:r>
              <a:rPr lang="hr-HR" altLang="sr-Latn-RS" sz="2800" dirty="0" smtClean="0">
                <a:solidFill>
                  <a:schemeClr val="tx1"/>
                </a:solidFill>
              </a:rPr>
              <a:t>iz </a:t>
            </a:r>
            <a:r>
              <a:rPr lang="hr-HR" altLang="sr-Latn-RS" sz="2800" dirty="0">
                <a:solidFill>
                  <a:schemeClr val="tx1"/>
                </a:solidFill>
              </a:rPr>
              <a:t>osvojenih zemalja odvoze rudna bogatstva, osobito srebro i zlato</a:t>
            </a:r>
          </a:p>
        </p:txBody>
      </p:sp>
    </p:spTree>
    <p:extLst>
      <p:ext uri="{BB962C8B-B14F-4D97-AF65-F5344CB8AC3E}">
        <p14:creationId xmlns:p14="http://schemas.microsoft.com/office/powerpoint/2010/main" val="56133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533400"/>
            <a:ext cx="8991600" cy="127439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800" b="1" dirty="0" smtClean="0"/>
              <a:t>konkvistadori</a:t>
            </a:r>
            <a:r>
              <a:rPr lang="hr-HR" sz="2800" dirty="0" smtClean="0"/>
              <a:t> – španjolski osvajači Srednje i Južne Amerike tijekom 16. stoljeća</a:t>
            </a:r>
            <a:r>
              <a:rPr lang="en-US" sz="2800" dirty="0" smtClean="0"/>
              <a:t>; </a:t>
            </a:r>
            <a:r>
              <a:rPr lang="en-US" sz="2800" dirty="0" err="1" smtClean="0"/>
              <a:t>uništili</a:t>
            </a:r>
            <a:r>
              <a:rPr lang="en-US" sz="2800" dirty="0" smtClean="0"/>
              <a:t> tri </a:t>
            </a:r>
            <a:r>
              <a:rPr lang="en-US" sz="2800" dirty="0" err="1" smtClean="0"/>
              <a:t>velike</a:t>
            </a:r>
            <a:r>
              <a:rPr lang="en-US" sz="2800" dirty="0" smtClean="0"/>
              <a:t> </a:t>
            </a:r>
            <a:r>
              <a:rPr lang="en-US" sz="2800" dirty="0" err="1" smtClean="0"/>
              <a:t>civilizacije</a:t>
            </a:r>
            <a:r>
              <a:rPr lang="en-US" sz="2800" dirty="0" smtClean="0"/>
              <a:t> </a:t>
            </a:r>
            <a:r>
              <a:rPr lang="en-US" sz="2800" dirty="0" err="1" smtClean="0"/>
              <a:t>Novog</a:t>
            </a:r>
            <a:r>
              <a:rPr lang="en-US" sz="2800" dirty="0" smtClean="0"/>
              <a:t> </a:t>
            </a:r>
            <a:r>
              <a:rPr lang="en-US" sz="2800" dirty="0" err="1" smtClean="0"/>
              <a:t>svijeta</a:t>
            </a:r>
            <a:endParaRPr lang="hr-HR" sz="2800" dirty="0"/>
          </a:p>
        </p:txBody>
      </p:sp>
      <p:pic>
        <p:nvPicPr>
          <p:cNvPr id="4" name="Picture 2" descr="https://alessandrogirola.files.wordpress.com/2014/11/conquistadores-5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96740"/>
            <a:ext cx="2534401" cy="360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stverse.wpengine.netdna-cdn.com/wp-content/uploads/2013/02/azt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685859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-media-cache-ak0.pinimg.com/736x/d1/27/7d/d1277d194c3cc131bcf218f10450fd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956" y="3472608"/>
            <a:ext cx="2868488" cy="177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20201" y="1981200"/>
            <a:ext cx="1732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hr-HR" sz="2400" b="1" dirty="0" smtClean="0"/>
              <a:t>Azteke </a:t>
            </a:r>
            <a:r>
              <a:rPr lang="hr-HR" sz="2400" dirty="0"/>
              <a:t>u Meksiku</a:t>
            </a:r>
          </a:p>
        </p:txBody>
      </p:sp>
      <p:sp>
        <p:nvSpPr>
          <p:cNvPr id="7" name="Rectangle 6"/>
          <p:cNvSpPr/>
          <p:nvPr/>
        </p:nvSpPr>
        <p:spPr>
          <a:xfrm>
            <a:off x="6172201" y="3720098"/>
            <a:ext cx="26952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hr-HR" sz="2400" b="1" dirty="0" smtClean="0"/>
              <a:t>Inke </a:t>
            </a:r>
            <a:r>
              <a:rPr lang="hr-HR" sz="2400" dirty="0"/>
              <a:t>u Peruu, Boliviji i Paragvaju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3600" y="5461000"/>
            <a:ext cx="25358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 smtClean="0"/>
              <a:t>Maye</a:t>
            </a:r>
            <a:r>
              <a:rPr lang="hr-HR" sz="2400" dirty="0" smtClean="0"/>
              <a:t> u Gvatemali, Hondurasu </a:t>
            </a:r>
            <a:r>
              <a:rPr lang="hr-HR" sz="2400" dirty="0"/>
              <a:t>i </a:t>
            </a:r>
            <a:r>
              <a:rPr lang="hr-HR" sz="2400" dirty="0" smtClean="0"/>
              <a:t>Belizeu</a:t>
            </a:r>
            <a:endParaRPr lang="hr-HR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5486400"/>
            <a:ext cx="3124200" cy="1233408"/>
          </a:xfrm>
          <a:prstGeom prst="rect">
            <a:avLst/>
          </a:prstGeom>
        </p:spPr>
      </p:pic>
      <p:pic>
        <p:nvPicPr>
          <p:cNvPr id="11" name="Picture 4" descr="http://vignette3.wikia.nocookie.net/deadliestwarrior/images/0/06/Hernan_Cortes.jpg/revision/201109051755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41500"/>
            <a:ext cx="2047919" cy="118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69219" y="1981200"/>
            <a:ext cx="170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Hernan Cortes</a:t>
            </a:r>
            <a:endParaRPr lang="hr-HR" sz="2400" b="1" dirty="0"/>
          </a:p>
        </p:txBody>
      </p:sp>
      <p:pic>
        <p:nvPicPr>
          <p:cNvPr id="13" name="Picture 2" descr="https://upload.wikimedia.org/wikipedia/commons/b/b6/Francisco-pizarr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352770"/>
            <a:ext cx="1412514" cy="2108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57600" y="3720098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Francisco Pizzaro</a:t>
            </a:r>
            <a:endParaRPr lang="hr-HR" sz="2400" b="1" dirty="0"/>
          </a:p>
        </p:txBody>
      </p:sp>
    </p:spTree>
    <p:extLst>
      <p:ext uri="{BB962C8B-B14F-4D97-AF65-F5344CB8AC3E}">
        <p14:creationId xmlns:p14="http://schemas.microsoft.com/office/powerpoint/2010/main" val="390154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1117" y="76200"/>
            <a:ext cx="7442683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hr-HR" sz="2800" b="1" dirty="0" smtClean="0">
                <a:latin typeface="+mn-lt"/>
              </a:rPr>
              <a:t>MAGELLAN – PRVO PUTOVANJE OKO ZEMLJE</a:t>
            </a:r>
            <a:endParaRPr lang="hr-HR" sz="2800" b="1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10" y="1934250"/>
            <a:ext cx="7366690" cy="442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http://media-2.web.britannica.com/eb-media/47/75647-004-045482B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7" y="1054100"/>
            <a:ext cx="1698978" cy="218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 Diagonal Corner Rectangle 7"/>
          <p:cNvSpPr/>
          <p:nvPr/>
        </p:nvSpPr>
        <p:spPr>
          <a:xfrm>
            <a:off x="1850550" y="1054100"/>
            <a:ext cx="5562600" cy="137160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altLang="sr-Latn-RS" sz="2400" dirty="0">
                <a:solidFill>
                  <a:schemeClr val="tx1"/>
                </a:solidFill>
              </a:rPr>
              <a:t>Portugalac </a:t>
            </a:r>
            <a:r>
              <a:rPr lang="sr-Latn-RS" altLang="sr-Latn-RS" sz="2400" b="1" dirty="0">
                <a:solidFill>
                  <a:schemeClr val="tx1"/>
                </a:solidFill>
              </a:rPr>
              <a:t>Fernando Magellan </a:t>
            </a:r>
            <a:r>
              <a:rPr lang="sr-Latn-RS" altLang="sr-Latn-RS" sz="2400" dirty="0">
                <a:solidFill>
                  <a:schemeClr val="tx1"/>
                </a:solidFill>
              </a:rPr>
              <a:t>u službi španjolskog kralja, 1519. pokušao pronaći put do Indije ploveći prema zapadu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3212755" y="5257800"/>
            <a:ext cx="3124200" cy="144780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otkrio morski prolaz na jugu Južne Amerike koji se zove </a:t>
            </a:r>
            <a:r>
              <a:rPr lang="hr-HR" sz="2400" b="1" dirty="0">
                <a:solidFill>
                  <a:schemeClr val="tx1"/>
                </a:solidFill>
              </a:rPr>
              <a:t>Magellanov prolaz</a:t>
            </a:r>
          </a:p>
        </p:txBody>
      </p:sp>
      <p:sp>
        <p:nvSpPr>
          <p:cNvPr id="10" name="Oval 9"/>
          <p:cNvSpPr/>
          <p:nvPr/>
        </p:nvSpPr>
        <p:spPr>
          <a:xfrm>
            <a:off x="2743199" y="5498757"/>
            <a:ext cx="469555" cy="177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Round Diagonal Corner Rectangle 10"/>
          <p:cNvSpPr/>
          <p:nvPr/>
        </p:nvSpPr>
        <p:spPr>
          <a:xfrm>
            <a:off x="1009132" y="5029200"/>
            <a:ext cx="4407246" cy="167640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 prvi od europskih </a:t>
            </a:r>
            <a:r>
              <a:rPr lang="hr-HR" sz="2400" dirty="0" smtClean="0">
                <a:solidFill>
                  <a:schemeClr val="tx1"/>
                </a:solidFill>
              </a:rPr>
              <a:t>pomoraca </a:t>
            </a:r>
            <a:r>
              <a:rPr lang="hr-HR" sz="2400" dirty="0">
                <a:solidFill>
                  <a:schemeClr val="tx1"/>
                </a:solidFill>
              </a:rPr>
              <a:t>uplovio u novi ocean koji je zbog mirnog mora tijekom plovidbe nazvao </a:t>
            </a:r>
            <a:r>
              <a:rPr lang="hr-HR" sz="2400" b="1" dirty="0">
                <a:solidFill>
                  <a:schemeClr val="tx1"/>
                </a:solidFill>
              </a:rPr>
              <a:t>Tihi </a:t>
            </a:r>
            <a:r>
              <a:rPr lang="hr-HR" sz="2400" b="1" dirty="0" smtClean="0">
                <a:solidFill>
                  <a:schemeClr val="tx1"/>
                </a:solidFill>
              </a:rPr>
              <a:t>ocean 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66230" y="3733800"/>
            <a:ext cx="1267730" cy="4107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Round Diagonal Corner Rectangle 12"/>
          <p:cNvSpPr/>
          <p:nvPr/>
        </p:nvSpPr>
        <p:spPr>
          <a:xfrm>
            <a:off x="5365578" y="1739900"/>
            <a:ext cx="3645246" cy="140130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 smtClean="0">
                <a:solidFill>
                  <a:schemeClr val="tx1"/>
                </a:solidFill>
              </a:rPr>
              <a:t>došao </a:t>
            </a:r>
            <a:r>
              <a:rPr lang="hr-HR" sz="2400" dirty="0">
                <a:solidFill>
                  <a:schemeClr val="tx1"/>
                </a:solidFill>
              </a:rPr>
              <a:t>do filipinskog otočja gdje je poginuo u sukobu s </a:t>
            </a:r>
            <a:r>
              <a:rPr lang="hr-HR" sz="2400" dirty="0" smtClean="0">
                <a:solidFill>
                  <a:schemeClr val="tx1"/>
                </a:solidFill>
              </a:rPr>
              <a:t>domorodcima</a:t>
            </a:r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29400" y="3733800"/>
            <a:ext cx="1267730" cy="4107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Round Diagonal Corner Rectangle 15"/>
          <p:cNvSpPr/>
          <p:nvPr/>
        </p:nvSpPr>
        <p:spPr>
          <a:xfrm>
            <a:off x="1850550" y="1120373"/>
            <a:ext cx="3927950" cy="1627754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nakon tri godine                                     ekspedicija se vratila u                  Španjolsku (</a:t>
            </a:r>
            <a:r>
              <a:rPr lang="hr-HR" sz="2400" b="1" dirty="0" smtClean="0">
                <a:solidFill>
                  <a:schemeClr val="tx1"/>
                </a:solidFill>
              </a:rPr>
              <a:t>jedan </a:t>
            </a:r>
            <a:r>
              <a:rPr lang="hr-HR" sz="2400" dirty="0" smtClean="0">
                <a:solidFill>
                  <a:schemeClr val="tx1"/>
                </a:solidFill>
              </a:rPr>
              <a:t>od </a:t>
            </a:r>
            <a:r>
              <a:rPr lang="hr-HR" sz="2400" dirty="0">
                <a:solidFill>
                  <a:schemeClr val="tx1"/>
                </a:solidFill>
              </a:rPr>
              <a:t>pet </a:t>
            </a:r>
            <a:r>
              <a:rPr lang="hr-HR" sz="2400" dirty="0" smtClean="0">
                <a:solidFill>
                  <a:schemeClr val="tx1"/>
                </a:solidFill>
              </a:rPr>
              <a:t>brodova - </a:t>
            </a:r>
            <a:r>
              <a:rPr lang="hr-HR" sz="2400" b="1" dirty="0" smtClean="0">
                <a:solidFill>
                  <a:schemeClr val="tx1"/>
                </a:solidFill>
              </a:rPr>
              <a:t>Victoria</a:t>
            </a:r>
            <a:r>
              <a:rPr lang="hr-HR" sz="2400" dirty="0" smtClean="0">
                <a:solidFill>
                  <a:schemeClr val="tx1"/>
                </a:solidFill>
              </a:rPr>
              <a:t>)</a:t>
            </a:r>
            <a:endParaRPr lang="hr-H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1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404664"/>
            <a:ext cx="8229600" cy="1224136"/>
          </a:xfrm>
        </p:spPr>
        <p:txBody>
          <a:bodyPr>
            <a:normAutofit/>
          </a:bodyPr>
          <a:lstStyle/>
          <a:p>
            <a:pPr>
              <a:lnSpc>
                <a:spcPts val="5100"/>
              </a:lnSpc>
              <a:buFont typeface="Wingdings" panose="05000000000000000000" pitchFamily="2" charset="2"/>
              <a:buChar char="Ø"/>
            </a:pPr>
            <a:r>
              <a:rPr lang="hr-HR" sz="2800" dirty="0" smtClean="0"/>
              <a:t>ovim je putovanjem potvrđeno da je Zemlja </a:t>
            </a:r>
            <a:r>
              <a:rPr lang="hr-HR" sz="2800" b="1" dirty="0" smtClean="0"/>
              <a:t>okrugla</a:t>
            </a:r>
            <a:endParaRPr lang="hr-HR" sz="2800" b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16100"/>
            <a:ext cx="7313240" cy="4811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clrChange>
              <a:clrFrom>
                <a:srgbClr val="FAF3E4"/>
              </a:clrFrom>
              <a:clrTo>
                <a:srgbClr val="FAF3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143000"/>
            <a:ext cx="4870615" cy="12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16000"/>
            <a:ext cx="8506968" cy="5003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altLang="sr-Latn-RS" sz="2800" dirty="0" smtClean="0"/>
              <a:t>jedan od niza događaja koji su označili prijelaz iz srednjega vijeka u novi vijek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altLang="sr-Latn-RS" sz="2800" dirty="0" smtClean="0"/>
              <a:t>trgovački </a:t>
            </a:r>
            <a:r>
              <a:rPr lang="hr-HR" altLang="sr-Latn-RS" sz="2800" dirty="0"/>
              <a:t>putovi se sa </a:t>
            </a:r>
            <a:r>
              <a:rPr lang="hr-HR" altLang="sr-Latn-RS" sz="2800" dirty="0" smtClean="0"/>
              <a:t>Sredozemlja </a:t>
            </a:r>
            <a:r>
              <a:rPr lang="hr-HR" altLang="sr-Latn-RS" sz="2800" b="1" dirty="0" smtClean="0"/>
              <a:t>pomiču</a:t>
            </a:r>
            <a:r>
              <a:rPr lang="hr-HR" altLang="sr-Latn-RS" sz="2800" dirty="0" smtClean="0"/>
              <a:t> </a:t>
            </a:r>
            <a:r>
              <a:rPr lang="hr-HR" altLang="sr-Latn-RS" sz="2800" b="1" dirty="0"/>
              <a:t>na </a:t>
            </a:r>
            <a:r>
              <a:rPr lang="hr-HR" altLang="sr-Latn-RS" sz="2800" b="1" dirty="0" smtClean="0"/>
              <a:t>Atlantik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altLang="sr-Latn-RS" sz="2800" dirty="0" smtClean="0"/>
              <a:t>dotadašnje trgovačke velesile poput Venecije i Dubrovnika počinju ubrzano propadati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altLang="sr-Latn-RS" sz="2800" dirty="0"/>
              <a:t>i</a:t>
            </a:r>
            <a:r>
              <a:rPr lang="hr-HR" altLang="sr-Latn-RS" sz="2800" dirty="0" smtClean="0"/>
              <a:t>z Amerike u Europu je stigla velika količina zlata i srebra</a:t>
            </a:r>
            <a:endParaRPr lang="hr-HR" altLang="sr-Latn-RS" sz="2800" dirty="0"/>
          </a:p>
          <a:p>
            <a:pPr>
              <a:buFont typeface="Wingdings" panose="05000000000000000000" pitchFamily="2" charset="2"/>
              <a:buChar char="Ø"/>
            </a:pPr>
            <a:endParaRPr lang="sr-Latn-RS" altLang="sr-Latn-R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1117" y="76200"/>
            <a:ext cx="6147283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hr-HR" sz="2800" b="1" dirty="0" smtClean="0">
                <a:latin typeface="+mn-lt"/>
              </a:rPr>
              <a:t>POSLJEDICE GEOGRAFSKIH OTKRIĆA</a:t>
            </a:r>
            <a:endParaRPr lang="hr-H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90425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76200" y="533400"/>
            <a:ext cx="8915400" cy="1524000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hr-HR" altLang="sr-Latn-RS" sz="2800" dirty="0" smtClean="0"/>
              <a:t>iz </a:t>
            </a:r>
            <a:r>
              <a:rPr lang="hr-HR" altLang="sr-Latn-RS" sz="2800" dirty="0"/>
              <a:t>Novog svijeta u Europu stižu mnoge </a:t>
            </a:r>
            <a:r>
              <a:rPr lang="hr-HR" altLang="sr-Latn-RS" sz="2800" dirty="0" smtClean="0"/>
              <a:t>do </a:t>
            </a:r>
            <a:r>
              <a:rPr lang="hr-HR" altLang="sr-Latn-RS" sz="2800" dirty="0"/>
              <a:t>tada nepoznate biljke i životinje</a:t>
            </a:r>
          </a:p>
        </p:txBody>
      </p:sp>
      <p:pic>
        <p:nvPicPr>
          <p:cNvPr id="91140" name="Picture 4" descr="čokolad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2895600"/>
            <a:ext cx="1298676" cy="119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7" descr="kakaovac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6507" y="2057400"/>
            <a:ext cx="1573010" cy="2261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057400"/>
            <a:ext cx="2189420" cy="1457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s://encrypted-tbn1.gstatic.com/images?q=tbn:ANd9GcQbxFerNF3LF9JoEQfM8u_rhRsKz-Xd-Oblw0vLKhZEhSYWBFy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90800"/>
            <a:ext cx="2364117" cy="157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urica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8252" y="4381500"/>
            <a:ext cx="1930748" cy="2354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ka 4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2EBCF"/>
              </a:clrFrom>
              <a:clrTo>
                <a:srgbClr val="F2EB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"/>
          <a:stretch/>
        </p:blipFill>
        <p:spPr>
          <a:xfrm>
            <a:off x="4994515" y="4054804"/>
            <a:ext cx="1533285" cy="2432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906583" y="2029519"/>
            <a:ext cx="135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2400" b="1" dirty="0" smtClean="0"/>
              <a:t>kukuruz</a:t>
            </a:r>
            <a:endParaRPr lang="hr-HR" altLang="sr-Latn-RS" sz="2400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994150" y="3613926"/>
            <a:ext cx="135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2400" b="1" dirty="0" smtClean="0"/>
              <a:t>krumpir</a:t>
            </a:r>
            <a:endParaRPr lang="hr-HR" altLang="sr-Latn-RS" sz="2400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048000" y="6101457"/>
            <a:ext cx="135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2400" b="1" dirty="0" smtClean="0"/>
              <a:t>puran</a:t>
            </a:r>
            <a:endParaRPr lang="hr-HR" altLang="sr-Latn-RS" sz="2400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613285" y="6030267"/>
            <a:ext cx="135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2400" b="1" dirty="0" smtClean="0"/>
              <a:t>duhan</a:t>
            </a:r>
            <a:endParaRPr lang="hr-HR" altLang="sr-Latn-RS" sz="2400" dirty="0"/>
          </a:p>
        </p:txBody>
      </p:sp>
      <p:pic>
        <p:nvPicPr>
          <p:cNvPr id="14" name="Picture 4" descr="čokol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2921000"/>
            <a:ext cx="1298676" cy="119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88900" y="2120900"/>
            <a:ext cx="135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2400" b="1" dirty="0" smtClean="0"/>
              <a:t>kakaovac</a:t>
            </a:r>
            <a:endParaRPr lang="hr-HR" altLang="sr-Latn-RS" sz="2400" dirty="0"/>
          </a:p>
        </p:txBody>
      </p:sp>
    </p:spTree>
    <p:extLst>
      <p:ext uri="{BB962C8B-B14F-4D97-AF65-F5344CB8AC3E}">
        <p14:creationId xmlns:p14="http://schemas.microsoft.com/office/powerpoint/2010/main" val="109199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r-HR" sz="2400" i="1" dirty="0"/>
          </a:p>
          <a:p>
            <a:pPr marL="0" indent="0" algn="ctr">
              <a:buNone/>
            </a:pPr>
            <a:r>
              <a:rPr lang="hr-HR" sz="2400" i="1" dirty="0"/>
              <a:t>Kupci, prodavači, bankari, mornari, kapetani, pomorci i drugi koji su tražili bogatstvo dolazili su zajedno u užurbane lučke gradove od Venecije na zapadu do Hangzhoua na istoku. Na ulicama tih gradova govorilo se možda više od pedeset jezika, trgovina je nudila mogućnost basnoslovnog bogatstva za trgovce i ulagače te stalan posao za mnoge. Prijevoz kopnom bio je težak i skup, i ostao je takav tijekom čitavog ranog novog vijeka, dok je putovanje morem postupno postajalo jeftinije i sigurnije, (...).</a:t>
            </a:r>
          </a:p>
          <a:p>
            <a:pPr marL="0" indent="0" algn="ctr">
              <a:buNone/>
            </a:pPr>
            <a:r>
              <a:rPr lang="en-US" sz="1200" i="1" dirty="0"/>
              <a:t>Merry E. </a:t>
            </a:r>
            <a:r>
              <a:rPr lang="en-US" sz="1200" i="1" dirty="0" err="1"/>
              <a:t>Wiesner</a:t>
            </a:r>
            <a:r>
              <a:rPr lang="en-US" sz="1200" i="1" dirty="0"/>
              <a:t>-Hanks, The Early Modern Europe, 1450-1789 (Cambridge: Cambridge University Press, 2006.), 241.</a:t>
            </a:r>
          </a:p>
          <a:p>
            <a:pPr marL="0" indent="0" algn="ctr">
              <a:buNone/>
            </a:pPr>
            <a:endParaRPr lang="hr-HR" sz="1400" i="1" dirty="0"/>
          </a:p>
        </p:txBody>
      </p:sp>
      <p:pic>
        <p:nvPicPr>
          <p:cNvPr id="4" name="Picture 6" descr="https://upload.wikimedia.org/wikipedia/commons/2/2b/A_chegada_de_Vasco_da_Gama_a_Calicute_em_14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43400"/>
            <a:ext cx="3581401" cy="2358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1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400" y="609600"/>
            <a:ext cx="8672959" cy="868363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altLang="sr-Latn-RS" sz="2800" dirty="0"/>
              <a:t>n</a:t>
            </a:r>
            <a:r>
              <a:rPr lang="hr-HR" altLang="sr-Latn-RS" sz="2800" dirty="0" smtClean="0"/>
              <a:t>eke </a:t>
            </a:r>
            <a:r>
              <a:rPr lang="hr-HR" altLang="sr-Latn-RS" sz="2800" dirty="0"/>
              <a:t>su biljke i životinje prošle obrnuti put; došle su iz Europe u Ameriku </a:t>
            </a:r>
          </a:p>
        </p:txBody>
      </p:sp>
      <p:pic>
        <p:nvPicPr>
          <p:cNvPr id="21506" name="Picture 2" descr="https://s-media-cache-ak0.pinimg.com/236x/cc/de/7a/ccde7a896d3a33d46ad8197d57379b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828800"/>
            <a:ext cx="2138164" cy="2862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4300" y="18288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2400" b="1" dirty="0" smtClean="0"/>
              <a:t>konj</a:t>
            </a:r>
            <a:endParaRPr lang="hr-HR" altLang="sr-Latn-RS" sz="2400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800600" y="1392535"/>
            <a:ext cx="990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2400" b="1" dirty="0" smtClean="0"/>
              <a:t>ovce</a:t>
            </a:r>
            <a:endParaRPr lang="hr-HR" altLang="sr-Latn-RS" sz="2400" dirty="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442964" y="5874097"/>
            <a:ext cx="129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2400" b="1" dirty="0" smtClean="0"/>
              <a:t>govedo</a:t>
            </a:r>
            <a:endParaRPr lang="hr-HR" altLang="sr-Latn-RS" sz="2400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315200" y="4045764"/>
            <a:ext cx="135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2400" b="1" dirty="0" smtClean="0"/>
              <a:t>pšenica</a:t>
            </a:r>
            <a:endParaRPr lang="hr-HR" altLang="sr-Latn-RS" sz="2400" dirty="0"/>
          </a:p>
        </p:txBody>
      </p:sp>
      <p:pic>
        <p:nvPicPr>
          <p:cNvPr id="12" name="Picture 3" descr="krav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" t="3931" r="4948" b="5861"/>
          <a:stretch/>
        </p:blipFill>
        <p:spPr>
          <a:xfrm>
            <a:off x="3762703" y="4191000"/>
            <a:ext cx="3066394" cy="22750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4" descr="pšen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156" y="1289085"/>
            <a:ext cx="1965199" cy="272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Ovce lik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7412" r="6312" b="8568"/>
          <a:stretch/>
        </p:blipFill>
        <p:spPr bwMode="auto">
          <a:xfrm>
            <a:off x="3505200" y="1854200"/>
            <a:ext cx="2906127" cy="201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2770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52399" y="0"/>
            <a:ext cx="8839200" cy="30521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altLang="sr-Latn-RS" sz="2800" dirty="0" smtClean="0"/>
              <a:t>Europljani </a:t>
            </a:r>
            <a:r>
              <a:rPr lang="hr-HR" altLang="sr-Latn-RS" sz="2800" dirty="0"/>
              <a:t>u Novom svijetu </a:t>
            </a:r>
            <a:r>
              <a:rPr lang="hr-HR" altLang="sr-Latn-RS" sz="2800" b="1" dirty="0"/>
              <a:t>uništavaju</a:t>
            </a:r>
            <a:r>
              <a:rPr lang="hr-HR" altLang="sr-Latn-RS" sz="2800" dirty="0"/>
              <a:t> </a:t>
            </a:r>
            <a:r>
              <a:rPr lang="hr-HR" altLang="sr-Latn-RS" sz="2800" dirty="0" smtClean="0"/>
              <a:t>napredne </a:t>
            </a:r>
            <a:r>
              <a:rPr lang="hr-HR" altLang="sr-Latn-RS" sz="2800" dirty="0"/>
              <a:t>civilizacije Azteka i Inka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altLang="sr-Latn-RS" sz="2800" dirty="0" smtClean="0"/>
              <a:t>broj </a:t>
            </a:r>
            <a:r>
              <a:rPr lang="hr-HR" altLang="sr-Latn-RS" sz="2800" dirty="0"/>
              <a:t>domaćeg stanovništva strahovito je </a:t>
            </a:r>
            <a:r>
              <a:rPr lang="hr-HR" altLang="sr-Latn-RS" sz="2800" b="1" dirty="0" smtClean="0"/>
              <a:t>opao</a:t>
            </a:r>
            <a:r>
              <a:rPr lang="hr-HR" altLang="sr-Latn-RS" sz="2800" dirty="0" smtClean="0"/>
              <a:t> </a:t>
            </a:r>
            <a:r>
              <a:rPr lang="hr-HR" altLang="sr-Latn-RS" sz="2800" dirty="0"/>
              <a:t>(ratovi, zarazne </a:t>
            </a:r>
            <a:r>
              <a:rPr lang="hr-HR" altLang="sr-Latn-RS" sz="2800" dirty="0" smtClean="0"/>
              <a:t>bolesti, prisilan rad)</a:t>
            </a:r>
            <a:endParaRPr lang="hr-HR" altLang="sr-Latn-RS" sz="2800" dirty="0"/>
          </a:p>
        </p:txBody>
      </p:sp>
      <p:pic>
        <p:nvPicPr>
          <p:cNvPr id="22530" name="Picture 2" descr="http://imagecache2.allposters.com/images/pic/NWPPOD/EXPL2A-00099~Cruelty-of-the-Spanish-Encomienda-System-on-a-Sugar-Plantation-Santo-Domingo-Posters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1914462"/>
            <a:ext cx="3949783" cy="296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Rot="1" noChangeArrowheads="1"/>
          </p:cNvSpPr>
          <p:nvPr/>
        </p:nvSpPr>
        <p:spPr>
          <a:xfrm>
            <a:off x="3810000" y="4655716"/>
            <a:ext cx="4448282" cy="19736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altLang="sr-Latn-RS" sz="2800" dirty="0" smtClean="0"/>
              <a:t>uvoze se crni </a:t>
            </a:r>
            <a:r>
              <a:rPr lang="hr-HR" altLang="sr-Latn-RS" sz="2800" b="1" dirty="0" smtClean="0"/>
              <a:t>robovi</a:t>
            </a:r>
            <a:r>
              <a:rPr lang="hr-HR" altLang="sr-Latn-RS" sz="2800" dirty="0" smtClean="0"/>
              <a:t> iz Afrike i započinje trgovina robljem</a:t>
            </a:r>
            <a:endParaRPr lang="hr-HR" altLang="sr-Latn-RS" sz="2800" dirty="0"/>
          </a:p>
        </p:txBody>
      </p:sp>
      <p:pic>
        <p:nvPicPr>
          <p:cNvPr id="6" name="Picture 4" descr="robov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64" y="3022407"/>
            <a:ext cx="2452936" cy="3606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8494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43400" cy="86836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200" dirty="0" err="1" smtClean="0">
                <a:latin typeface="+mn-lt"/>
              </a:rPr>
              <a:t>Ponovimo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naučeno</a:t>
            </a:r>
            <a:endParaRPr lang="hr-HR" sz="3200" dirty="0">
              <a:latin typeface="+mn-lt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228599" y="1295400"/>
            <a:ext cx="1974705" cy="1094483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PREDUVJETI VELIKIH OTKRIĆA</a:t>
            </a:r>
          </a:p>
        </p:txBody>
      </p:sp>
      <p:sp>
        <p:nvSpPr>
          <p:cNvPr id="2" name="Round Diagonal Corner Rectangle 1"/>
          <p:cNvSpPr/>
          <p:nvPr/>
        </p:nvSpPr>
        <p:spPr>
          <a:xfrm>
            <a:off x="2400300" y="1420077"/>
            <a:ext cx="5850082" cy="845127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t</a:t>
            </a:r>
            <a:r>
              <a:rPr lang="hr-HR" sz="2400" dirty="0" smtClean="0">
                <a:solidFill>
                  <a:schemeClr val="tx1"/>
                </a:solidFill>
              </a:rPr>
              <a:t>ehnički napredak – kompas, astrolab, ruža vjetrova, karavela</a:t>
            </a:r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228599" y="2667000"/>
            <a:ext cx="2536031" cy="845127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PORTUGALSKA ISTRAŽIVANJA</a:t>
            </a:r>
          </a:p>
        </p:txBody>
      </p:sp>
      <p:sp>
        <p:nvSpPr>
          <p:cNvPr id="13" name="Round Diagonal Corner Rectangle 12"/>
          <p:cNvSpPr/>
          <p:nvPr/>
        </p:nvSpPr>
        <p:spPr>
          <a:xfrm>
            <a:off x="2895600" y="2518037"/>
            <a:ext cx="5850082" cy="1143051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z</a:t>
            </a:r>
            <a:r>
              <a:rPr lang="hr-HR" sz="2400" dirty="0" smtClean="0">
                <a:solidFill>
                  <a:schemeClr val="tx1"/>
                </a:solidFill>
              </a:rPr>
              <a:t>apadne obale Afrike</a:t>
            </a:r>
          </a:p>
          <a:p>
            <a:pPr algn="ctr"/>
            <a:r>
              <a:rPr lang="hr-HR" sz="2400" dirty="0" smtClean="0">
                <a:solidFill>
                  <a:schemeClr val="tx1"/>
                </a:solidFill>
              </a:rPr>
              <a:t>Bartholomeo Diaz – Rt dobre nade</a:t>
            </a:r>
          </a:p>
          <a:p>
            <a:pPr algn="ctr"/>
            <a:r>
              <a:rPr lang="hr-HR" sz="2400" dirty="0" smtClean="0">
                <a:solidFill>
                  <a:schemeClr val="tx1"/>
                </a:solidFill>
              </a:rPr>
              <a:t>Vasco da Gama – put do Indije</a:t>
            </a:r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1092200" y="4132371"/>
            <a:ext cx="2286000" cy="994077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ŠPANJOLSKA ISTRAŽIVANJA</a:t>
            </a:r>
          </a:p>
        </p:txBody>
      </p:sp>
      <p:sp>
        <p:nvSpPr>
          <p:cNvPr id="18" name="Round Diagonal Corner Rectangle 17"/>
          <p:cNvSpPr/>
          <p:nvPr/>
        </p:nvSpPr>
        <p:spPr>
          <a:xfrm>
            <a:off x="3581400" y="3945334"/>
            <a:ext cx="5392882" cy="136815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p</a:t>
            </a:r>
            <a:r>
              <a:rPr lang="hr-HR" sz="2400" dirty="0" smtClean="0">
                <a:solidFill>
                  <a:schemeClr val="tx1"/>
                </a:solidFill>
              </a:rPr>
              <a:t>rekomorska putovanja</a:t>
            </a:r>
          </a:p>
          <a:p>
            <a:pPr algn="ctr"/>
            <a:r>
              <a:rPr lang="hr-HR" sz="2400" dirty="0" smtClean="0">
                <a:solidFill>
                  <a:schemeClr val="tx1"/>
                </a:solidFill>
              </a:rPr>
              <a:t>Kristofor Kolumbo – otkriće Amerike</a:t>
            </a:r>
          </a:p>
          <a:p>
            <a:pPr algn="ctr"/>
            <a:r>
              <a:rPr lang="hr-HR" sz="2400" dirty="0" smtClean="0">
                <a:solidFill>
                  <a:schemeClr val="tx1"/>
                </a:solidFill>
              </a:rPr>
              <a:t>Ferdinand Magellan – prvo putovanje oko svijeta</a:t>
            </a:r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1333500" y="5692918"/>
            <a:ext cx="2133600" cy="76720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POSLJEDICE</a:t>
            </a:r>
          </a:p>
        </p:txBody>
      </p:sp>
      <p:sp>
        <p:nvSpPr>
          <p:cNvPr id="11" name="Round Diagonal Corner Rectangle 10"/>
          <p:cNvSpPr/>
          <p:nvPr/>
        </p:nvSpPr>
        <p:spPr>
          <a:xfrm>
            <a:off x="4114800" y="5523636"/>
            <a:ext cx="3886200" cy="1105764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n</a:t>
            </a:r>
            <a:r>
              <a:rPr lang="hr-HR" sz="2400" dirty="0" smtClean="0">
                <a:solidFill>
                  <a:schemeClr val="tx1"/>
                </a:solidFill>
              </a:rPr>
              <a:t>ovi trgovački putovi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z</a:t>
            </a:r>
            <a:r>
              <a:rPr lang="hr-HR" sz="2400" dirty="0" smtClean="0">
                <a:solidFill>
                  <a:schemeClr val="tx1"/>
                </a:solidFill>
              </a:rPr>
              <a:t>lato i srebro u Europi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u</a:t>
            </a:r>
            <a:r>
              <a:rPr lang="hr-HR" sz="2400" dirty="0" smtClean="0">
                <a:solidFill>
                  <a:schemeClr val="tx1"/>
                </a:solidFill>
              </a:rPr>
              <a:t>ništenje domorodaca</a:t>
            </a:r>
            <a:endParaRPr lang="hr-H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77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8" grpId="0" animBg="1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1981200" cy="868362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+mn-lt"/>
              </a:rPr>
              <a:t>ZAPIŠIMO</a:t>
            </a:r>
            <a:endParaRPr lang="hr-HR" sz="3200" dirty="0">
              <a:latin typeface="+mn-lt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533400"/>
            <a:ext cx="8077200" cy="5486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r-HR" altLang="sr-Latn-RS" sz="2400" b="1" dirty="0" smtClean="0"/>
              <a:t>EUROPLJANI OTKRIVAJU SVIJET</a:t>
            </a:r>
          </a:p>
          <a:p>
            <a:pPr marL="0" indent="0" algn="ctr">
              <a:buNone/>
            </a:pPr>
            <a:endParaRPr lang="hr-HR" altLang="sr-Latn-RS" sz="2400" b="1" dirty="0" smtClean="0"/>
          </a:p>
          <a:p>
            <a:r>
              <a:rPr lang="hr-HR" sz="2400" dirty="0"/>
              <a:t>preduvjeti Velikih otkrića su napredak znanosti i tehnike</a:t>
            </a:r>
          </a:p>
          <a:p>
            <a:r>
              <a:rPr lang="hr-HR" sz="2400" dirty="0"/>
              <a:t>kompas, astrolab, ruža vjetrova, spoznaja da je Zemlja okrugla, karake, karavele</a:t>
            </a:r>
          </a:p>
          <a:p>
            <a:r>
              <a:rPr lang="hr-HR" sz="2400" dirty="0"/>
              <a:t>nakon prekida kopnenog puta do Indije, traži se </a:t>
            </a:r>
            <a:r>
              <a:rPr lang="hr-HR" sz="2400" dirty="0" smtClean="0"/>
              <a:t>pomorski</a:t>
            </a:r>
          </a:p>
          <a:p>
            <a:r>
              <a:rPr lang="hr-HR" sz="2400" b="1" dirty="0"/>
              <a:t>Bartholomeo Diaz </a:t>
            </a:r>
            <a:r>
              <a:rPr lang="hr-HR" sz="2400" dirty="0"/>
              <a:t>– 1487. dolazi do juga Afrike</a:t>
            </a:r>
          </a:p>
          <a:p>
            <a:r>
              <a:rPr lang="hr-HR" sz="2400" b="1" dirty="0"/>
              <a:t>Vasco da Gama </a:t>
            </a:r>
            <a:r>
              <a:rPr lang="hr-HR" sz="2400" dirty="0"/>
              <a:t>– 1498. dolazi morskim putem do </a:t>
            </a:r>
            <a:r>
              <a:rPr lang="hr-HR" sz="2400" dirty="0" smtClean="0"/>
              <a:t>Indije</a:t>
            </a:r>
          </a:p>
          <a:p>
            <a:r>
              <a:rPr lang="hr-HR" sz="2400" b="1" dirty="0"/>
              <a:t>Kristofor Kolumbo </a:t>
            </a:r>
            <a:r>
              <a:rPr lang="hr-HR" sz="2400" dirty="0"/>
              <a:t>– 1492. dolazi do </a:t>
            </a:r>
            <a:r>
              <a:rPr lang="hr-HR" sz="2400" dirty="0" smtClean="0"/>
              <a:t>Amerike, za koju misli da je Indija</a:t>
            </a:r>
            <a:endParaRPr lang="hr-HR" sz="2400" dirty="0"/>
          </a:p>
          <a:p>
            <a:r>
              <a:rPr lang="hr-HR" sz="2400" b="1" dirty="0" smtClean="0"/>
              <a:t>Amerigo </a:t>
            </a:r>
            <a:r>
              <a:rPr lang="hr-HR" sz="2400" b="1" dirty="0"/>
              <a:t>Vespucci </a:t>
            </a:r>
            <a:r>
              <a:rPr lang="hr-HR" sz="2400" dirty="0"/>
              <a:t>– utvrdio da je otkriven novi </a:t>
            </a:r>
            <a:r>
              <a:rPr lang="hr-HR" sz="2400" dirty="0" smtClean="0"/>
              <a:t>kontinent - Amerika</a:t>
            </a:r>
            <a:endParaRPr lang="hr-HR" sz="2400" dirty="0"/>
          </a:p>
          <a:p>
            <a:pPr>
              <a:lnSpc>
                <a:spcPct val="150000"/>
              </a:lnSpc>
            </a:pPr>
            <a:endParaRPr lang="hr-HR" sz="2400" dirty="0"/>
          </a:p>
          <a:p>
            <a:endParaRPr lang="hr-HR" altLang="sr-Latn-RS" sz="2400" dirty="0"/>
          </a:p>
          <a:p>
            <a:endParaRPr lang="hr-HR" sz="2400" dirty="0"/>
          </a:p>
          <a:p>
            <a:endParaRPr lang="hr-HR" altLang="sr-Latn-RS" sz="2400" dirty="0"/>
          </a:p>
          <a:p>
            <a:endParaRPr lang="hr-HR" altLang="sr-Latn-RS" sz="2400" dirty="0"/>
          </a:p>
          <a:p>
            <a:endParaRPr lang="en-US" altLang="sr-Latn-RS" sz="2400" dirty="0" smtClean="0"/>
          </a:p>
          <a:p>
            <a:pPr marL="0" indent="0">
              <a:buNone/>
            </a:pPr>
            <a:endParaRPr lang="vi-VN" altLang="sr-Latn-R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hr-HR" altLang="sr-Latn-RS" sz="2400" dirty="0"/>
          </a:p>
        </p:txBody>
      </p:sp>
    </p:spTree>
    <p:extLst>
      <p:ext uri="{BB962C8B-B14F-4D97-AF65-F5344CB8AC3E}">
        <p14:creationId xmlns:p14="http://schemas.microsoft.com/office/powerpoint/2010/main" val="3555307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2578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r-HR" sz="2400" dirty="0" smtClean="0"/>
              <a:t>Španjolci – </a:t>
            </a:r>
            <a:r>
              <a:rPr lang="hr-HR" sz="2400" b="1" dirty="0" smtClean="0"/>
              <a:t>konkvistadori</a:t>
            </a:r>
            <a:r>
              <a:rPr lang="hr-HR" sz="2400" dirty="0" smtClean="0"/>
              <a:t> – uništili civilizacije Azteka i Inka </a:t>
            </a:r>
          </a:p>
          <a:p>
            <a:pPr>
              <a:lnSpc>
                <a:spcPct val="120000"/>
              </a:lnSpc>
            </a:pPr>
            <a:r>
              <a:rPr lang="hr-HR" sz="2400" b="1" dirty="0" smtClean="0"/>
              <a:t>Fernando </a:t>
            </a:r>
            <a:r>
              <a:rPr lang="hr-HR" sz="2400" b="1" dirty="0"/>
              <a:t>Magellan </a:t>
            </a:r>
            <a:r>
              <a:rPr lang="hr-HR" sz="2400" dirty="0"/>
              <a:t>1519. traži zapadni put do Indije</a:t>
            </a:r>
          </a:p>
          <a:p>
            <a:pPr>
              <a:lnSpc>
                <a:spcPct val="120000"/>
              </a:lnSpc>
            </a:pPr>
            <a:r>
              <a:rPr lang="hr-HR" sz="2400" dirty="0" smtClean="0"/>
              <a:t>dokazano </a:t>
            </a:r>
            <a:r>
              <a:rPr lang="hr-HR" sz="2400" dirty="0"/>
              <a:t>da je Zemlja </a:t>
            </a:r>
            <a:r>
              <a:rPr lang="hr-HR" sz="2400" dirty="0" smtClean="0"/>
              <a:t>okrugla</a:t>
            </a:r>
          </a:p>
          <a:p>
            <a:pPr>
              <a:lnSpc>
                <a:spcPct val="120000"/>
              </a:lnSpc>
            </a:pPr>
            <a:r>
              <a:rPr lang="hr-HR" sz="2400" u="sng" dirty="0"/>
              <a:t>posljedice otkrića</a:t>
            </a:r>
            <a:r>
              <a:rPr lang="hr-HR" sz="2400" dirty="0"/>
              <a:t>:</a:t>
            </a:r>
          </a:p>
          <a:p>
            <a:pPr lvl="1">
              <a:lnSpc>
                <a:spcPct val="120000"/>
              </a:lnSpc>
            </a:pPr>
            <a:r>
              <a:rPr lang="hr-HR" sz="2400" dirty="0"/>
              <a:t>trgovina sa Sredozemlja seli na Atlantik</a:t>
            </a:r>
          </a:p>
          <a:p>
            <a:pPr lvl="1">
              <a:lnSpc>
                <a:spcPct val="120000"/>
              </a:lnSpc>
            </a:pPr>
            <a:r>
              <a:rPr lang="hr-HR" sz="2400" dirty="0"/>
              <a:t>propadaju stare trgovačke </a:t>
            </a:r>
            <a:r>
              <a:rPr lang="hr-HR" sz="2400" dirty="0" smtClean="0"/>
              <a:t>velesile (Venecija, Dubrovnik)</a:t>
            </a:r>
            <a:endParaRPr lang="hr-HR" sz="2400" dirty="0"/>
          </a:p>
          <a:p>
            <a:pPr lvl="1">
              <a:lnSpc>
                <a:spcPct val="120000"/>
              </a:lnSpc>
            </a:pPr>
            <a:r>
              <a:rPr lang="hr-HR" sz="2400" dirty="0"/>
              <a:t>priljev zlata i srebra u Europu</a:t>
            </a:r>
          </a:p>
          <a:p>
            <a:pPr lvl="1">
              <a:lnSpc>
                <a:spcPct val="120000"/>
              </a:lnSpc>
            </a:pPr>
            <a:r>
              <a:rPr lang="hr-HR" sz="2400" dirty="0"/>
              <a:t>izmjena biljaka i životinja: Europa </a:t>
            </a:r>
            <a:r>
              <a:rPr lang="hr-HR" sz="2400" dirty="0">
                <a:sym typeface="Wingdings" panose="05000000000000000000" pitchFamily="2" charset="2"/>
              </a:rPr>
              <a:t>Amerika</a:t>
            </a:r>
          </a:p>
          <a:p>
            <a:pPr lvl="1">
              <a:lnSpc>
                <a:spcPct val="120000"/>
              </a:lnSpc>
            </a:pPr>
            <a:r>
              <a:rPr lang="hr-HR" sz="2400" dirty="0">
                <a:sym typeface="Wingdings" panose="05000000000000000000" pitchFamily="2" charset="2"/>
              </a:rPr>
              <a:t>propast američkih civilizacija </a:t>
            </a:r>
            <a:endParaRPr lang="hr-HR" sz="2400" dirty="0" smtClean="0">
              <a:sym typeface="Wingdings" panose="05000000000000000000" pitchFamily="2" charset="2"/>
            </a:endParaRPr>
          </a:p>
          <a:p>
            <a:pPr lvl="1">
              <a:lnSpc>
                <a:spcPct val="120000"/>
              </a:lnSpc>
            </a:pPr>
            <a:r>
              <a:rPr lang="hr-HR" sz="2400" dirty="0" smtClean="0">
                <a:sym typeface="Wingdings" panose="05000000000000000000" pitchFamily="2" charset="2"/>
              </a:rPr>
              <a:t>procvat </a:t>
            </a:r>
            <a:r>
              <a:rPr lang="hr-HR" sz="2400" dirty="0">
                <a:sym typeface="Wingdings" panose="05000000000000000000" pitchFamily="2" charset="2"/>
              </a:rPr>
              <a:t>trgovine robljem</a:t>
            </a:r>
            <a:endParaRPr lang="hr-HR" sz="2400" dirty="0"/>
          </a:p>
          <a:p>
            <a:pPr>
              <a:lnSpc>
                <a:spcPct val="120000"/>
              </a:lnSpc>
            </a:pPr>
            <a:endParaRPr lang="hr-HR" sz="2400" dirty="0"/>
          </a:p>
          <a:p>
            <a:pPr>
              <a:lnSpc>
                <a:spcPct val="120000"/>
              </a:lnSpc>
            </a:pPr>
            <a:endParaRPr lang="hr-HR" sz="2400" dirty="0" smtClean="0"/>
          </a:p>
          <a:p>
            <a:pPr>
              <a:lnSpc>
                <a:spcPct val="120000"/>
              </a:lnSpc>
            </a:pPr>
            <a:endParaRPr lang="hr-HR" sz="2400" dirty="0" smtClean="0"/>
          </a:p>
          <a:p>
            <a:pPr>
              <a:lnSpc>
                <a:spcPct val="120000"/>
              </a:lnSpc>
            </a:pP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28823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1118" y="228600"/>
            <a:ext cx="5156681" cy="9144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 smtClean="0">
                <a:latin typeface="+mn-lt"/>
              </a:rPr>
              <a:t>PREDUVJETI VELIKIH OTKRIĆA</a:t>
            </a:r>
            <a:endParaRPr lang="hr-HR" sz="2800" b="1" dirty="0">
              <a:latin typeface="+mn-lt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28600" y="1340768"/>
            <a:ext cx="8458200" cy="1745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r-Latn-RS" altLang="sr-Latn-RS" sz="2800" b="1" dirty="0" smtClean="0"/>
              <a:t>napredak</a:t>
            </a:r>
            <a:r>
              <a:rPr lang="sr-Latn-RS" altLang="sr-Latn-RS" sz="2800" dirty="0" smtClean="0"/>
              <a:t> </a:t>
            </a:r>
            <a:r>
              <a:rPr lang="sr-Latn-RS" altLang="sr-Latn-RS" sz="2800" b="1" dirty="0" smtClean="0"/>
              <a:t>znanosti</a:t>
            </a:r>
            <a:r>
              <a:rPr lang="sr-Latn-RS" altLang="sr-Latn-RS" sz="2800" dirty="0" smtClean="0"/>
              <a:t> </a:t>
            </a:r>
            <a:r>
              <a:rPr lang="sr-Latn-RS" altLang="sr-Latn-RS" sz="2800" b="1" dirty="0" smtClean="0"/>
              <a:t>i tehnike </a:t>
            </a:r>
            <a:r>
              <a:rPr lang="sr-Latn-RS" altLang="sr-Latn-RS" sz="2800" dirty="0" smtClean="0"/>
              <a:t>bio je jedan od najvažnijih preduvjeta velikih otkrića</a:t>
            </a:r>
          </a:p>
        </p:txBody>
      </p:sp>
      <p:pic>
        <p:nvPicPr>
          <p:cNvPr id="12" name="Picture 6" descr="http://ab.mec.edu/jamestown/images/Navigtool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17428"/>
            <a:ext cx="4402448" cy="3125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Map &amp; Compass: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0"/>
          <a:stretch/>
        </p:blipFill>
        <p:spPr bwMode="auto">
          <a:xfrm>
            <a:off x="1447800" y="2843787"/>
            <a:ext cx="1828800" cy="3399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43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12th century world map: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79844" y="-247236"/>
            <a:ext cx="5029200" cy="735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jeni pravokutnik 1"/>
          <p:cNvSpPr/>
          <p:nvPr/>
        </p:nvSpPr>
        <p:spPr>
          <a:xfrm rot="1497279">
            <a:off x="4101670" y="2828394"/>
            <a:ext cx="300600" cy="152936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chemeClr val="accent2">
                <a:lumMod val="60000"/>
                <a:lumOff val="40000"/>
                <a:alpha val="8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4" name="Ravni poveznik sa strelicom 3"/>
          <p:cNvCxnSpPr/>
          <p:nvPr/>
        </p:nvCxnSpPr>
        <p:spPr>
          <a:xfrm>
            <a:off x="1619672" y="2852936"/>
            <a:ext cx="246654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niOkvir 6"/>
          <p:cNvSpPr txBox="1"/>
          <p:nvPr/>
        </p:nvSpPr>
        <p:spPr>
          <a:xfrm>
            <a:off x="179512" y="266827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HRVATSKA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243354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"/>
            <a:ext cx="3748807" cy="9361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r-Latn-RS" altLang="sr-Latn-RS" sz="2800" b="1" dirty="0" smtClean="0"/>
              <a:t>kompas</a:t>
            </a:r>
            <a:r>
              <a:rPr lang="sr-Latn-RS" altLang="sr-Latn-RS" sz="2800" dirty="0" smtClean="0"/>
              <a:t> je usavršen</a:t>
            </a:r>
            <a:endParaRPr lang="sr-Latn-RS" altLang="sr-Latn-RS" sz="2800" dirty="0"/>
          </a:p>
        </p:txBody>
      </p:sp>
      <p:pic>
        <p:nvPicPr>
          <p:cNvPr id="101380" name="Picture 4" descr="http://www.bbc.co.uk/schools/primaryhistory/famouspeople/christopher_columbus/images/columbus_comp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199"/>
            <a:ext cx="2951791" cy="2326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zervirano mjesto sadržaja 2"/>
          <p:cNvSpPr txBox="1">
            <a:spLocks/>
          </p:cNvSpPr>
          <p:nvPr/>
        </p:nvSpPr>
        <p:spPr>
          <a:xfrm>
            <a:off x="5029200" y="2819400"/>
            <a:ext cx="4038600" cy="32361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800" b="1" dirty="0" smtClean="0"/>
              <a:t>astrolab</a:t>
            </a:r>
            <a:r>
              <a:rPr lang="hr-HR" sz="2800" dirty="0" smtClean="0"/>
              <a:t> – instrument kojim se određivao položaj nebeskih tijela</a:t>
            </a:r>
            <a:r>
              <a:rPr lang="en-US" sz="2800" dirty="0" smtClean="0"/>
              <a:t>; </a:t>
            </a:r>
            <a:r>
              <a:rPr lang="hr-HR" sz="2800" dirty="0" smtClean="0"/>
              <a:t>znatno olakšavao noćnu plovidbu</a:t>
            </a:r>
            <a:endParaRPr lang="hr-HR" sz="2800" dirty="0"/>
          </a:p>
        </p:txBody>
      </p:sp>
      <p:pic>
        <p:nvPicPr>
          <p:cNvPr id="6" name="Slika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3460644"/>
            <a:ext cx="4096655" cy="28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62834" y="152400"/>
            <a:ext cx="5029200" cy="15121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800" b="1" dirty="0" smtClean="0"/>
              <a:t>ruža vjetrova </a:t>
            </a:r>
            <a:r>
              <a:rPr lang="hr-HR" sz="2800" dirty="0" smtClean="0"/>
              <a:t>– određuje točan smjer puhanja vjetra</a:t>
            </a:r>
            <a:endParaRPr lang="hr-HR" sz="2800" dirty="0"/>
          </a:p>
        </p:txBody>
      </p:sp>
      <p:pic>
        <p:nvPicPr>
          <p:cNvPr id="108546" name="Picture 2" descr="https://raxacollective.files.wordpress.com/2011/10/wind-rose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903" y="838200"/>
            <a:ext cx="2260994" cy="2214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38200"/>
            <a:ext cx="2171503" cy="235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zervirano mjesto sadržaja 2"/>
          <p:cNvSpPr txBox="1">
            <a:spLocks/>
          </p:cNvSpPr>
          <p:nvPr/>
        </p:nvSpPr>
        <p:spPr>
          <a:xfrm>
            <a:off x="1003300" y="5473700"/>
            <a:ext cx="7696200" cy="1231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800" dirty="0" smtClean="0"/>
              <a:t>grade se nove vrste brodova koji su otporniji na morske struje i mogu ploviti protiv vjetra</a:t>
            </a:r>
          </a:p>
        </p:txBody>
      </p:sp>
      <p:pic>
        <p:nvPicPr>
          <p:cNvPr id="6" name="Picture 2" descr="portuguese CARAVELAS that crossed de Oceans in de XV century reaching America and India: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5" b="19968"/>
          <a:stretch/>
        </p:blipFill>
        <p:spPr bwMode="auto">
          <a:xfrm>
            <a:off x="1003300" y="2816009"/>
            <a:ext cx="2832765" cy="2644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08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9957" y="609947"/>
            <a:ext cx="4419600" cy="2160240"/>
          </a:xfrm>
        </p:spPr>
        <p:txBody>
          <a:bodyPr>
            <a:normAutofit/>
          </a:bodyPr>
          <a:lstStyle/>
          <a:p>
            <a:pPr>
              <a:lnSpc>
                <a:spcPts val="5100"/>
              </a:lnSpc>
              <a:buFont typeface="Wingdings" panose="05000000000000000000" pitchFamily="2" charset="2"/>
              <a:buChar char="Ø"/>
            </a:pPr>
            <a:r>
              <a:rPr lang="hr-HR" sz="2800" b="1" dirty="0" smtClean="0"/>
              <a:t>karaka</a:t>
            </a:r>
            <a:r>
              <a:rPr lang="hr-HR" sz="2800" dirty="0" smtClean="0"/>
              <a:t> - vrsta jedrenjaka</a:t>
            </a:r>
            <a:r>
              <a:rPr lang="hr-HR" sz="2800" dirty="0"/>
              <a:t> s tri ili četiri </a:t>
            </a:r>
            <a:r>
              <a:rPr lang="hr-HR" sz="2800" dirty="0" smtClean="0"/>
              <a:t>jarbola</a:t>
            </a:r>
            <a:endParaRPr lang="hr-HR" sz="2800" dirty="0"/>
          </a:p>
        </p:txBody>
      </p:sp>
      <p:pic>
        <p:nvPicPr>
          <p:cNvPr id="103426" name="Picture 2" descr="A Portuguese nau (carrack) as depicted in a map made in 1565. Also available in the digital library of the University of Minnesoata.: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9600"/>
            <a:ext cx="2170875" cy="293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zervirano mjesto sadržaja 2"/>
          <p:cNvSpPr txBox="1">
            <a:spLocks/>
          </p:cNvSpPr>
          <p:nvPr/>
        </p:nvSpPr>
        <p:spPr>
          <a:xfrm>
            <a:off x="4267200" y="4191000"/>
            <a:ext cx="45720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100"/>
              </a:lnSpc>
              <a:buFont typeface="Wingdings" panose="05000000000000000000" pitchFamily="2" charset="2"/>
              <a:buChar char="Ø"/>
            </a:pPr>
            <a:r>
              <a:rPr lang="hr-HR" sz="2800" b="1" dirty="0" smtClean="0"/>
              <a:t>ka</a:t>
            </a:r>
            <a:r>
              <a:rPr lang="en-US" sz="2800" b="1" dirty="0" err="1" smtClean="0"/>
              <a:t>ravela</a:t>
            </a:r>
            <a:r>
              <a:rPr lang="hr-HR" sz="2800" dirty="0" smtClean="0"/>
              <a:t> – </a:t>
            </a:r>
            <a:r>
              <a:rPr lang="en-US" sz="2800" dirty="0" err="1" smtClean="0"/>
              <a:t>prilagođena</a:t>
            </a:r>
            <a:r>
              <a:rPr lang="en-US" sz="2800" dirty="0" smtClean="0"/>
              <a:t> </a:t>
            </a:r>
            <a:r>
              <a:rPr lang="en-US" sz="2800" dirty="0" err="1" smtClean="0"/>
              <a:t>plovidbi</a:t>
            </a:r>
            <a:r>
              <a:rPr lang="en-US" sz="2800" dirty="0" smtClean="0"/>
              <a:t> </a:t>
            </a:r>
            <a:r>
              <a:rPr lang="en-US" sz="2800" dirty="0" err="1" smtClean="0"/>
              <a:t>po</a:t>
            </a:r>
            <a:r>
              <a:rPr lang="en-US" sz="2800" dirty="0" smtClean="0"/>
              <a:t> </a:t>
            </a:r>
            <a:r>
              <a:rPr lang="en-US" sz="2800" dirty="0" err="1" smtClean="0"/>
              <a:t>oceanu</a:t>
            </a:r>
            <a:endParaRPr lang="hr-HR" sz="2800" dirty="0"/>
          </a:p>
        </p:txBody>
      </p:sp>
      <p:pic>
        <p:nvPicPr>
          <p:cNvPr id="5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57736"/>
            <a:ext cx="2391515" cy="3187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8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52400" y="286048"/>
            <a:ext cx="7391400" cy="780752"/>
          </a:xfrm>
        </p:spPr>
        <p:txBody>
          <a:bodyPr>
            <a:normAutofit/>
          </a:bodyPr>
          <a:lstStyle/>
          <a:p>
            <a:pPr>
              <a:lnSpc>
                <a:spcPts val="5100"/>
              </a:lnSpc>
              <a:buFont typeface="Wingdings" panose="05000000000000000000" pitchFamily="2" charset="2"/>
              <a:buChar char="Ø"/>
            </a:pPr>
            <a:r>
              <a:rPr lang="hr-HR" sz="2800" dirty="0" smtClean="0"/>
              <a:t>geografi su spoznali da je Zemlja </a:t>
            </a:r>
            <a:r>
              <a:rPr lang="hr-HR" sz="2800" b="1" dirty="0" smtClean="0"/>
              <a:t>okrugla</a:t>
            </a:r>
            <a:endParaRPr lang="hr-HR" sz="28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23032"/>
            <a:ext cx="2512220" cy="3581400"/>
          </a:xfrm>
          <a:prstGeom prst="rect">
            <a:avLst/>
          </a:prstGeom>
        </p:spPr>
      </p:pic>
      <p:sp>
        <p:nvSpPr>
          <p:cNvPr id="5" name="Rezervirano mjesto sadržaja 2"/>
          <p:cNvSpPr txBox="1">
            <a:spLocks/>
          </p:cNvSpPr>
          <p:nvPr/>
        </p:nvSpPr>
        <p:spPr>
          <a:xfrm>
            <a:off x="2743200" y="5660504"/>
            <a:ext cx="579120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100"/>
              </a:lnSpc>
              <a:buFont typeface="Wingdings" panose="05000000000000000000" pitchFamily="2" charset="2"/>
              <a:buChar char="Ø"/>
            </a:pPr>
            <a:r>
              <a:rPr lang="hr-HR" sz="2800" dirty="0" smtClean="0"/>
              <a:t>crtaju se novi precizniji zemljovidi</a:t>
            </a:r>
            <a:endParaRPr lang="hr-HR" sz="2800" dirty="0"/>
          </a:p>
        </p:txBody>
      </p:sp>
      <p:pic>
        <p:nvPicPr>
          <p:cNvPr id="6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314960"/>
            <a:ext cx="5044637" cy="3428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599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5387181" cy="538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00" y="228600"/>
            <a:ext cx="4699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Portugalska</a:t>
            </a:r>
            <a:r>
              <a:rPr lang="en-US" sz="2800" dirty="0" smtClean="0"/>
              <a:t> </a:t>
            </a:r>
            <a:r>
              <a:rPr lang="en-US" sz="2800" dirty="0" err="1" smtClean="0"/>
              <a:t>pomorska</a:t>
            </a:r>
            <a:r>
              <a:rPr lang="en-US" sz="2800" dirty="0" smtClean="0"/>
              <a:t> </a:t>
            </a:r>
            <a:r>
              <a:rPr lang="en-US" sz="2800" dirty="0" err="1" smtClean="0"/>
              <a:t>otkrića</a:t>
            </a:r>
            <a:endParaRPr lang="hr-HR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43000" y="6400799"/>
            <a:ext cx="342900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68700" y="6431865"/>
            <a:ext cx="342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638800" y="6444564"/>
            <a:ext cx="304800" cy="1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13450" y="6431865"/>
            <a:ext cx="17145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86200" y="6121399"/>
            <a:ext cx="1676400" cy="646331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Putovanje</a:t>
            </a:r>
            <a:r>
              <a:rPr lang="en-US" b="1" dirty="0" smtClean="0"/>
              <a:t> </a:t>
            </a:r>
            <a:r>
              <a:rPr lang="en-US" b="1" dirty="0" err="1" smtClean="0"/>
              <a:t>Vasca</a:t>
            </a:r>
            <a:r>
              <a:rPr lang="en-US" b="1" dirty="0" smtClean="0"/>
              <a:t> da Game</a:t>
            </a:r>
            <a:endParaRPr lang="hr-HR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498600" y="6096000"/>
            <a:ext cx="2006600" cy="646331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Putovanje</a:t>
            </a:r>
            <a:r>
              <a:rPr lang="en-US" b="1" dirty="0" smtClean="0"/>
              <a:t> Bart</a:t>
            </a:r>
            <a:r>
              <a:rPr lang="hr-HR" b="1" dirty="0" smtClean="0"/>
              <a:t>h</a:t>
            </a:r>
            <a:r>
              <a:rPr lang="en-US" b="1" dirty="0" err="1" smtClean="0"/>
              <a:t>olomea</a:t>
            </a:r>
            <a:r>
              <a:rPr lang="en-US" b="1" dirty="0" smtClean="0"/>
              <a:t> </a:t>
            </a:r>
            <a:r>
              <a:rPr lang="en-US" b="1" dirty="0" err="1" smtClean="0"/>
              <a:t>Diaza</a:t>
            </a:r>
            <a:endParaRPr lang="hr-HR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197600" y="6101665"/>
            <a:ext cx="1727200" cy="646331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Povratak</a:t>
            </a:r>
            <a:r>
              <a:rPr lang="en-US" b="1" dirty="0" smtClean="0"/>
              <a:t> </a:t>
            </a:r>
            <a:r>
              <a:rPr lang="en-US" b="1" dirty="0" err="1" smtClean="0"/>
              <a:t>Vasca</a:t>
            </a:r>
            <a:r>
              <a:rPr lang="en-US" b="1" dirty="0" smtClean="0"/>
              <a:t> da Game</a:t>
            </a:r>
            <a:endParaRPr lang="hr-HR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229100" y="5449669"/>
            <a:ext cx="2127250" cy="646331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3399"/>
                </a:solidFill>
              </a:rPr>
              <a:t>1343</a:t>
            </a:r>
            <a:r>
              <a:rPr lang="en-US" b="1" dirty="0" smtClean="0"/>
              <a:t>. </a:t>
            </a:r>
            <a:r>
              <a:rPr lang="en-US" b="1" dirty="0" err="1"/>
              <a:t>g</a:t>
            </a:r>
            <a:r>
              <a:rPr lang="en-US" b="1" dirty="0" err="1" smtClean="0"/>
              <a:t>odina</a:t>
            </a:r>
            <a:r>
              <a:rPr lang="en-US" b="1" dirty="0" smtClean="0"/>
              <a:t> </a:t>
            </a:r>
            <a:r>
              <a:rPr lang="en-US" b="1" dirty="0" err="1" smtClean="0"/>
              <a:t>otkrića</a:t>
            </a:r>
            <a:r>
              <a:rPr lang="en-US" b="1" dirty="0" smtClean="0"/>
              <a:t> </a:t>
            </a:r>
            <a:r>
              <a:rPr lang="en-US" b="1" dirty="0" err="1" smtClean="0"/>
              <a:t>pojedinog</a:t>
            </a:r>
            <a:r>
              <a:rPr lang="en-US" b="1" dirty="0" smtClean="0"/>
              <a:t> </a:t>
            </a:r>
            <a:r>
              <a:rPr lang="en-US" b="1" dirty="0" err="1" smtClean="0"/>
              <a:t>područja</a:t>
            </a:r>
            <a:endParaRPr lang="hr-HR" b="1" dirty="0"/>
          </a:p>
        </p:txBody>
      </p:sp>
      <p:sp>
        <p:nvSpPr>
          <p:cNvPr id="23" name="Round Diagonal Corner Rectangle 22"/>
          <p:cNvSpPr/>
          <p:nvPr/>
        </p:nvSpPr>
        <p:spPr>
          <a:xfrm>
            <a:off x="6330950" y="751820"/>
            <a:ext cx="2743200" cy="304800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altLang="sr-Latn-RS" sz="2400" dirty="0">
                <a:solidFill>
                  <a:schemeClr val="tx1"/>
                </a:solidFill>
              </a:rPr>
              <a:t>Turci </a:t>
            </a:r>
            <a:r>
              <a:rPr lang="hr-HR" altLang="sr-Latn-RS" sz="2400" dirty="0" smtClean="0">
                <a:solidFill>
                  <a:schemeClr val="tx1"/>
                </a:solidFill>
              </a:rPr>
              <a:t>Osmanlije</a:t>
            </a:r>
            <a:r>
              <a:rPr lang="en-US" altLang="sr-Latn-RS" sz="2400" dirty="0" smtClean="0">
                <a:solidFill>
                  <a:schemeClr val="tx1"/>
                </a:solidFill>
              </a:rPr>
              <a:t> </a:t>
            </a:r>
            <a:r>
              <a:rPr lang="hr-HR" altLang="sr-Latn-RS" sz="2400" dirty="0" smtClean="0">
                <a:solidFill>
                  <a:schemeClr val="tx1"/>
                </a:solidFill>
              </a:rPr>
              <a:t>otežavaju</a:t>
            </a:r>
            <a:r>
              <a:rPr lang="en-US" altLang="sr-Latn-RS" sz="2400" dirty="0" smtClean="0">
                <a:solidFill>
                  <a:schemeClr val="tx1"/>
                </a:solidFill>
              </a:rPr>
              <a:t> </a:t>
            </a:r>
            <a:r>
              <a:rPr lang="hr-HR" altLang="sr-Latn-RS" sz="2400" b="1" dirty="0" smtClean="0">
                <a:solidFill>
                  <a:schemeClr val="tx1"/>
                </a:solidFill>
              </a:rPr>
              <a:t>kopnenu </a:t>
            </a:r>
            <a:r>
              <a:rPr lang="hr-HR" altLang="sr-Latn-RS" sz="2400" b="1" dirty="0">
                <a:solidFill>
                  <a:schemeClr val="tx1"/>
                </a:solidFill>
              </a:rPr>
              <a:t>trgovinu</a:t>
            </a:r>
            <a:r>
              <a:rPr lang="hr-HR" altLang="sr-Latn-RS" sz="2400" dirty="0">
                <a:solidFill>
                  <a:schemeClr val="tx1"/>
                </a:solidFill>
              </a:rPr>
              <a:t> s </a:t>
            </a:r>
            <a:r>
              <a:rPr lang="hr-HR" altLang="sr-Latn-RS" sz="2400" dirty="0" smtClean="0">
                <a:solidFill>
                  <a:schemeClr val="tx1"/>
                </a:solidFill>
              </a:rPr>
              <a:t>Istokom</a:t>
            </a:r>
            <a:r>
              <a:rPr lang="en-US" altLang="sr-Latn-RS" sz="2400" dirty="0" smtClean="0">
                <a:solidFill>
                  <a:schemeClr val="tx1"/>
                </a:solidFill>
              </a:rPr>
              <a:t> – 1493. </a:t>
            </a:r>
            <a:r>
              <a:rPr lang="en-US" altLang="sr-Latn-RS" sz="2400" dirty="0" err="1" smtClean="0">
                <a:solidFill>
                  <a:schemeClr val="tx1"/>
                </a:solidFill>
              </a:rPr>
              <a:t>zauzeli</a:t>
            </a:r>
            <a:r>
              <a:rPr lang="en-US" altLang="sr-Latn-RS" sz="2400" dirty="0" smtClean="0">
                <a:solidFill>
                  <a:schemeClr val="tx1"/>
                </a:solidFill>
              </a:rPr>
              <a:t> </a:t>
            </a:r>
            <a:r>
              <a:rPr lang="en-US" altLang="sr-Latn-RS" sz="2400" dirty="0" err="1" smtClean="0">
                <a:solidFill>
                  <a:schemeClr val="tx1"/>
                </a:solidFill>
              </a:rPr>
              <a:t>Carigrad</a:t>
            </a:r>
            <a:endParaRPr lang="hr-HR" altLang="sr-Latn-RS" sz="2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tx1"/>
                </a:solidFill>
              </a:rPr>
              <a:t>traži se </a:t>
            </a:r>
            <a:r>
              <a:rPr lang="hr-HR" altLang="sr-Latn-RS" sz="2400" b="1" dirty="0">
                <a:solidFill>
                  <a:schemeClr val="tx1"/>
                </a:solidFill>
              </a:rPr>
              <a:t>pomorski</a:t>
            </a:r>
            <a:r>
              <a:rPr lang="hr-HR" altLang="sr-Latn-RS" sz="2400" dirty="0">
                <a:solidFill>
                  <a:schemeClr val="tx1"/>
                </a:solidFill>
              </a:rPr>
              <a:t> put do Indije</a:t>
            </a:r>
          </a:p>
        </p:txBody>
      </p:sp>
      <p:sp>
        <p:nvSpPr>
          <p:cNvPr id="25" name="Round Diagonal Corner Rectangle 24"/>
          <p:cNvSpPr/>
          <p:nvPr/>
        </p:nvSpPr>
        <p:spPr>
          <a:xfrm>
            <a:off x="6172200" y="2706468"/>
            <a:ext cx="2946400" cy="2743201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altLang="sr-Latn-RS" sz="2400" dirty="0" smtClean="0">
                <a:solidFill>
                  <a:schemeClr val="tx1"/>
                </a:solidFill>
              </a:rPr>
              <a:t>Pomorska </a:t>
            </a:r>
            <a:r>
              <a:rPr lang="hr-HR" altLang="sr-Latn-RS" sz="2400" dirty="0">
                <a:solidFill>
                  <a:schemeClr val="tx1"/>
                </a:solidFill>
              </a:rPr>
              <a:t>istraživanja prvi je započeo Portugal, čiji su pomorci tijekom 15. stoljeća istraživali zapadne obale </a:t>
            </a:r>
            <a:r>
              <a:rPr lang="hr-HR" altLang="sr-Latn-RS" sz="2400" dirty="0" smtClean="0">
                <a:solidFill>
                  <a:schemeClr val="tx1"/>
                </a:solidFill>
              </a:rPr>
              <a:t>Afrike</a:t>
            </a:r>
            <a:r>
              <a:rPr lang="en-US" altLang="sr-Latn-RS" sz="2400" dirty="0" smtClean="0">
                <a:solidFill>
                  <a:schemeClr val="tx1"/>
                </a:solidFill>
              </a:rPr>
              <a:t>.</a:t>
            </a:r>
            <a:endParaRPr lang="hr-HR" altLang="sr-Latn-RS" sz="2400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070100" y="5532902"/>
            <a:ext cx="1524000" cy="475565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Oval 26"/>
          <p:cNvSpPr/>
          <p:nvPr/>
        </p:nvSpPr>
        <p:spPr>
          <a:xfrm>
            <a:off x="5638800" y="3227168"/>
            <a:ext cx="914400" cy="354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Round Diagonal Corner Rectangle 27"/>
          <p:cNvSpPr/>
          <p:nvPr/>
        </p:nvSpPr>
        <p:spPr>
          <a:xfrm>
            <a:off x="6197600" y="3003451"/>
            <a:ext cx="2794000" cy="2529451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altLang="sr-Latn-RS" sz="2400" dirty="0">
                <a:solidFill>
                  <a:schemeClr val="tx1"/>
                </a:solidFill>
              </a:rPr>
              <a:t> </a:t>
            </a:r>
            <a:r>
              <a:rPr lang="hr-HR" altLang="sr-Latn-RS" sz="2400" b="1" dirty="0">
                <a:solidFill>
                  <a:schemeClr val="tx1"/>
                </a:solidFill>
              </a:rPr>
              <a:t>Portugal</a:t>
            </a:r>
            <a:r>
              <a:rPr lang="hr-HR" altLang="sr-Latn-RS" sz="2400" dirty="0">
                <a:solidFill>
                  <a:schemeClr val="tx1"/>
                </a:solidFill>
              </a:rPr>
              <a:t> je postao glavni posrednik u prekomorskoj trgovini s Indijom i vodeća svjetska trgovačka velesila.</a:t>
            </a:r>
          </a:p>
        </p:txBody>
      </p:sp>
    </p:spTree>
    <p:extLst>
      <p:ext uri="{BB962C8B-B14F-4D97-AF65-F5344CB8AC3E}">
        <p14:creationId xmlns:p14="http://schemas.microsoft.com/office/powerpoint/2010/main" val="310899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4" grpId="0" animBg="1"/>
      <p:bldP spid="23" grpId="0" animBg="1"/>
      <p:bldP spid="23" grpId="1" animBg="1"/>
      <p:bldP spid="25" grpId="0" animBg="1"/>
      <p:bldP spid="25" grpId="1" animBg="1"/>
      <p:bldP spid="24" grpId="0" animBg="1"/>
      <p:bldP spid="27" grpId="0" animBg="1"/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895</Words>
  <Application>Microsoft Office PowerPoint</Application>
  <PresentationFormat>On-screen Show (4:3)</PresentationFormat>
  <Paragraphs>122</Paragraphs>
  <Slides>24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V. Prema novom vijeku – doba promjena</vt:lpstr>
      <vt:lpstr>PowerPoint Presentation</vt:lpstr>
      <vt:lpstr>PREDUVJETI VELIKIH OTKRIĆA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mirodija – aromatičan začin koji se dodaje jelu i piću radi boljeg okusa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neke su biljke i životinje prošle obrnuti put; došle su iz Europe u Ameriku </vt:lpstr>
      <vt:lpstr>PowerPoint Presentation</vt:lpstr>
      <vt:lpstr>Ponovimo naučeno</vt:lpstr>
      <vt:lpstr>ZAPIŠIMO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 HRVATSKA U RANOM SREDNJEM VIJEKU</dc:title>
  <dc:creator>Erija</dc:creator>
  <cp:lastModifiedBy>Erija</cp:lastModifiedBy>
  <cp:revision>142</cp:revision>
  <dcterms:created xsi:type="dcterms:W3CDTF">2019-09-22T13:34:17Z</dcterms:created>
  <dcterms:modified xsi:type="dcterms:W3CDTF">2020-01-11T11:14:11Z</dcterms:modified>
</cp:coreProperties>
</file>