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4176" r:id="rId2"/>
  </p:sldMasterIdLst>
  <p:sldIdLst>
    <p:sldId id="297" r:id="rId3"/>
    <p:sldId id="307" r:id="rId4"/>
    <p:sldId id="316" r:id="rId5"/>
    <p:sldId id="284" r:id="rId6"/>
    <p:sldId id="317" r:id="rId7"/>
    <p:sldId id="287" r:id="rId8"/>
    <p:sldId id="296" r:id="rId9"/>
    <p:sldId id="295" r:id="rId10"/>
    <p:sldId id="309" r:id="rId11"/>
    <p:sldId id="275" r:id="rId12"/>
    <p:sldId id="314" r:id="rId13"/>
    <p:sldId id="313" r:id="rId14"/>
    <p:sldId id="315" r:id="rId15"/>
    <p:sldId id="270" r:id="rId16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+mn-cs"/>
              </a:defRPr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+mn-cs"/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CLf1J9exMw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0" y="0"/>
            <a:ext cx="14630400" cy="716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 l="912"/>
          <a:stretch>
            <a:fillRect/>
          </a:stretch>
        </p:blipFill>
        <p:spPr bwMode="auto">
          <a:xfrm>
            <a:off x="2209800" y="3124200"/>
            <a:ext cx="82772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361925C-F445-45E9-AC31-94F3B27E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142278"/>
            <a:ext cx="6370780" cy="4779569"/>
          </a:xfrm>
          <a:prstGeom prst="rect">
            <a:avLst/>
          </a:prstGeom>
        </p:spPr>
      </p:pic>
      <p:pic>
        <p:nvPicPr>
          <p:cNvPr id="4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767129D8-9202-490B-8CA1-58A6B53B7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29105"/>
            <a:ext cx="4320480" cy="659978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C77D676-5957-416E-A0D0-5498583C0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381328"/>
            <a:ext cx="2358300" cy="4376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r="2335"/>
          <a:stretch>
            <a:fillRect/>
          </a:stretch>
        </p:blipFill>
        <p:spPr bwMode="auto">
          <a:xfrm>
            <a:off x="3429000" y="2133600"/>
            <a:ext cx="87630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lika 5" descr="Slika na kojoj se prikazuje priroda, dolina, fotografija, muškarac&#10;&#10;Opis je automatski generiran">
            <a:extLst>
              <a:ext uri="{FF2B5EF4-FFF2-40B4-BE49-F238E27FC236}">
                <a16:creationId xmlns:a16="http://schemas.microsoft.com/office/drawing/2014/main" xmlns="" id="{32CBA325-46BB-429A-93EA-41CB6A175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29" y="152401"/>
            <a:ext cx="5127811" cy="36576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0750897-D94B-4165-8E15-992E001F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381328"/>
            <a:ext cx="2358300" cy="4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22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2D4314F-29D8-483B-9173-6D7DE12C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88640"/>
            <a:ext cx="11187484" cy="685801"/>
          </a:xfrm>
        </p:spPr>
        <p:txBody>
          <a:bodyPr/>
          <a:lstStyle/>
          <a:p>
            <a:pPr algn="ctr"/>
            <a:r>
              <a:rPr lang="hr-HR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Cerovačke špilje kod Gračaca</a:t>
            </a:r>
            <a:endParaRPr lang="hr-HR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19F48205-1889-4C83-AD64-93A55D707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6682" y="980728"/>
            <a:ext cx="9358635" cy="561662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EAB2B6B-8C34-4CA9-84EF-242941AC9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381328"/>
            <a:ext cx="2358300" cy="4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772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672518EF-D5B6-46E6-8C8B-4B2EFA763E6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4288"/>
            <a:ext cx="9523413" cy="28384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BFD8FE2-73F1-4962-96FE-3F5C3FFA9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2" y="2265433"/>
            <a:ext cx="6729460" cy="447593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7AFDE07-29BD-44FB-8820-E180B8F2F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0" y="6324600"/>
            <a:ext cx="2358300" cy="4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4769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9840416" y="24505"/>
            <a:ext cx="2351584" cy="380159"/>
          </a:xfrm>
        </p:spPr>
        <p:txBody>
          <a:bodyPr>
            <a:normAutofit fontScale="90000"/>
          </a:bodyPr>
          <a:lstStyle/>
          <a:p>
            <a:pPr algn="l"/>
            <a:r>
              <a:rPr lang="hr-HR" sz="3000" b="1" i="1" dirty="0"/>
              <a:t>Ponovimo</a:t>
            </a:r>
            <a:r>
              <a:rPr lang="hr-HR" sz="3000" b="1" i="1" dirty="0" smtClean="0"/>
              <a:t>!</a:t>
            </a:r>
            <a:endParaRPr lang="hr-HR" sz="3000" b="1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191344" y="380159"/>
            <a:ext cx="11449272" cy="55446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sz="3600" dirty="0"/>
              <a:t>1. Skup stijena koji zadržava vodu i pogoduje			 nastanku plodnog tla –  _ _ _ _.</a:t>
            </a:r>
          </a:p>
          <a:p>
            <a:pPr marL="0" indent="0">
              <a:spcBef>
                <a:spcPts val="0"/>
              </a:spcBef>
              <a:buNone/>
            </a:pPr>
            <a:endParaRPr lang="hr-HR" sz="1000" dirty="0"/>
          </a:p>
          <a:p>
            <a:pPr marL="0" indent="0">
              <a:spcBef>
                <a:spcPts val="0"/>
              </a:spcBef>
              <a:buNone/>
            </a:pPr>
            <a:r>
              <a:rPr lang="hr-HR" sz="3600" dirty="0"/>
              <a:t>2. Sitne čestice pijeska i prašine nanesene 				 vjetrom u vrijeme i nakon ledenog doba 				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3600" dirty="0"/>
              <a:t> – _ _ _ _ _ _ ili les.</a:t>
            </a:r>
          </a:p>
          <a:p>
            <a:pPr marL="0" indent="0">
              <a:spcBef>
                <a:spcPts val="0"/>
              </a:spcBef>
              <a:buNone/>
            </a:pPr>
            <a:endParaRPr lang="hr-HR" sz="1100" dirty="0"/>
          </a:p>
          <a:p>
            <a:pPr marL="0" indent="0">
              <a:spcBef>
                <a:spcPts val="0"/>
              </a:spcBef>
              <a:buNone/>
            </a:pPr>
            <a:r>
              <a:rPr lang="hr-HR" sz="3600" dirty="0"/>
              <a:t>3. Najdublji jamski sustav na Sjevernom 				 Velebitu – _ _ _ _ _ _   _ _ _ _ - Trojama.</a:t>
            </a:r>
          </a:p>
          <a:p>
            <a:pPr marL="0" indent="0">
              <a:spcBef>
                <a:spcPts val="0"/>
              </a:spcBef>
              <a:buNone/>
            </a:pPr>
            <a:endParaRPr lang="hr-HR" sz="1100" dirty="0"/>
          </a:p>
          <a:p>
            <a:pPr marL="0" indent="0">
              <a:spcBef>
                <a:spcPts val="0"/>
              </a:spcBef>
              <a:buNone/>
            </a:pPr>
            <a:r>
              <a:rPr lang="hr-HR" sz="3600" dirty="0"/>
              <a:t>4. Nastali pomicanjem dijelova Zemljine 				 kore - _ _ _ _ _ _   _ _ _ _ _ _ </a:t>
            </a:r>
          </a:p>
          <a:p>
            <a:pPr marL="0" indent="0">
              <a:spcBef>
                <a:spcPts val="0"/>
              </a:spcBef>
              <a:buNone/>
            </a:pPr>
            <a:endParaRPr lang="hr-HR" sz="36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888CA491-6BF3-43A6-90CF-810DA50E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257" y="476672"/>
            <a:ext cx="2031182" cy="1189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38C3FBC-A90D-40E6-B2B8-497D898D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257" y="1953175"/>
            <a:ext cx="2346303" cy="1365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2F7D491-F452-4548-809D-D9452533E8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90257" y="4902645"/>
            <a:ext cx="1804707" cy="1118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335C327-D0A7-456E-9FAF-53B4F7B39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408" y="6381328"/>
            <a:ext cx="2358300" cy="43762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E13C3DB9-6839-4D34-B4B4-C5C6B914B0E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00708" y="3539203"/>
            <a:ext cx="1527374" cy="1171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92346B9-40CE-4FE9-8850-97B221A04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188640"/>
            <a:ext cx="11928648" cy="204317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AE6761FA-8D7A-4613-962B-A7957ED38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2"/>
          <a:stretch/>
        </p:blipFill>
        <p:spPr>
          <a:xfrm>
            <a:off x="3935760" y="1844824"/>
            <a:ext cx="5041194" cy="482453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CA4466DF-EF6F-4352-AA7F-A286F3920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381328"/>
            <a:ext cx="2358300" cy="4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70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6858000" cy="312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276600"/>
            <a:ext cx="55626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47AFDE07-29BD-44FB-8820-E180B8F2F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0" y="6324600"/>
            <a:ext cx="2358300" cy="4376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-1"/>
            <a:ext cx="6732240" cy="684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2B1C6FC-FA10-47A6-9E97-C9A5B424E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6381328"/>
            <a:ext cx="2358300" cy="4376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800100"/>
            <a:ext cx="115633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7AFDE07-29BD-44FB-8820-E180B8F2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0" y="6324600"/>
            <a:ext cx="2358300" cy="4376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3B488A6-5692-4F18-8706-821BC63E8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0377"/>
            <a:ext cx="2358300" cy="43762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2133600"/>
            <a:ext cx="396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85800"/>
            <a:ext cx="69627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2BD5C1D-9C34-4FED-978E-0E5221036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3505200"/>
            <a:ext cx="4179414" cy="31134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8320763-2C16-42C0-837E-AAB1E4E2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408" y="6381328"/>
            <a:ext cx="2358300" cy="43762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333875"/>
            <a:ext cx="106013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704850"/>
            <a:ext cx="4953000" cy="38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361950"/>
            <a:ext cx="38862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zervirano mjesto sadržaja 14">
            <a:extLst>
              <a:ext uri="{FF2B5EF4-FFF2-40B4-BE49-F238E27FC236}">
                <a16:creationId xmlns:a16="http://schemas.microsoft.com/office/drawing/2014/main" xmlns="" id="{E8FC7BCB-FE8F-49E0-8013-FEC996D62B5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089025"/>
            <a:ext cx="12025313" cy="576897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CEA7CE0F-1C40-499B-B6AD-3A85F808F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6381328"/>
            <a:ext cx="2358300" cy="43762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7245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6D049AF-F9B0-45A6-9BED-9A85035324B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609600"/>
            <a:ext cx="11304588" cy="1508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000" dirty="0">
                <a:latin typeface="Arial" pitchFamily="34" charset="0"/>
                <a:cs typeface="Arial" pitchFamily="34" charset="0"/>
              </a:rPr>
              <a:t>Najdublji jamski sustav je </a:t>
            </a:r>
            <a:r>
              <a:rPr lang="hr-HR" sz="3000" b="1" dirty="0">
                <a:latin typeface="Arial" pitchFamily="34" charset="0"/>
                <a:cs typeface="Arial" pitchFamily="34" charset="0"/>
              </a:rPr>
              <a:t>Lukina jama – Trojama </a:t>
            </a:r>
            <a:r>
              <a:rPr lang="hr-HR" sz="3000" dirty="0">
                <a:latin typeface="Arial" pitchFamily="34" charset="0"/>
                <a:cs typeface="Arial" pitchFamily="34" charset="0"/>
              </a:rPr>
              <a:t>na Sjevernom Velebitu (-1431 m), a najduži spiljski sustav u Hrvatskoj je </a:t>
            </a:r>
            <a:r>
              <a:rPr lang="hr-HR" sz="3000" b="1" dirty="0">
                <a:latin typeface="Arial" pitchFamily="34" charset="0"/>
                <a:cs typeface="Arial" pitchFamily="34" charset="0"/>
              </a:rPr>
              <a:t>Kita </a:t>
            </a:r>
            <a:r>
              <a:rPr lang="hr-HR" sz="3000" b="1" dirty="0" err="1">
                <a:latin typeface="Arial" pitchFamily="34" charset="0"/>
                <a:cs typeface="Arial" pitchFamily="34" charset="0"/>
              </a:rPr>
              <a:t>Gaćešina</a:t>
            </a:r>
            <a:r>
              <a:rPr lang="hr-HR" sz="30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hr-HR" sz="3000" b="1" dirty="0" err="1">
                <a:latin typeface="Arial" pitchFamily="34" charset="0"/>
                <a:cs typeface="Arial" pitchFamily="34" charset="0"/>
              </a:rPr>
              <a:t>Draženova</a:t>
            </a:r>
            <a:r>
              <a:rPr lang="hr-HR" sz="3000" b="1" dirty="0">
                <a:latin typeface="Arial" pitchFamily="34" charset="0"/>
                <a:cs typeface="Arial" pitchFamily="34" charset="0"/>
              </a:rPr>
              <a:t> puhaljka </a:t>
            </a:r>
            <a:r>
              <a:rPr lang="hr-HR" sz="3000" dirty="0">
                <a:latin typeface="Arial" pitchFamily="34" charset="0"/>
                <a:cs typeface="Arial" pitchFamily="34" charset="0"/>
              </a:rPr>
              <a:t>(oko 30 km).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7BE0E2C-DCBD-4F60-880E-20451415C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427" y="2420888"/>
            <a:ext cx="6897245" cy="395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B361AAD-CCEC-463E-A873-8B785449B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2879294"/>
            <a:ext cx="4688519" cy="383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xmlns="" id="{0675F2D3-38D7-4837-9CAB-5C7DD8B444D6}"/>
              </a:ext>
            </a:extLst>
          </p:cNvPr>
          <p:cNvSpPr/>
          <p:nvPr/>
        </p:nvSpPr>
        <p:spPr>
          <a:xfrm>
            <a:off x="983432" y="3068960"/>
            <a:ext cx="2264253" cy="57606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Lukina jama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xmlns="" id="{F0883C1B-322A-42E7-BA00-18BE14CACC62}"/>
              </a:ext>
            </a:extLst>
          </p:cNvPr>
          <p:cNvSpPr/>
          <p:nvPr/>
        </p:nvSpPr>
        <p:spPr>
          <a:xfrm>
            <a:off x="5639945" y="5661248"/>
            <a:ext cx="6216695" cy="57606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Kita </a:t>
            </a:r>
            <a:r>
              <a:rPr lang="hr-HR" b="1" dirty="0" err="1">
                <a:solidFill>
                  <a:schemeClr val="tx1"/>
                </a:solidFill>
              </a:rPr>
              <a:t>Gaćešina</a:t>
            </a:r>
            <a:r>
              <a:rPr lang="hr-HR" b="1" dirty="0">
                <a:solidFill>
                  <a:schemeClr val="tx1"/>
                </a:solidFill>
              </a:rPr>
              <a:t> – </a:t>
            </a:r>
            <a:r>
              <a:rPr lang="hr-HR" b="1" dirty="0" err="1">
                <a:solidFill>
                  <a:schemeClr val="tx1"/>
                </a:solidFill>
              </a:rPr>
              <a:t>Draženova</a:t>
            </a:r>
            <a:r>
              <a:rPr lang="hr-HR" b="1" dirty="0">
                <a:solidFill>
                  <a:schemeClr val="tx1"/>
                </a:solidFill>
              </a:rPr>
              <a:t> puhaljka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9C0B515-AE69-47E6-8DAD-C23A9655C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6381328"/>
            <a:ext cx="2358300" cy="4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637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heme/theme1.xml><?xml version="1.0" encoding="utf-8"?>
<a:theme xmlns:a="http://schemas.openxmlformats.org/drawingml/2006/main" name="Hrvatska 1">
  <a:themeElements>
    <a:clrScheme name="Custom Design 2">
      <a:dk1>
        <a:srgbClr val="000000"/>
      </a:dk1>
      <a:lt1>
        <a:srgbClr val="CCCCCC"/>
      </a:lt1>
      <a:dk2>
        <a:srgbClr val="000000"/>
      </a:dk2>
      <a:lt2>
        <a:srgbClr val="666666"/>
      </a:lt2>
      <a:accent1>
        <a:srgbClr val="803962"/>
      </a:accent1>
      <a:accent2>
        <a:srgbClr val="804A26"/>
      </a:accent2>
      <a:accent3>
        <a:srgbClr val="E2E2E2"/>
      </a:accent3>
      <a:accent4>
        <a:srgbClr val="000000"/>
      </a:accent4>
      <a:accent5>
        <a:srgbClr val="C0AEB7"/>
      </a:accent5>
      <a:accent6>
        <a:srgbClr val="734221"/>
      </a:accent6>
      <a:hlink>
        <a:srgbClr val="803939"/>
      </a:hlink>
      <a:folHlink>
        <a:srgbClr val="6E5D22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03F3F"/>
        </a:accent1>
        <a:accent2>
          <a:srgbClr val="A31A1A"/>
        </a:accent2>
        <a:accent3>
          <a:srgbClr val="E2E2E2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2"/>
        </a:accent1>
        <a:accent2>
          <a:srgbClr val="804A26"/>
        </a:accent2>
        <a:accent3>
          <a:srgbClr val="E2E2E2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335966"/>
        </a:accent1>
        <a:accent2>
          <a:srgbClr val="803939"/>
        </a:accent2>
        <a:accent3>
          <a:srgbClr val="E2E2E2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9"/>
        </a:accent1>
        <a:accent2>
          <a:srgbClr val="736017"/>
        </a:accent2>
        <a:accent3>
          <a:srgbClr val="E2E2E2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CEC00"/>
        </a:accent1>
        <a:accent2>
          <a:srgbClr val="E6CB00"/>
        </a:accent2>
        <a:accent3>
          <a:srgbClr val="E2E2E2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6919"/>
        </a:accent1>
        <a:accent2>
          <a:srgbClr val="688019"/>
        </a:accent2>
        <a:accent3>
          <a:srgbClr val="E2E2E2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7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6"/>
        </a:accent1>
        <a:accent2>
          <a:srgbClr val="666514"/>
        </a:accent2>
        <a:accent3>
          <a:srgbClr val="E2E2E2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119"/>
        </a:accent1>
        <a:accent2>
          <a:srgbClr val="197280"/>
        </a:accent2>
        <a:accent3>
          <a:srgbClr val="E2E2E2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9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4EC100"/>
        </a:accent1>
        <a:accent2>
          <a:srgbClr val="358400"/>
        </a:accent2>
        <a:accent3>
          <a:srgbClr val="E2E2E2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586614"/>
        </a:accent1>
        <a:accent2>
          <a:srgbClr val="295966"/>
        </a:accent2>
        <a:accent3>
          <a:srgbClr val="E2E2E2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06B"/>
        </a:accent1>
        <a:accent2>
          <a:srgbClr val="804E33"/>
        </a:accent2>
        <a:accent3>
          <a:srgbClr val="E2E2E2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C3F48"/>
        </a:accent1>
        <a:accent2>
          <a:srgbClr val="3D7317"/>
        </a:accent2>
        <a:accent3>
          <a:srgbClr val="E2E2E2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00A5C9"/>
        </a:accent1>
        <a:accent2>
          <a:srgbClr val="427D89"/>
        </a:accent2>
        <a:accent3>
          <a:srgbClr val="E2E2E2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1F5499"/>
        </a:accent1>
        <a:accent2>
          <a:srgbClr val="1D8019"/>
        </a:accent2>
        <a:accent3>
          <a:srgbClr val="E2E2E2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B"/>
        </a:accent1>
        <a:accent2>
          <a:srgbClr val="196D80"/>
        </a:accent2>
        <a:accent3>
          <a:srgbClr val="E2E2E2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666514"/>
        </a:accent1>
        <a:accent2>
          <a:srgbClr val="145766"/>
        </a:accent2>
        <a:accent3>
          <a:srgbClr val="E2E2E2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03F3F"/>
        </a:accent1>
        <a:accent2>
          <a:srgbClr val="A31A1A"/>
        </a:accent2>
        <a:accent3>
          <a:srgbClr val="FFFFFF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2"/>
        </a:accent1>
        <a:accent2>
          <a:srgbClr val="804A26"/>
        </a:accent2>
        <a:accent3>
          <a:srgbClr val="FFFFFF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335966"/>
        </a:accent1>
        <a:accent2>
          <a:srgbClr val="803939"/>
        </a:accent2>
        <a:accent3>
          <a:srgbClr val="FFFFFF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9"/>
        </a:accent1>
        <a:accent2>
          <a:srgbClr val="736017"/>
        </a:accent2>
        <a:accent3>
          <a:srgbClr val="FFFFFF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CEC00"/>
        </a:accent1>
        <a:accent2>
          <a:srgbClr val="E6CB00"/>
        </a:accent2>
        <a:accent3>
          <a:srgbClr val="FFFFFF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6919"/>
        </a:accent1>
        <a:accent2>
          <a:srgbClr val="688019"/>
        </a:accent2>
        <a:accent3>
          <a:srgbClr val="FFFFFF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6"/>
        </a:accent1>
        <a:accent2>
          <a:srgbClr val="666514"/>
        </a:accent2>
        <a:accent3>
          <a:srgbClr val="FFFFFF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119"/>
        </a:accent1>
        <a:accent2>
          <a:srgbClr val="197280"/>
        </a:accent2>
        <a:accent3>
          <a:srgbClr val="FFFFFF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4EC100"/>
        </a:accent1>
        <a:accent2>
          <a:srgbClr val="358400"/>
        </a:accent2>
        <a:accent3>
          <a:srgbClr val="FFFFFF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586614"/>
        </a:accent1>
        <a:accent2>
          <a:srgbClr val="295966"/>
        </a:accent2>
        <a:accent3>
          <a:srgbClr val="FFFFFF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06B"/>
        </a:accent1>
        <a:accent2>
          <a:srgbClr val="804E33"/>
        </a:accent2>
        <a:accent3>
          <a:srgbClr val="FFFFFF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C3F48"/>
        </a:accent1>
        <a:accent2>
          <a:srgbClr val="3D7317"/>
        </a:accent2>
        <a:accent3>
          <a:srgbClr val="FFFFFF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00A5C9"/>
        </a:accent1>
        <a:accent2>
          <a:srgbClr val="427D89"/>
        </a:accent2>
        <a:accent3>
          <a:srgbClr val="FFFFFF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1F5499"/>
        </a:accent1>
        <a:accent2>
          <a:srgbClr val="1D8019"/>
        </a:accent2>
        <a:accent3>
          <a:srgbClr val="FFFFFF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B"/>
        </a:accent1>
        <a:accent2>
          <a:srgbClr val="196D80"/>
        </a:accent2>
        <a:accent3>
          <a:srgbClr val="FFFFFF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666514"/>
        </a:accent1>
        <a:accent2>
          <a:srgbClr val="145766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Hrvatska 2</Template>
  <TotalTime>635</TotalTime>
  <Words>54</Words>
  <Application>Microsoft Office PowerPoint</Application>
  <PresentationFormat>Custom</PresentationFormat>
  <Paragraphs>13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Hrvatska 1</vt:lpstr>
      <vt:lpstr>Office tema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Cerovačke špilje kod Gračaca</vt:lpstr>
      <vt:lpstr>Slide 13</vt:lpstr>
      <vt:lpstr>Ponovimo!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Alen</dc:creator>
  <cp:lastModifiedBy>mlabus</cp:lastModifiedBy>
  <cp:revision>81</cp:revision>
  <dcterms:created xsi:type="dcterms:W3CDTF">2018-07-25T21:06:33Z</dcterms:created>
  <dcterms:modified xsi:type="dcterms:W3CDTF">2019-10-09T11:11:03Z</dcterms:modified>
</cp:coreProperties>
</file>