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78" r:id="rId3"/>
    <p:sldId id="384" r:id="rId4"/>
    <p:sldId id="385" r:id="rId5"/>
    <p:sldId id="386" r:id="rId6"/>
    <p:sldId id="380" r:id="rId7"/>
    <p:sldId id="383" r:id="rId8"/>
    <p:sldId id="381" r:id="rId9"/>
    <p:sldId id="353" r:id="rId10"/>
    <p:sldId id="30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vonimir Vrazic" initials="ZV" lastIdx="9" clrIdx="0">
    <p:extLst>
      <p:ext uri="{19B8F6BF-5375-455C-9EA6-DF929625EA0E}">
        <p15:presenceInfo xmlns:p15="http://schemas.microsoft.com/office/powerpoint/2012/main" xmlns="" userId="541e2bde51bd7509" providerId="Windows Live"/>
      </p:ext>
    </p:extLst>
  </p:cmAuthor>
  <p:cmAuthor id="2" name="Korisnik" initials="K" lastIdx="3" clrIdx="1">
    <p:extLst>
      <p:ext uri="{19B8F6BF-5375-455C-9EA6-DF929625EA0E}">
        <p15:presenceInfo xmlns:p15="http://schemas.microsoft.com/office/powerpoint/2012/main" xmlns="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E7A"/>
    <a:srgbClr val="888380"/>
    <a:srgbClr val="868283"/>
    <a:srgbClr val="B20C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ED0FF-7417-418D-9068-FAB2AA65D51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3B8C512-4A41-4936-AB9D-C0203320FD4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hr-HR" b="0" dirty="0" smtClean="0"/>
            <a:t>proricanje</a:t>
          </a:r>
          <a:endParaRPr lang="hr-HR" b="0" dirty="0"/>
        </a:p>
      </dgm:t>
    </dgm:pt>
    <dgm:pt modelId="{03674E26-ADD6-4254-A29A-0397B3E19637}" type="parTrans" cxnId="{C6298084-D0C6-4B63-A344-059B47E76583}">
      <dgm:prSet/>
      <dgm:spPr/>
      <dgm:t>
        <a:bodyPr/>
        <a:lstStyle/>
        <a:p>
          <a:endParaRPr lang="hr-HR"/>
        </a:p>
      </dgm:t>
    </dgm:pt>
    <dgm:pt modelId="{1355E1A2-939D-4D08-895A-6A23F4B60D17}" type="sibTrans" cxnId="{C6298084-D0C6-4B63-A344-059B47E76583}">
      <dgm:prSet/>
      <dgm:spPr/>
      <dgm:t>
        <a:bodyPr/>
        <a:lstStyle/>
        <a:p>
          <a:endParaRPr lang="hr-HR"/>
        </a:p>
      </dgm:t>
    </dgm:pt>
    <dgm:pt modelId="{FE397717-1D5C-47ED-84D2-144EF59175F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hr-HR" dirty="0" smtClean="0"/>
            <a:t>mnogobošci</a:t>
          </a:r>
          <a:endParaRPr lang="hr-HR" dirty="0"/>
        </a:p>
      </dgm:t>
    </dgm:pt>
    <dgm:pt modelId="{DCEDC384-88B7-4794-B10A-45C5348802F3}" type="parTrans" cxnId="{475B7E6F-FDFD-4262-8CE2-EEDCB6F82B84}">
      <dgm:prSet/>
      <dgm:spPr/>
      <dgm:t>
        <a:bodyPr/>
        <a:lstStyle/>
        <a:p>
          <a:endParaRPr lang="hr-HR"/>
        </a:p>
      </dgm:t>
    </dgm:pt>
    <dgm:pt modelId="{1A09ED62-27F4-4BB9-A0DF-AFABBA8C5AAC}" type="sibTrans" cxnId="{475B7E6F-FDFD-4262-8CE2-EEDCB6F82B84}">
      <dgm:prSet/>
      <dgm:spPr/>
      <dgm:t>
        <a:bodyPr/>
        <a:lstStyle/>
        <a:p>
          <a:endParaRPr lang="hr-HR"/>
        </a:p>
      </dgm:t>
    </dgm:pt>
    <dgm:pt modelId="{E0951211-A386-41B2-B661-9BFFADD82A0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hr-HR" dirty="0" smtClean="0"/>
            <a:t>kućna božanstva</a:t>
          </a:r>
          <a:endParaRPr lang="hr-HR" dirty="0"/>
        </a:p>
      </dgm:t>
    </dgm:pt>
    <dgm:pt modelId="{EF866E4F-D071-4CEF-81C6-F40909144ADB}" type="parTrans" cxnId="{2EF2E037-B3A1-4589-91E9-21215BD7511F}">
      <dgm:prSet/>
      <dgm:spPr/>
      <dgm:t>
        <a:bodyPr/>
        <a:lstStyle/>
        <a:p>
          <a:endParaRPr lang="hr-HR"/>
        </a:p>
      </dgm:t>
    </dgm:pt>
    <dgm:pt modelId="{D03EE6FD-5652-4F51-A787-7FAA01043FAE}" type="sibTrans" cxnId="{2EF2E037-B3A1-4589-91E9-21215BD7511F}">
      <dgm:prSet/>
      <dgm:spPr/>
      <dgm:t>
        <a:bodyPr/>
        <a:lstStyle/>
        <a:p>
          <a:endParaRPr lang="hr-HR"/>
        </a:p>
      </dgm:t>
    </dgm:pt>
    <dgm:pt modelId="{E33CA9FE-5510-45D3-BF67-357A4A33DCE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hr-HR" dirty="0" err="1" smtClean="0"/>
            <a:t>kapitolsko</a:t>
          </a:r>
          <a:r>
            <a:rPr lang="hr-HR" dirty="0" smtClean="0"/>
            <a:t> trojstvo</a:t>
          </a:r>
          <a:endParaRPr lang="hr-HR" dirty="0"/>
        </a:p>
      </dgm:t>
    </dgm:pt>
    <dgm:pt modelId="{0D5CF6DA-186A-47F6-95C6-A099E011245C}" type="parTrans" cxnId="{9355FB61-C785-47DF-8C11-67F188E01346}">
      <dgm:prSet/>
      <dgm:spPr/>
      <dgm:t>
        <a:bodyPr/>
        <a:lstStyle/>
        <a:p>
          <a:endParaRPr lang="hr-HR"/>
        </a:p>
      </dgm:t>
    </dgm:pt>
    <dgm:pt modelId="{9E7D1E80-5081-48FC-9F6D-30A89B5983AE}" type="sibTrans" cxnId="{9355FB61-C785-47DF-8C11-67F188E01346}">
      <dgm:prSet/>
      <dgm:spPr/>
      <dgm:t>
        <a:bodyPr/>
        <a:lstStyle/>
        <a:p>
          <a:endParaRPr lang="hr-HR"/>
        </a:p>
      </dgm:t>
    </dgm:pt>
    <dgm:pt modelId="{12CF9276-D4D5-4615-BFCB-578F0317B9EC}" type="pres">
      <dgm:prSet presAssocID="{4F2ED0FF-7417-418D-9068-FAB2AA65D5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60E36F7-7370-4676-9BF6-7C4432AE4104}" type="pres">
      <dgm:prSet presAssocID="{FE397717-1D5C-47ED-84D2-144EF59175F7}" presName="node" presStyleLbl="node1" presStyleIdx="0" presStyleCnt="4" custLinFactNeighborX="991" custLinFactNeighborY="418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3D5232-4716-4160-B029-56B9D529CB80}" type="pres">
      <dgm:prSet presAssocID="{1A09ED62-27F4-4BB9-A0DF-AFABBA8C5AAC}" presName="sibTrans" presStyleCnt="0"/>
      <dgm:spPr/>
    </dgm:pt>
    <dgm:pt modelId="{0787E1C5-D64B-48D2-AD05-9C445C96B832}" type="pres">
      <dgm:prSet presAssocID="{E0951211-A386-41B2-B661-9BFFADD82A02}" presName="node" presStyleLbl="node1" presStyleIdx="1" presStyleCnt="4" custLinFactNeighborX="-1806" custLinFactNeighborY="418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420349-C3EB-42DB-88EA-128D55FB3029}" type="pres">
      <dgm:prSet presAssocID="{D03EE6FD-5652-4F51-A787-7FAA01043FAE}" presName="sibTrans" presStyleCnt="0"/>
      <dgm:spPr/>
    </dgm:pt>
    <dgm:pt modelId="{ADA75C92-0D4E-44EB-884D-1BCF3EA86489}" type="pres">
      <dgm:prSet presAssocID="{E33CA9FE-5510-45D3-BF67-357A4A33DCEB}" presName="node" presStyleLbl="node1" presStyleIdx="2" presStyleCnt="4" custLinFactNeighborX="2855" custLinFactNeighborY="23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4BEB5E-0EB4-415C-9473-20EBEC9DD146}" type="pres">
      <dgm:prSet presAssocID="{9E7D1E80-5081-48FC-9F6D-30A89B5983AE}" presName="sibTrans" presStyleCnt="0"/>
      <dgm:spPr/>
    </dgm:pt>
    <dgm:pt modelId="{A81F20FD-906C-4358-A6D9-6B632151447D}" type="pres">
      <dgm:prSet presAssocID="{23B8C512-4A41-4936-AB9D-C0203320FD4B}" presName="node" presStyleLbl="node1" presStyleIdx="3" presStyleCnt="4" custScaleX="103589" custScaleY="100284" custLinFactNeighborX="-2808" custLinFactNeighborY="195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8707384-F1D0-4EE5-9C57-7471262777A7}" type="presOf" srcId="{E33CA9FE-5510-45D3-BF67-357A4A33DCEB}" destId="{ADA75C92-0D4E-44EB-884D-1BCF3EA86489}" srcOrd="0" destOrd="0" presId="urn:microsoft.com/office/officeart/2005/8/layout/default#1"/>
    <dgm:cxn modelId="{475B7E6F-FDFD-4262-8CE2-EEDCB6F82B84}" srcId="{4F2ED0FF-7417-418D-9068-FAB2AA65D51A}" destId="{FE397717-1D5C-47ED-84D2-144EF59175F7}" srcOrd="0" destOrd="0" parTransId="{DCEDC384-88B7-4794-B10A-45C5348802F3}" sibTransId="{1A09ED62-27F4-4BB9-A0DF-AFABBA8C5AAC}"/>
    <dgm:cxn modelId="{F489ADDE-0F5C-4BD8-828D-DC7424AA38A5}" type="presOf" srcId="{FE397717-1D5C-47ED-84D2-144EF59175F7}" destId="{960E36F7-7370-4676-9BF6-7C4432AE4104}" srcOrd="0" destOrd="0" presId="urn:microsoft.com/office/officeart/2005/8/layout/default#1"/>
    <dgm:cxn modelId="{54635347-42F1-4322-9F6B-43509F6B3B20}" type="presOf" srcId="{E0951211-A386-41B2-B661-9BFFADD82A02}" destId="{0787E1C5-D64B-48D2-AD05-9C445C96B832}" srcOrd="0" destOrd="0" presId="urn:microsoft.com/office/officeart/2005/8/layout/default#1"/>
    <dgm:cxn modelId="{2EF2E037-B3A1-4589-91E9-21215BD7511F}" srcId="{4F2ED0FF-7417-418D-9068-FAB2AA65D51A}" destId="{E0951211-A386-41B2-B661-9BFFADD82A02}" srcOrd="1" destOrd="0" parTransId="{EF866E4F-D071-4CEF-81C6-F40909144ADB}" sibTransId="{D03EE6FD-5652-4F51-A787-7FAA01043FAE}"/>
    <dgm:cxn modelId="{85F80E97-E480-4AB4-A63A-5747694298D4}" type="presOf" srcId="{23B8C512-4A41-4936-AB9D-C0203320FD4B}" destId="{A81F20FD-906C-4358-A6D9-6B632151447D}" srcOrd="0" destOrd="0" presId="urn:microsoft.com/office/officeart/2005/8/layout/default#1"/>
    <dgm:cxn modelId="{0A970604-E35E-4EB7-8E59-31F7C5D01B33}" type="presOf" srcId="{4F2ED0FF-7417-418D-9068-FAB2AA65D51A}" destId="{12CF9276-D4D5-4615-BFCB-578F0317B9EC}" srcOrd="0" destOrd="0" presId="urn:microsoft.com/office/officeart/2005/8/layout/default#1"/>
    <dgm:cxn modelId="{9355FB61-C785-47DF-8C11-67F188E01346}" srcId="{4F2ED0FF-7417-418D-9068-FAB2AA65D51A}" destId="{E33CA9FE-5510-45D3-BF67-357A4A33DCEB}" srcOrd="2" destOrd="0" parTransId="{0D5CF6DA-186A-47F6-95C6-A099E011245C}" sibTransId="{9E7D1E80-5081-48FC-9F6D-30A89B5983AE}"/>
    <dgm:cxn modelId="{C6298084-D0C6-4B63-A344-059B47E76583}" srcId="{4F2ED0FF-7417-418D-9068-FAB2AA65D51A}" destId="{23B8C512-4A41-4936-AB9D-C0203320FD4B}" srcOrd="3" destOrd="0" parTransId="{03674E26-ADD6-4254-A29A-0397B3E19637}" sibTransId="{1355E1A2-939D-4D08-895A-6A23F4B60D17}"/>
    <dgm:cxn modelId="{8E013EF6-AD79-4FAB-8B37-80B98EBA286C}" type="presParOf" srcId="{12CF9276-D4D5-4615-BFCB-578F0317B9EC}" destId="{960E36F7-7370-4676-9BF6-7C4432AE4104}" srcOrd="0" destOrd="0" presId="urn:microsoft.com/office/officeart/2005/8/layout/default#1"/>
    <dgm:cxn modelId="{EBD1FD22-5751-44F8-9829-DD22ACE034E8}" type="presParOf" srcId="{12CF9276-D4D5-4615-BFCB-578F0317B9EC}" destId="{C33D5232-4716-4160-B029-56B9D529CB80}" srcOrd="1" destOrd="0" presId="urn:microsoft.com/office/officeart/2005/8/layout/default#1"/>
    <dgm:cxn modelId="{B5E28F22-C0DA-40C9-9EAC-D8B30088A001}" type="presParOf" srcId="{12CF9276-D4D5-4615-BFCB-578F0317B9EC}" destId="{0787E1C5-D64B-48D2-AD05-9C445C96B832}" srcOrd="2" destOrd="0" presId="urn:microsoft.com/office/officeart/2005/8/layout/default#1"/>
    <dgm:cxn modelId="{365C7AA6-54E8-4C92-98E3-6E09425F6693}" type="presParOf" srcId="{12CF9276-D4D5-4615-BFCB-578F0317B9EC}" destId="{24420349-C3EB-42DB-88EA-128D55FB3029}" srcOrd="3" destOrd="0" presId="urn:microsoft.com/office/officeart/2005/8/layout/default#1"/>
    <dgm:cxn modelId="{C6FC57C2-6467-4A8C-B7C3-A8D17BE9DA7E}" type="presParOf" srcId="{12CF9276-D4D5-4615-BFCB-578F0317B9EC}" destId="{ADA75C92-0D4E-44EB-884D-1BCF3EA86489}" srcOrd="4" destOrd="0" presId="urn:microsoft.com/office/officeart/2005/8/layout/default#1"/>
    <dgm:cxn modelId="{F2CCDE19-F26D-4F3C-ABC6-ABF1B3CDA2B8}" type="presParOf" srcId="{12CF9276-D4D5-4615-BFCB-578F0317B9EC}" destId="{3D4BEB5E-0EB4-415C-9473-20EBEC9DD146}" srcOrd="5" destOrd="0" presId="urn:microsoft.com/office/officeart/2005/8/layout/default#1"/>
    <dgm:cxn modelId="{EF1BC4E5-9C30-4D4D-9DB6-59BB53B1A601}" type="presParOf" srcId="{12CF9276-D4D5-4615-BFCB-578F0317B9EC}" destId="{A81F20FD-906C-4358-A6D9-6B632151447D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E36F7-7370-4676-9BF6-7C4432AE4104}">
      <dsp:nvSpPr>
        <dsp:cNvPr id="0" name=""/>
        <dsp:cNvSpPr/>
      </dsp:nvSpPr>
      <dsp:spPr>
        <a:xfrm>
          <a:off x="144138" y="94899"/>
          <a:ext cx="3701498" cy="2220898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200" kern="1200" dirty="0" smtClean="0"/>
            <a:t>mnogobošci</a:t>
          </a:r>
          <a:endParaRPr lang="hr-HR" sz="5200" kern="1200" dirty="0"/>
        </a:p>
      </dsp:txBody>
      <dsp:txXfrm>
        <a:off x="144138" y="94899"/>
        <a:ext cx="3701498" cy="2220898"/>
      </dsp:txXfrm>
    </dsp:sp>
    <dsp:sp modelId="{0787E1C5-D64B-48D2-AD05-9C445C96B832}">
      <dsp:nvSpPr>
        <dsp:cNvPr id="0" name=""/>
        <dsp:cNvSpPr/>
      </dsp:nvSpPr>
      <dsp:spPr>
        <a:xfrm>
          <a:off x="4112255" y="94899"/>
          <a:ext cx="3701498" cy="2220898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200" kern="1200" dirty="0" smtClean="0"/>
            <a:t>kućna božanstva</a:t>
          </a:r>
          <a:endParaRPr lang="hr-HR" sz="5200" kern="1200" dirty="0"/>
        </a:p>
      </dsp:txBody>
      <dsp:txXfrm>
        <a:off x="4112255" y="94899"/>
        <a:ext cx="3701498" cy="2220898"/>
      </dsp:txXfrm>
    </dsp:sp>
    <dsp:sp modelId="{ADA75C92-0D4E-44EB-884D-1BCF3EA86489}">
      <dsp:nvSpPr>
        <dsp:cNvPr id="0" name=""/>
        <dsp:cNvSpPr/>
      </dsp:nvSpPr>
      <dsp:spPr>
        <a:xfrm>
          <a:off x="146710" y="2601265"/>
          <a:ext cx="3701498" cy="2220898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200" kern="1200" dirty="0" err="1" smtClean="0"/>
            <a:t>kapitolsko</a:t>
          </a:r>
          <a:r>
            <a:rPr lang="hr-HR" sz="5200" kern="1200" dirty="0" smtClean="0"/>
            <a:t> </a:t>
          </a:r>
          <a:r>
            <a:rPr lang="hr-HR" sz="5200" kern="1200" dirty="0" smtClean="0"/>
            <a:t>trojstvo</a:t>
          </a:r>
          <a:endParaRPr lang="hr-HR" sz="5200" kern="1200" dirty="0"/>
        </a:p>
      </dsp:txBody>
      <dsp:txXfrm>
        <a:off x="146710" y="2601265"/>
        <a:ext cx="3701498" cy="2220898"/>
      </dsp:txXfrm>
    </dsp:sp>
    <dsp:sp modelId="{A81F20FD-906C-4358-A6D9-6B632151447D}">
      <dsp:nvSpPr>
        <dsp:cNvPr id="0" name=""/>
        <dsp:cNvSpPr/>
      </dsp:nvSpPr>
      <dsp:spPr>
        <a:xfrm>
          <a:off x="4008742" y="2594958"/>
          <a:ext cx="3834344" cy="2227206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200" b="0" kern="1200" dirty="0" smtClean="0"/>
            <a:t>proricanje</a:t>
          </a:r>
          <a:endParaRPr lang="hr-HR" sz="5200" b="0" kern="1200" dirty="0"/>
        </a:p>
      </dsp:txBody>
      <dsp:txXfrm>
        <a:off x="4008742" y="2594958"/>
        <a:ext cx="3834344" cy="2227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83A55-7468-4120-BBCA-CB802358C444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F9E44-28DD-4858-B569-485CE57A1A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5159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1638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7893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00521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ablic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E28E8B-8E95-4817-B9CB-30C8C1E1900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205240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895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2904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7782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8671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9452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0308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9337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415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2817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49623-D4CD-439D-9B13-BC8762482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36016"/>
            <a:ext cx="6858000" cy="1462178"/>
          </a:xfrm>
        </p:spPr>
        <p:txBody>
          <a:bodyPr>
            <a:noAutofit/>
          </a:bodyPr>
          <a:lstStyle/>
          <a:p>
            <a:r>
              <a:rPr lang="hr-HR" b="1" dirty="0">
                <a:latin typeface="+mn-lt"/>
              </a:rPr>
              <a:t>V</a:t>
            </a:r>
            <a:r>
              <a:rPr lang="hr-HR" b="1" dirty="0" smtClean="0">
                <a:latin typeface="+mn-lt"/>
              </a:rPr>
              <a:t>. RIMSKI SVIJET</a:t>
            </a:r>
            <a:endParaRPr lang="hr-HR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EB9023-2DCF-4A1D-8470-75B76AC83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79349"/>
            <a:ext cx="6858000" cy="1869584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8. VJEROVANJA STARIH RIMLJANA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xmlns="" val="7086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53656B-B4F7-4343-A88F-D57A55672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24" y="327804"/>
            <a:ext cx="8213425" cy="1871932"/>
          </a:xfrm>
        </p:spPr>
        <p:txBody>
          <a:bodyPr>
            <a:normAutofit/>
          </a:bodyPr>
          <a:lstStyle/>
          <a:p>
            <a:pPr algn="ctr"/>
            <a:r>
              <a:rPr lang="hr-HR" sz="2700" dirty="0">
                <a:solidFill>
                  <a:srgbClr val="FF0000"/>
                </a:solidFill>
              </a:rPr>
              <a:t>Zapišimo</a:t>
            </a:r>
            <a:br>
              <a:rPr lang="hr-HR" sz="2700" dirty="0">
                <a:solidFill>
                  <a:srgbClr val="FF0000"/>
                </a:solidFill>
              </a:rPr>
            </a:br>
            <a:r>
              <a:rPr lang="hr-HR" sz="2700" dirty="0" smtClean="0">
                <a:solidFill>
                  <a:srgbClr val="FF0000"/>
                </a:solidFill>
              </a:rPr>
              <a:t>      </a:t>
            </a:r>
            <a:r>
              <a:rPr lang="hr-HR" b="1" dirty="0" smtClean="0">
                <a:latin typeface="+mn-lt"/>
              </a:rPr>
              <a:t>Vjerovanja starih Rimljana</a:t>
            </a:r>
            <a:endParaRPr lang="hr-HR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573720-2753-454B-AA13-0E2483A81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23" y="1897811"/>
            <a:ext cx="7578827" cy="4097547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buNone/>
            </a:pPr>
            <a:endParaRPr lang="hr-HR" sz="2800" dirty="0"/>
          </a:p>
          <a:p>
            <a:pPr marL="457200" lvl="1" indent="0">
              <a:lnSpc>
                <a:spcPct val="120000"/>
              </a:lnSpc>
              <a:buNone/>
            </a:pPr>
            <a:endParaRPr lang="hr-HR" dirty="0"/>
          </a:p>
          <a:p>
            <a:pPr>
              <a:lnSpc>
                <a:spcPct val="150000"/>
              </a:lnSpc>
              <a:buFontTx/>
              <a:buNone/>
            </a:pP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123406" y="2368730"/>
            <a:ext cx="7468503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/>
              <a:t>mnogoboštvo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sz="2800" smtClean="0"/>
              <a:t>Kapitolsko</a:t>
            </a:r>
            <a:r>
              <a:rPr lang="hr-HR" altLang="sr-Latn-RS" sz="2800" dirty="0" smtClean="0"/>
              <a:t> </a:t>
            </a:r>
            <a:r>
              <a:rPr lang="hr-HR" altLang="sr-Latn-RS" sz="2800" dirty="0"/>
              <a:t>trojstvo – Jupiter, </a:t>
            </a:r>
            <a:r>
              <a:rPr lang="hr-HR" altLang="sr-Latn-RS" sz="2800" dirty="0" err="1"/>
              <a:t>Junona</a:t>
            </a:r>
            <a:r>
              <a:rPr lang="hr-HR" altLang="sr-Latn-RS" sz="2800" dirty="0"/>
              <a:t> i Minerva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/>
              <a:t>kult božice Veste – vestalke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 err="1"/>
              <a:t>auguri</a:t>
            </a:r>
            <a:r>
              <a:rPr lang="hr-HR" altLang="sr-Latn-RS" sz="2800" dirty="0"/>
              <a:t>, </a:t>
            </a:r>
            <a:r>
              <a:rPr lang="hr-HR" altLang="sr-Latn-RS" sz="2800" dirty="0" err="1"/>
              <a:t>haruspici</a:t>
            </a:r>
            <a:r>
              <a:rPr lang="hr-HR" altLang="sr-Latn-RS" sz="2800" dirty="0"/>
              <a:t> - proricanje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 err="1"/>
              <a:t>lari</a:t>
            </a:r>
            <a:r>
              <a:rPr lang="hr-HR" altLang="sr-Latn-RS" sz="2800" dirty="0"/>
              <a:t>, </a:t>
            </a:r>
            <a:r>
              <a:rPr lang="hr-HR" altLang="sr-Latn-RS" sz="2800" dirty="0" err="1" smtClean="0"/>
              <a:t>penati</a:t>
            </a:r>
            <a:r>
              <a:rPr lang="hr-HR" altLang="sr-Latn-RS" sz="2800" dirty="0" smtClean="0"/>
              <a:t> - kućna božanstva</a:t>
            </a:r>
            <a:endParaRPr lang="hr-HR" altLang="sr-Latn-R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8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endParaRPr lang="hr-HR" sz="28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endParaRPr lang="hr-H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9566" y="365126"/>
            <a:ext cx="7635784" cy="967285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+mn-lt"/>
              </a:rPr>
              <a:t>Kućna božanstva</a:t>
            </a:r>
            <a:endParaRPr lang="hr-HR" sz="4000" dirty="0">
              <a:latin typeface="+mn-lt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52091" y="1332411"/>
            <a:ext cx="44814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400" dirty="0" smtClean="0"/>
              <a:t> </a:t>
            </a:r>
            <a:r>
              <a:rPr lang="hr-HR" sz="2800" dirty="0" smtClean="0"/>
              <a:t>vjerovali u prirodne sile i pojave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</a:t>
            </a:r>
            <a:r>
              <a:rPr lang="hr-HR" sz="2800" dirty="0" err="1" smtClean="0"/>
              <a:t>penati</a:t>
            </a:r>
            <a:r>
              <a:rPr lang="hr-HR" sz="2800" dirty="0" smtClean="0"/>
              <a:t> - kućna božanstva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</a:t>
            </a:r>
            <a:r>
              <a:rPr lang="hr-HR" sz="2800" dirty="0" err="1" smtClean="0"/>
              <a:t>lari</a:t>
            </a:r>
            <a:r>
              <a:rPr lang="hr-HR" sz="2800" dirty="0" smtClean="0"/>
              <a:t> – duhovi predaka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r-HR" sz="2400" dirty="0"/>
          </a:p>
        </p:txBody>
      </p:sp>
      <p:sp>
        <p:nvSpPr>
          <p:cNvPr id="4" name="Zaobljeni pravokutnik 3"/>
          <p:cNvSpPr/>
          <p:nvPr/>
        </p:nvSpPr>
        <p:spPr>
          <a:xfrm>
            <a:off x="1619794" y="4456624"/>
            <a:ext cx="2469127" cy="7053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mnogobošci</a:t>
            </a:r>
            <a:endParaRPr lang="hr-HR" sz="2800" b="1" dirty="0"/>
          </a:p>
        </p:txBody>
      </p:sp>
      <p:pic>
        <p:nvPicPr>
          <p:cNvPr id="5" name="Picture 6" descr="penati i lar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5177" y="1519456"/>
            <a:ext cx="3424237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5886995" y="6099113"/>
            <a:ext cx="231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/>
              <a:t>Kućno svetište</a:t>
            </a: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xmlns="" val="3537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estal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337" y="228324"/>
            <a:ext cx="3217563" cy="541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vestin h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910" y="1236617"/>
            <a:ext cx="4745374" cy="311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/>
          <p:cNvSpPr/>
          <p:nvPr/>
        </p:nvSpPr>
        <p:spPr>
          <a:xfrm>
            <a:off x="4362597" y="4631929"/>
            <a:ext cx="4572000" cy="19645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400" dirty="0" smtClean="0"/>
              <a:t> </a:t>
            </a:r>
            <a:r>
              <a:rPr lang="hr-HR" sz="2800" dirty="0" smtClean="0"/>
              <a:t>kult </a:t>
            </a:r>
            <a:r>
              <a:rPr lang="hr-HR" sz="2800" dirty="0"/>
              <a:t>božice Veste: zaštitnica vatre i kućnog ognjišta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17252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2578" y="2083787"/>
            <a:ext cx="2618993" cy="4155443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4267199" y="6176163"/>
            <a:ext cx="99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 smtClean="0"/>
              <a:t>Junona</a:t>
            </a:r>
            <a:endParaRPr lang="hr-HR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497" y="2083787"/>
            <a:ext cx="2082121" cy="4042954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555425" y="6176163"/>
            <a:ext cx="1086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Jupiter</a:t>
            </a:r>
            <a:endParaRPr lang="hr-HR" sz="20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1984" y="2065200"/>
            <a:ext cx="1780032" cy="4212336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6949571" y="6176163"/>
            <a:ext cx="1167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Minerva</a:t>
            </a:r>
            <a:endParaRPr lang="hr-HR" sz="2000" dirty="0"/>
          </a:p>
        </p:txBody>
      </p:sp>
      <p:sp>
        <p:nvSpPr>
          <p:cNvPr id="8" name="Pravokutnik 7"/>
          <p:cNvSpPr/>
          <p:nvPr/>
        </p:nvSpPr>
        <p:spPr>
          <a:xfrm>
            <a:off x="1367246" y="960435"/>
            <a:ext cx="54907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utjecaj </a:t>
            </a:r>
            <a:r>
              <a:rPr lang="hr-HR" sz="2800" dirty="0" err="1"/>
              <a:t>Etrušćana</a:t>
            </a:r>
            <a:r>
              <a:rPr lang="hr-HR" sz="2800" dirty="0"/>
              <a:t> i Grka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</a:t>
            </a:r>
            <a:r>
              <a:rPr lang="hr-HR" sz="2800" dirty="0" err="1" smtClean="0"/>
              <a:t>kapitolsko</a:t>
            </a:r>
            <a:r>
              <a:rPr lang="hr-HR" sz="2800" dirty="0" smtClean="0"/>
              <a:t> trojstvo</a:t>
            </a:r>
            <a:endParaRPr lang="hr-HR" sz="28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1140823" y="200297"/>
            <a:ext cx="4894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Vrhovna božanstva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xmlns="" val="18907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unoni h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49" y="1384992"/>
            <a:ext cx="3259514" cy="489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1280160" y="714103"/>
            <a:ext cx="286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err="1" smtClean="0"/>
              <a:t>Junonin</a:t>
            </a:r>
            <a:r>
              <a:rPr lang="hr-HR" sz="2800" i="1" dirty="0" smtClean="0"/>
              <a:t> hram</a:t>
            </a:r>
            <a:endParaRPr lang="hr-HR" sz="2800" i="1" dirty="0"/>
          </a:p>
        </p:txBody>
      </p:sp>
      <p:pic>
        <p:nvPicPr>
          <p:cNvPr id="4" name="Picture 4" descr="minervin h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666" y="1679137"/>
            <a:ext cx="4397328" cy="293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5210355" y="4720046"/>
            <a:ext cx="2940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smtClean="0"/>
              <a:t>Minervin hram</a:t>
            </a:r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xmlns="" val="37336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124" y="870857"/>
            <a:ext cx="7908369" cy="5279287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2596551" y="139337"/>
            <a:ext cx="3603953" cy="6008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Panteon u Rimu</a:t>
            </a:r>
            <a:endParaRPr lang="hr-HR" sz="28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2009955" y="6150144"/>
            <a:ext cx="519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800" dirty="0" smtClean="0"/>
              <a:t> hram posvećen svim bogovima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38629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08" name="Group 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1392916"/>
              </p:ext>
            </p:extLst>
          </p:nvPr>
        </p:nvGraphicFramePr>
        <p:xfrm>
          <a:off x="970052" y="1008335"/>
          <a:ext cx="7930107" cy="4655004"/>
        </p:xfrm>
        <a:graphic>
          <a:graphicData uri="http://schemas.openxmlformats.org/drawingml/2006/table">
            <a:tbl>
              <a:tblPr/>
              <a:tblGrid>
                <a:gridCol w="2161504">
                  <a:extLst>
                    <a:ext uri="{9D8B030D-6E8A-4147-A177-3AD203B41FA5}">
                      <a16:colId xmlns:a16="http://schemas.microsoft.com/office/drawing/2014/main" xmlns="" val="396193672"/>
                    </a:ext>
                  </a:extLst>
                </a:gridCol>
                <a:gridCol w="3538260">
                  <a:extLst>
                    <a:ext uri="{9D8B030D-6E8A-4147-A177-3AD203B41FA5}">
                      <a16:colId xmlns:a16="http://schemas.microsoft.com/office/drawing/2014/main" xmlns="" val="2096677639"/>
                    </a:ext>
                  </a:extLst>
                </a:gridCol>
                <a:gridCol w="2230343">
                  <a:extLst>
                    <a:ext uri="{9D8B030D-6E8A-4147-A177-3AD203B41FA5}">
                      <a16:colId xmlns:a16="http://schemas.microsoft.com/office/drawing/2014/main" xmlns="" val="3820887384"/>
                    </a:ext>
                  </a:extLst>
                </a:gridCol>
              </a:tblGrid>
              <a:tr h="496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Grčki bog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Rimski bog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553623"/>
                  </a:ext>
                </a:extLst>
              </a:tr>
              <a:tr h="4384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ZEUS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vrhovni bog, bog groma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JUPITER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8156112"/>
                  </a:ext>
                </a:extLst>
              </a:tr>
              <a:tr h="4384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HERA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Zeusova žena, zaštitnica žena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JUNONA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2777486"/>
                  </a:ext>
                </a:extLst>
              </a:tr>
              <a:tr h="4384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POSEJDON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bog mora i oceana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NEPTUN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169536"/>
                  </a:ext>
                </a:extLst>
              </a:tr>
              <a:tr h="4384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ATENA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božica mudrosti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MINERVA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288338"/>
                  </a:ext>
                </a:extLst>
              </a:tr>
              <a:tr h="479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ARTEMIDA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božica lova i životinja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DIJANA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6423587"/>
                  </a:ext>
                </a:extLst>
              </a:tr>
              <a:tr h="4384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AFRODITA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božica ljubavi i ljepote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VENERA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7026356"/>
                  </a:ext>
                </a:extLst>
              </a:tr>
              <a:tr h="4384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bog podzemnog svijeta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PLUTO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93408498"/>
                  </a:ext>
                </a:extLst>
              </a:tr>
              <a:tr h="4384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APOLON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bog svjetla i sunca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APOLO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5399758"/>
                  </a:ext>
                </a:extLst>
              </a:tr>
              <a:tr h="4384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bog rat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MARS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5981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53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67246" y="182880"/>
            <a:ext cx="7435485" cy="722812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+mn-lt"/>
              </a:rPr>
              <a:t>Proricatelji</a:t>
            </a:r>
            <a:endParaRPr lang="hr-HR" sz="4000" dirty="0">
              <a:latin typeface="+mn-lt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705394" y="775063"/>
            <a:ext cx="74983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umijeće proricanja preuzeli od </a:t>
            </a:r>
            <a:r>
              <a:rPr lang="hr-HR" sz="2800" dirty="0" err="1" smtClean="0"/>
              <a:t>Etrušćana</a:t>
            </a:r>
            <a:endParaRPr lang="hr-HR" sz="28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</a:t>
            </a:r>
            <a:r>
              <a:rPr lang="hr-HR" sz="2800" dirty="0" err="1" smtClean="0"/>
              <a:t>auguri</a:t>
            </a:r>
            <a:r>
              <a:rPr lang="hr-HR" sz="2800" dirty="0" smtClean="0"/>
              <a:t>: proricali iz leta ptica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/>
              <a:t> </a:t>
            </a:r>
            <a:r>
              <a:rPr lang="hr-HR" sz="2800" dirty="0" err="1" smtClean="0"/>
              <a:t>haruspici</a:t>
            </a:r>
            <a:r>
              <a:rPr lang="hr-HR" sz="2800" dirty="0" smtClean="0"/>
              <a:t>: proricali iz utrobe žrtvenih životinja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r-HR" sz="2800" dirty="0"/>
          </a:p>
          <a:p>
            <a:endParaRPr lang="hr-HR" dirty="0"/>
          </a:p>
        </p:txBody>
      </p:sp>
      <p:sp>
        <p:nvSpPr>
          <p:cNvPr id="4" name="Vodoravni svitak 3"/>
          <p:cNvSpPr/>
          <p:nvPr/>
        </p:nvSpPr>
        <p:spPr>
          <a:xfrm>
            <a:off x="967885" y="2130066"/>
            <a:ext cx="7705450" cy="464167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Kad se nakon Cezarova umorstva August vratio iz </a:t>
            </a:r>
            <a:r>
              <a:rPr lang="hr-HR" dirty="0" err="1"/>
              <a:t>Apolonije</a:t>
            </a:r>
            <a:r>
              <a:rPr lang="hr-HR" dirty="0"/>
              <a:t> i ulazio u Rim, iznenada se na bistrom i vedrom nebu pokazao oko sunca krug poput duge, a </a:t>
            </a:r>
            <a:r>
              <a:rPr lang="hr-HR" dirty="0" err="1"/>
              <a:t>neposre</a:t>
            </a:r>
            <a:r>
              <a:rPr lang="hr-HR" dirty="0"/>
              <a:t> dno poslije toga udario je grom u grobnicu Cezarove kćeri Julije. Kad je za svoga prvoga konzulata motrio let ptica, ukazalo mu se, kao nekoć </a:t>
            </a:r>
            <a:r>
              <a:rPr lang="hr-HR" dirty="0" err="1"/>
              <a:t>Romulu</a:t>
            </a:r>
            <a:r>
              <a:rPr lang="hr-HR" dirty="0"/>
              <a:t>, dvanaest jastrebova, a kad je prinosio žrtve, pokazala su se jetra svih žrtvenih životinja iznutra zapletena od najdonjeg vlakanca, a nijedan vještak nije to drukčije tumačio nego da se time Augustu navješćuju sretni i veliki uspjesi. </a:t>
            </a:r>
            <a:endParaRPr lang="hr-HR" dirty="0" smtClean="0"/>
          </a:p>
          <a:p>
            <a:pPr algn="ctr"/>
            <a:endParaRPr lang="hr-HR" dirty="0" smtClean="0"/>
          </a:p>
          <a:p>
            <a:pPr algn="ctr"/>
            <a:r>
              <a:rPr lang="hr-HR" i="1" dirty="0" smtClean="0"/>
              <a:t>Gaj </a:t>
            </a:r>
            <a:r>
              <a:rPr lang="hr-HR" i="1" dirty="0" err="1"/>
              <a:t>Svetonije</a:t>
            </a:r>
            <a:r>
              <a:rPr lang="hr-HR" i="1" dirty="0"/>
              <a:t> </a:t>
            </a:r>
            <a:r>
              <a:rPr lang="hr-HR" i="1" dirty="0" err="1"/>
              <a:t>Trankvil</a:t>
            </a:r>
            <a:r>
              <a:rPr lang="hr-HR" i="1" dirty="0"/>
              <a:t>, Dvanaest rimskih careva (Zagreb: Naprijed, 1978.), 112</a:t>
            </a:r>
          </a:p>
        </p:txBody>
      </p:sp>
    </p:spTree>
    <p:extLst>
      <p:ext uri="{BB962C8B-B14F-4D97-AF65-F5344CB8AC3E}">
        <p14:creationId xmlns:p14="http://schemas.microsoft.com/office/powerpoint/2010/main" xmlns="" val="8288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5CBE4-5366-4863-BEC6-D8BBB1A5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4716"/>
          </a:xfrm>
        </p:spPr>
        <p:txBody>
          <a:bodyPr/>
          <a:lstStyle/>
          <a:p>
            <a:r>
              <a:rPr lang="hr-HR" dirty="0"/>
              <a:t>Ponovimo naučeno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F4C034A-8C13-4B32-AA63-7F091A8D6E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76985647"/>
              </p:ext>
            </p:extLst>
          </p:nvPr>
        </p:nvGraphicFramePr>
        <p:xfrm>
          <a:off x="957531" y="1224952"/>
          <a:ext cx="7988059" cy="4822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899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3075</TotalTime>
  <Words>300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V. RIMSKI SVIJET</vt:lpstr>
      <vt:lpstr>Kućna božanstva</vt:lpstr>
      <vt:lpstr>Slide 3</vt:lpstr>
      <vt:lpstr>Slide 4</vt:lpstr>
      <vt:lpstr>Slide 5</vt:lpstr>
      <vt:lpstr>Slide 6</vt:lpstr>
      <vt:lpstr>Slide 7</vt:lpstr>
      <vt:lpstr>Proricatelji</vt:lpstr>
      <vt:lpstr>Ponovimo naučeno</vt:lpstr>
      <vt:lpstr>Zapišimo       Vjerovanja starih Rimljana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Šakić</dc:creator>
  <cp:lastModifiedBy>Windows User</cp:lastModifiedBy>
  <cp:revision>296</cp:revision>
  <dcterms:created xsi:type="dcterms:W3CDTF">2019-08-05T05:25:32Z</dcterms:created>
  <dcterms:modified xsi:type="dcterms:W3CDTF">2019-11-10T21:49:59Z</dcterms:modified>
</cp:coreProperties>
</file>