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6"/>
  </p:notesMasterIdLst>
  <p:sldIdLst>
    <p:sldId id="260" r:id="rId6"/>
    <p:sldId id="261" r:id="rId7"/>
    <p:sldId id="282" r:id="rId8"/>
    <p:sldId id="283" r:id="rId9"/>
    <p:sldId id="263" r:id="rId10"/>
    <p:sldId id="256" r:id="rId11"/>
    <p:sldId id="257" r:id="rId12"/>
    <p:sldId id="258" r:id="rId13"/>
    <p:sldId id="259" r:id="rId14"/>
    <p:sldId id="264" r:id="rId15"/>
    <p:sldId id="267" r:id="rId16"/>
    <p:sldId id="266" r:id="rId17"/>
    <p:sldId id="288" r:id="rId18"/>
    <p:sldId id="285" r:id="rId19"/>
    <p:sldId id="268" r:id="rId20"/>
    <p:sldId id="289" r:id="rId21"/>
    <p:sldId id="286" r:id="rId22"/>
    <p:sldId id="269" r:id="rId23"/>
    <p:sldId id="270" r:id="rId24"/>
    <p:sldId id="271" r:id="rId25"/>
    <p:sldId id="272" r:id="rId26"/>
    <p:sldId id="274" r:id="rId27"/>
    <p:sldId id="273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FF"/>
    <a:srgbClr val="0000FF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54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3DC7B-E09D-4C5F-AD80-2A5D48022DD9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0049-BF77-488E-BDD9-049EDA5BAA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85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BB6FCD-C7FF-4922-BE69-E60BB26E438F}" type="slidenum">
              <a:rPr lang="hr-HR">
                <a:solidFill>
                  <a:prstClr val="black"/>
                </a:solidFill>
              </a:rPr>
              <a:pPr/>
              <a:t>2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6632-E295-4C6D-A824-7E211E325083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EA82F-BA5F-472C-874A-FFBEA7EF7E2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9A8F-1845-48C2-813F-95E10F2D8DE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2B98-F3F0-45EA-B74C-E48D422F14A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BE41-0B7C-4076-B4E3-1897ABEE26D1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18.8.2015.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24FA-645E-4103-9E12-2A49A946D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7.gif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4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5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683568" y="1705372"/>
            <a:ext cx="7560840" cy="480219"/>
          </a:xfrm>
          <a:prstGeom prst="hexagon">
            <a:avLst>
              <a:gd name="adj" fmla="val 10186"/>
              <a:gd name="vf" fmla="val 115470"/>
            </a:avLst>
          </a:prstGeom>
          <a:solidFill>
            <a:srgbClr val="00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2" name="TextBox 1"/>
          <p:cNvSpPr txBox="1"/>
          <p:nvPr/>
        </p:nvSpPr>
        <p:spPr>
          <a:xfrm>
            <a:off x="1656184" y="332148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>
                <a:solidFill>
                  <a:schemeClr val="bg1"/>
                </a:solidFill>
                <a:latin typeface="Segoe Print" pitchFamily="2" charset="0"/>
              </a:rPr>
              <a:t>(</a:t>
            </a:r>
            <a:r>
              <a:rPr lang="hr-HR" sz="2400" smtClean="0">
                <a:latin typeface="Segoe Print" pitchFamily="2" charset="0"/>
              </a:rPr>
              <a:t>ispe</a:t>
            </a:r>
            <a:r>
              <a:rPr lang="hr-HR" sz="2400" smtClean="0">
                <a:solidFill>
                  <a:srgbClr val="0000FF"/>
                </a:solidFill>
                <a:latin typeface="Segoe Print" pitchFamily="2" charset="0"/>
              </a:rPr>
              <a:t>k</a:t>
            </a:r>
            <a:r>
              <a:rPr lang="hr-HR" sz="240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hr-HR" sz="2400" smtClean="0">
                <a:solidFill>
                  <a:srgbClr val="00CC00"/>
                </a:solidFill>
                <a:latin typeface="Segoe Print" pitchFamily="2" charset="0"/>
              </a:rPr>
              <a:t>   </a:t>
            </a:r>
            <a:endParaRPr lang="hr-HR" sz="2400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088" y="2425452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>
                <a:latin typeface="Segoe Print" pitchFamily="2" charset="0"/>
              </a:rPr>
              <a:t>pridružiti</a:t>
            </a:r>
            <a:endParaRPr lang="hr-HR" sz="240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088" y="2425452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>
                <a:latin typeface="Segoe Print" pitchFamily="2" charset="0"/>
              </a:rPr>
              <a:t>pridruž</a:t>
            </a:r>
            <a:r>
              <a:rPr lang="hr-HR" sz="2400" smtClean="0">
                <a:solidFill>
                  <a:srgbClr val="0000FF"/>
                </a:solidFill>
                <a:latin typeface="Segoe Print" pitchFamily="2" charset="0"/>
              </a:rPr>
              <a:t>i</a:t>
            </a:r>
            <a:endParaRPr lang="hr-HR" sz="2400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320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Glagolski prilog prošli – </a:t>
            </a:r>
            <a:r>
              <a:rPr lang="hr-HR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tvorba </a:t>
            </a:r>
            <a:endParaRPr lang="hr-HR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841276"/>
            <a:ext cx="4926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800" smtClean="0"/>
              <a:t>...</a:t>
            </a:r>
            <a:r>
              <a:rPr lang="hr-HR" sz="2800" b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pridruživši</a:t>
            </a:r>
            <a:r>
              <a:rPr lang="hr-HR" sz="2800" smtClean="0">
                <a:solidFill>
                  <a:srgbClr val="00CC00"/>
                </a:solidFill>
              </a:rPr>
              <a:t> </a:t>
            </a:r>
            <a:r>
              <a:rPr lang="hr-HR" sz="2800" smtClean="0">
                <a:solidFill>
                  <a:prstClr val="black"/>
                </a:solidFill>
              </a:rPr>
              <a:t>im </a:t>
            </a:r>
            <a:r>
              <a:rPr lang="hr-HR" sz="2800" b="1" smtClean="0">
                <a:solidFill>
                  <a:srgbClr val="00CC00"/>
                </a:solidFill>
              </a:rPr>
              <a:t>se</a:t>
            </a:r>
            <a:r>
              <a:rPr lang="hr-HR" sz="2800" smtClean="0">
                <a:solidFill>
                  <a:prstClr val="black"/>
                </a:solidFill>
              </a:rPr>
              <a:t> bez pardona.</a:t>
            </a:r>
            <a:endParaRPr lang="hr-HR" sz="28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785492"/>
            <a:ext cx="1656184" cy="400110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svršeni vid </a:t>
            </a:r>
            <a:endParaRPr lang="hr-HR" sz="2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1633364"/>
            <a:ext cx="198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 smtClean="0">
                <a:latin typeface="+mj-lt"/>
              </a:rPr>
              <a:t>inf</a:t>
            </a:r>
            <a:r>
              <a:rPr lang="hr-HR" sz="2800" dirty="0" smtClean="0">
                <a:latin typeface="+mj-lt"/>
              </a:rPr>
              <a:t>. osnova </a:t>
            </a:r>
            <a:endParaRPr lang="hr-HR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0520" y="16333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atin typeface="+mj-lt"/>
              </a:rPr>
              <a:t>+</a:t>
            </a:r>
            <a:endParaRPr lang="hr-HR" sz="2800" b="1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4576" y="1633364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+mj-lt"/>
              </a:rPr>
              <a:t>nastavak -</a:t>
            </a:r>
            <a:r>
              <a:rPr lang="hr-HR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</a:rPr>
              <a:t>vši</a:t>
            </a:r>
            <a:r>
              <a:rPr lang="hr-HR" sz="2800" dirty="0" smtClean="0">
                <a:latin typeface="+mj-lt"/>
              </a:rPr>
              <a:t>, -</a:t>
            </a:r>
            <a:r>
              <a:rPr lang="hr-HR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</a:rPr>
              <a:t>avš</a:t>
            </a:r>
            <a:r>
              <a:rPr lang="hr-HR" sz="2800" dirty="0" err="1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hr-HR" sz="2800" dirty="0" smtClean="0">
                <a:solidFill>
                  <a:srgbClr val="FF0000"/>
                </a:solidFill>
                <a:latin typeface="+mj-lt"/>
              </a:rPr>
              <a:t> </a:t>
            </a:r>
            <a:endParaRPr lang="hr-HR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24254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>
                <a:solidFill>
                  <a:srgbClr val="FF0000"/>
                </a:solidFill>
                <a:latin typeface="Segoe Print" pitchFamily="2" charset="0"/>
              </a:rPr>
              <a:t>vši</a:t>
            </a:r>
            <a:r>
              <a:rPr lang="hr-HR" sz="2400" smtClean="0">
                <a:latin typeface="Segoe Print" pitchFamily="2" charset="0"/>
              </a:rPr>
              <a:t> </a:t>
            </a:r>
            <a:endParaRPr lang="hr-HR" sz="2400">
              <a:latin typeface="Segoe Prin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6344" y="24254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>
                <a:solidFill>
                  <a:srgbClr val="00CC00"/>
                </a:solidFill>
                <a:latin typeface="Segoe Print" pitchFamily="2" charset="0"/>
              </a:rPr>
              <a:t>pridruž</a:t>
            </a:r>
            <a:r>
              <a:rPr lang="hr-HR" sz="2400" smtClean="0">
                <a:solidFill>
                  <a:srgbClr val="0000FF"/>
                </a:solidFill>
                <a:latin typeface="Segoe Print" pitchFamily="2" charset="0"/>
              </a:rPr>
              <a:t>i</a:t>
            </a:r>
            <a:endParaRPr lang="hr-HR" sz="2400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088" y="332148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egoe Print" pitchFamily="2" charset="0"/>
              </a:rPr>
              <a:t>ispe</a:t>
            </a:r>
            <a:r>
              <a:rPr lang="hr-HR" sz="2400" dirty="0" smtClean="0">
                <a:solidFill>
                  <a:srgbClr val="FF0000"/>
                </a:solidFill>
                <a:latin typeface="Segoe Print" pitchFamily="2" charset="0"/>
              </a:rPr>
              <a:t>ći </a:t>
            </a:r>
            <a:r>
              <a:rPr lang="hr-HR" sz="2400" dirty="0" smtClean="0">
                <a:solidFill>
                  <a:srgbClr val="00CC00"/>
                </a:solidFill>
                <a:latin typeface="Segoe Print" pitchFamily="2" charset="0"/>
              </a:rPr>
              <a:t>   </a:t>
            </a:r>
            <a:endParaRPr lang="hr-HR" sz="2400" dirty="0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6184" y="332148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>
                <a:latin typeface="Segoe Print" pitchFamily="2" charset="0"/>
              </a:rPr>
              <a:t>(ispek</a:t>
            </a:r>
            <a:r>
              <a:rPr lang="hr-HR" sz="2400" smtClean="0">
                <a:solidFill>
                  <a:srgbClr val="FF0000"/>
                </a:solidFill>
                <a:latin typeface="Segoe Print" pitchFamily="2" charset="0"/>
              </a:rPr>
              <a:t>ti</a:t>
            </a:r>
            <a:r>
              <a:rPr lang="hr-HR" sz="2400" smtClean="0">
                <a:latin typeface="Segoe Print" pitchFamily="2" charset="0"/>
              </a:rPr>
              <a:t>)</a:t>
            </a:r>
            <a:r>
              <a:rPr lang="hr-HR" sz="240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hr-HR" sz="2400" smtClean="0">
                <a:solidFill>
                  <a:srgbClr val="00CC00"/>
                </a:solidFill>
                <a:latin typeface="Segoe Print" pitchFamily="2" charset="0"/>
              </a:rPr>
              <a:t>   </a:t>
            </a:r>
            <a:endParaRPr lang="hr-HR" sz="2400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4376" y="332148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r-HR" sz="2400" dirty="0" err="1" smtClean="0">
                <a:solidFill>
                  <a:srgbClr val="00CC00"/>
                </a:solidFill>
                <a:latin typeface="Segoe Print" pitchFamily="2" charset="0"/>
              </a:rPr>
              <a:t>ispe</a:t>
            </a:r>
            <a:r>
              <a:rPr lang="hr-HR" sz="2400" dirty="0" err="1" smtClean="0">
                <a:solidFill>
                  <a:srgbClr val="0000FF"/>
                </a:solidFill>
                <a:latin typeface="Segoe Print" pitchFamily="2" charset="0"/>
              </a:rPr>
              <a:t>k</a:t>
            </a:r>
            <a:r>
              <a:rPr lang="hr-HR" sz="24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hr-HR" sz="2400" dirty="0" smtClean="0">
                <a:solidFill>
                  <a:srgbClr val="00CC00"/>
                </a:solidFill>
                <a:latin typeface="Segoe Print" pitchFamily="2" charset="0"/>
              </a:rPr>
              <a:t>   </a:t>
            </a:r>
            <a:endParaRPr lang="hr-HR" sz="2400" dirty="0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28184" y="3321486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smtClean="0">
                <a:solidFill>
                  <a:srgbClr val="FF0000"/>
                </a:solidFill>
                <a:latin typeface="Segoe Print" pitchFamily="2" charset="0"/>
              </a:rPr>
              <a:t>avši</a:t>
            </a:r>
            <a:endParaRPr lang="hr-HR" sz="2400">
              <a:latin typeface="Segoe Print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5976" y="3753534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+mj-lt"/>
              </a:rPr>
              <a:t>gl</a:t>
            </a:r>
            <a:r>
              <a:rPr lang="hr-HR" sz="24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+mj-lt"/>
              </a:rPr>
              <a:t>. prilog prošli</a:t>
            </a:r>
            <a:endParaRPr lang="hr-HR" sz="2400" b="1" dirty="0">
              <a:ln>
                <a:solidFill>
                  <a:srgbClr val="00CC00"/>
                </a:solidFill>
              </a:ln>
              <a:solidFill>
                <a:srgbClr val="00CC00"/>
              </a:solidFill>
              <a:latin typeface="+mj-lt"/>
            </a:endParaRPr>
          </a:p>
        </p:txBody>
      </p:sp>
      <p:pic>
        <p:nvPicPr>
          <p:cNvPr id="30" name="Picture 29" descr="OKVIR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97660"/>
            <a:ext cx="8424936" cy="136815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83568" y="4301142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Nastavak -</a:t>
            </a:r>
            <a:r>
              <a:rPr lang="hr-HR" sz="2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vši</a:t>
            </a:r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dodaje se kada infinitivna osnova </a:t>
            </a:r>
          </a:p>
          <a:p>
            <a:pPr algn="ctr"/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završava samoglasnikom, a nastavak -</a:t>
            </a:r>
            <a:r>
              <a:rPr lang="hr-HR" sz="2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avši</a:t>
            </a:r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kada završava suglasnikom.</a:t>
            </a:r>
            <a:endParaRPr lang="hr-HR" sz="2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5616" y="4513684"/>
            <a:ext cx="72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Glagolski prilog prošli tvori se tako da se infinitivnoj osnovi doda nastavak -</a:t>
            </a:r>
            <a:r>
              <a:rPr lang="hr-HR" sz="2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vši</a:t>
            </a:r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ili -</a:t>
            </a:r>
            <a:r>
              <a:rPr lang="hr-HR" sz="2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avši</a:t>
            </a:r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hr-HR" sz="2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584" y="3753534"/>
            <a:ext cx="1656184" cy="400110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svršeni vid </a:t>
            </a:r>
            <a:endParaRPr lang="hr-HR" sz="2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27" name="Picture 26" descr="strela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2310">
            <a:off x="2232000" y="1835992"/>
            <a:ext cx="468630" cy="163830"/>
          </a:xfrm>
          <a:prstGeom prst="rect">
            <a:avLst/>
          </a:prstGeom>
          <a:effectLst/>
        </p:spPr>
      </p:pic>
      <p:sp>
        <p:nvSpPr>
          <p:cNvPr id="28" name="TextBox 27"/>
          <p:cNvSpPr txBox="1"/>
          <p:nvPr/>
        </p:nvSpPr>
        <p:spPr>
          <a:xfrm>
            <a:off x="539552" y="16333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smtClean="0">
                <a:latin typeface="+mj-lt"/>
              </a:rPr>
              <a:t>infinitiv </a:t>
            </a:r>
            <a:endParaRPr lang="hr-HR" sz="2800">
              <a:latin typeface="+mj-lt"/>
            </a:endParaRPr>
          </a:p>
        </p:txBody>
      </p:sp>
      <p:pic>
        <p:nvPicPr>
          <p:cNvPr id="32" name="Picture 31" descr="strela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89094">
            <a:off x="1507094" y="1391981"/>
            <a:ext cx="308930" cy="108000"/>
          </a:xfrm>
          <a:prstGeom prst="rect">
            <a:avLst/>
          </a:prstGeom>
          <a:effectLst/>
        </p:spPr>
      </p:pic>
      <p:sp>
        <p:nvSpPr>
          <p:cNvPr id="26" name="TextBox 25"/>
          <p:cNvSpPr txBox="1"/>
          <p:nvPr/>
        </p:nvSpPr>
        <p:spPr>
          <a:xfrm>
            <a:off x="1979712" y="16333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?</a:t>
            </a:r>
            <a:endParaRPr lang="hr-HR" sz="2800"/>
          </a:p>
        </p:txBody>
      </p:sp>
      <p:pic>
        <p:nvPicPr>
          <p:cNvPr id="33" name="Picture 32" descr="DJEČAK 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44408" y="3940124"/>
            <a:ext cx="899592" cy="1725688"/>
          </a:xfrm>
          <a:prstGeom prst="rect">
            <a:avLst/>
          </a:prstGeom>
        </p:spPr>
      </p:pic>
      <p:sp>
        <p:nvSpPr>
          <p:cNvPr id="34" name="Zaobljeni pravokutnik 33"/>
          <p:cNvSpPr/>
          <p:nvPr/>
        </p:nvSpPr>
        <p:spPr>
          <a:xfrm>
            <a:off x="5076056" y="2281436"/>
            <a:ext cx="2664296" cy="1944216"/>
          </a:xfrm>
          <a:prstGeom prst="roundRect">
            <a:avLst/>
          </a:prstGeom>
          <a:noFill/>
          <a:ln w="952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67472E-6 L 0.25209 3.6747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18889 1.11111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11111E-6 L 0.22014 1.11111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" grpId="0"/>
      <p:bldP spid="2" grpId="1"/>
      <p:bldP spid="3" grpId="0"/>
      <p:bldP spid="4" grpId="0"/>
      <p:bldP spid="4" grpId="1"/>
      <p:bldP spid="6" grpId="0"/>
      <p:bldP spid="8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8" grpId="2"/>
      <p:bldP spid="19" grpId="0"/>
      <p:bldP spid="21" grpId="0"/>
      <p:bldP spid="21" grpId="1"/>
      <p:bldP spid="21" grpId="2"/>
      <p:bldP spid="22" grpId="0"/>
      <p:bldP spid="22" grpId="1"/>
      <p:bldP spid="23" grpId="0"/>
      <p:bldP spid="23" grpId="1"/>
      <p:bldP spid="29" grpId="0"/>
      <p:bldP spid="29" grpId="1"/>
      <p:bldP spid="25" grpId="0"/>
      <p:bldP spid="25" grpId="1"/>
      <p:bldP spid="25" grpId="2"/>
      <p:bldP spid="36" grpId="0"/>
      <p:bldP spid="28" grpId="0"/>
      <p:bldP spid="26" grpId="0"/>
      <p:bldP spid="26" grpId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A 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633364"/>
            <a:ext cx="4176464" cy="4081636"/>
          </a:xfrm>
          <a:prstGeom prst="rect">
            <a:avLst/>
          </a:prstGeom>
        </p:spPr>
      </p:pic>
      <p:pic>
        <p:nvPicPr>
          <p:cNvPr id="18" name="Picture 17" descr="AA 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61356"/>
            <a:ext cx="3950998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42132">
            <a:off x="545721" y="2863579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400" smtClean="0"/>
              <a:t> radnja se događa </a:t>
            </a:r>
            <a:r>
              <a:rPr lang="hr-HR" sz="24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prije</a:t>
            </a:r>
          </a:p>
          <a:p>
            <a:r>
              <a:rPr lang="hr-HR" sz="2400" smtClean="0"/>
              <a:t>  predikatne radnje</a:t>
            </a:r>
          </a:p>
        </p:txBody>
      </p:sp>
      <p:sp>
        <p:nvSpPr>
          <p:cNvPr id="4" name="TextBox 3"/>
          <p:cNvSpPr txBox="1"/>
          <p:nvPr/>
        </p:nvSpPr>
        <p:spPr>
          <a:xfrm rot="21342132">
            <a:off x="602705" y="3811620"/>
            <a:ext cx="352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/>
              <a:t>- tvori se od </a:t>
            </a:r>
            <a:r>
              <a:rPr lang="hr-HR" sz="2400" smtClean="0">
                <a:ln>
                  <a:solidFill>
                    <a:schemeClr val="tx1"/>
                  </a:solidFill>
                </a:ln>
              </a:rPr>
              <a:t>svr. glagola</a:t>
            </a:r>
            <a:endParaRPr lang="hr-HR" sz="24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 rot="21360000">
            <a:off x="715318" y="4300006"/>
            <a:ext cx="3529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>
                <a:ln>
                  <a:solidFill>
                    <a:schemeClr val="tx1"/>
                  </a:solidFill>
                </a:ln>
              </a:rPr>
              <a:t>inf. osnova +</a:t>
            </a:r>
            <a:r>
              <a:rPr lang="hr-HR" sz="2400" smtClean="0"/>
              <a:t> -</a:t>
            </a:r>
            <a:r>
              <a:rPr lang="hr-HR" sz="24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vši</a:t>
            </a:r>
            <a:r>
              <a:rPr lang="hr-HR" sz="2400" smtClean="0"/>
              <a:t>, -</a:t>
            </a:r>
            <a:r>
              <a:rPr lang="hr-HR" sz="24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avši   </a:t>
            </a:r>
            <a:endParaRPr lang="hr-HR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405090">
            <a:off x="4583375" y="2889259"/>
            <a:ext cx="3797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400" dirty="0" smtClean="0"/>
              <a:t> radnja se događa</a:t>
            </a:r>
            <a:r>
              <a:rPr lang="hr-HR" sz="2400" b="1" dirty="0" smtClean="0">
                <a:solidFill>
                  <a:srgbClr val="0000FF"/>
                </a:solidFill>
              </a:rPr>
              <a:t> </a:t>
            </a:r>
            <a:r>
              <a:rPr lang="hr-HR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u isto</a:t>
            </a:r>
          </a:p>
          <a:p>
            <a:r>
              <a:rPr lang="hr-HR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 vrijeme</a:t>
            </a:r>
            <a:r>
              <a:rPr lang="hr-HR" sz="2400" b="1" dirty="0" smtClean="0">
                <a:solidFill>
                  <a:srgbClr val="0000FF"/>
                </a:solidFill>
              </a:rPr>
              <a:t> </a:t>
            </a:r>
            <a:r>
              <a:rPr lang="hr-HR" sz="2400" dirty="0" smtClean="0"/>
              <a:t>s predikatnom </a:t>
            </a:r>
          </a:p>
          <a:p>
            <a:r>
              <a:rPr lang="hr-HR" sz="2400" dirty="0" smtClean="0"/>
              <a:t>  radnjom</a:t>
            </a:r>
          </a:p>
        </p:txBody>
      </p:sp>
      <p:sp>
        <p:nvSpPr>
          <p:cNvPr id="7" name="TextBox 6"/>
          <p:cNvSpPr txBox="1"/>
          <p:nvPr/>
        </p:nvSpPr>
        <p:spPr>
          <a:xfrm rot="21360000">
            <a:off x="4632992" y="410384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/>
              <a:t>- tvori se od </a:t>
            </a:r>
            <a:r>
              <a:rPr lang="hr-HR" sz="2400" smtClean="0">
                <a:ln>
                  <a:solidFill>
                    <a:schemeClr val="tx1"/>
                  </a:solidFill>
                </a:ln>
              </a:rPr>
              <a:t>nesvr. glagola</a:t>
            </a:r>
            <a:endParaRPr lang="hr-HR" sz="24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 rot="21360000">
            <a:off x="4897533" y="4586820"/>
            <a:ext cx="37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>
                <a:ln>
                  <a:solidFill>
                    <a:schemeClr val="tx1"/>
                  </a:solidFill>
                </a:ln>
              </a:rPr>
              <a:t>3. os. mn. prezenta +</a:t>
            </a:r>
            <a:r>
              <a:rPr lang="hr-HR" sz="2400" smtClean="0"/>
              <a:t> -</a:t>
            </a:r>
            <a:r>
              <a:rPr lang="hr-HR" sz="24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ći</a:t>
            </a:r>
            <a:r>
              <a:rPr lang="hr-HR" sz="2400" smtClean="0">
                <a:solidFill>
                  <a:srgbClr val="0000FF"/>
                </a:solidFill>
              </a:rPr>
              <a:t> </a:t>
            </a:r>
            <a:endParaRPr lang="hr-HR" sz="240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76926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chemeClr val="tx1"/>
                  </a:solidFill>
                </a:ln>
                <a:latin typeface="+mj-lt"/>
              </a:rPr>
              <a:t>GLAGOLSKI PRILOZI</a:t>
            </a:r>
            <a:endParaRPr lang="hr-HR" sz="2800" b="1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pic>
        <p:nvPicPr>
          <p:cNvPr id="15" name="Picture 14" descr="strelica plava 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89825" flipV="1">
            <a:off x="5646085" y="1541126"/>
            <a:ext cx="712199" cy="226834"/>
          </a:xfrm>
          <a:prstGeom prst="rect">
            <a:avLst/>
          </a:prstGeom>
          <a:effectLst/>
        </p:spPr>
      </p:pic>
      <p:pic>
        <p:nvPicPr>
          <p:cNvPr id="16" name="Picture 15" descr="strelica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933981">
            <a:off x="1917299" y="1533837"/>
            <a:ext cx="802342" cy="260421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683568" y="19320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Ponovimo</a:t>
            </a:r>
            <a:endParaRPr lang="hr-HR" sz="2800" b="1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94934">
            <a:off x="128688" y="1968847"/>
            <a:ext cx="40324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GLAGOLSKI PRILOG PROŠLI</a:t>
            </a:r>
            <a:endParaRPr lang="hr-HR" sz="24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27527">
            <a:off x="4374275" y="2093994"/>
            <a:ext cx="40324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GLAGOLSKI PRILOG SADAŠNJI</a:t>
            </a:r>
            <a:endParaRPr lang="hr-HR" sz="240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2128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1.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107803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FF0000"/>
                </a:solidFill>
                <a:latin typeface="Segoe Print" pitchFamily="2" charset="0"/>
              </a:rPr>
              <a:t>P</a:t>
            </a:r>
            <a:endParaRPr lang="hr-HR" sz="2000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93204"/>
            <a:ext cx="646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Zamjena surečenice glagolskim prilogom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21374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2.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107803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FF0000"/>
                </a:solidFill>
                <a:latin typeface="Segoe Print" pitchFamily="2" charset="0"/>
              </a:rPr>
              <a:t>P</a:t>
            </a:r>
            <a:endParaRPr lang="hr-HR" sz="2000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160258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00FF"/>
                </a:solidFill>
                <a:latin typeface="Segoe Print" pitchFamily="2" charset="0"/>
              </a:rPr>
              <a:t>Z </a:t>
            </a:r>
            <a:r>
              <a:rPr lang="hr-HR" dirty="0" err="1" smtClean="0">
                <a:solidFill>
                  <a:srgbClr val="0000FF"/>
                </a:solidFill>
                <a:latin typeface="Segoe Print" pitchFamily="2" charset="0"/>
              </a:rPr>
              <a:t>surečenica</a:t>
            </a:r>
            <a:r>
              <a:rPr lang="hr-HR" dirty="0" smtClean="0">
                <a:solidFill>
                  <a:srgbClr val="0000FF"/>
                </a:solidFill>
                <a:latin typeface="Segoe Print" pitchFamily="2" charset="0"/>
              </a:rPr>
              <a:t> </a:t>
            </a:r>
            <a:endParaRPr lang="hr-HR" dirty="0">
              <a:solidFill>
                <a:srgbClr val="0000FF"/>
              </a:solidFill>
              <a:latin typeface="Segoe Print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64088" y="2209428"/>
            <a:ext cx="0" cy="79208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5736" y="1633363"/>
            <a:ext cx="2088232" cy="400110"/>
          </a:xfrm>
          <a:prstGeom prst="rect">
            <a:avLst/>
          </a:prstGeom>
          <a:ln w="3175">
            <a:noFill/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0000FF"/>
                </a:solidFill>
                <a:latin typeface="Segoe Print" pitchFamily="2" charset="0"/>
              </a:rPr>
              <a:t>vremenska</a:t>
            </a:r>
            <a:endParaRPr lang="hr-HR" sz="2000" b="1" dirty="0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913284"/>
            <a:ext cx="5888215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sljedeću zavisnosloženu rečenicu</a:t>
            </a:r>
            <a:r>
              <a:rPr lang="hr-HR" sz="2400" smtClean="0">
                <a:solidFill>
                  <a:schemeClr val="bg1"/>
                </a:solidFill>
              </a:rPr>
              <a:t>. 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3608" y="27854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erfekt, 3. os. mn.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5576" y="2785492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84168" y="27854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erfekt, 3. os. mn.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84168" y="2785492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561356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G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 </a:t>
            </a:r>
            <a:r>
              <a:rPr lang="hr-HR" dirty="0" err="1" smtClean="0">
                <a:latin typeface="Segoe Print" pitchFamily="2" charset="0"/>
              </a:rPr>
              <a:t>surečenica</a:t>
            </a:r>
            <a:r>
              <a:rPr lang="hr-HR" dirty="0" smtClean="0">
                <a:latin typeface="Segoe Print" pitchFamily="2" charset="0"/>
              </a:rPr>
              <a:t> </a:t>
            </a:r>
            <a:endParaRPr lang="hr-HR" dirty="0">
              <a:latin typeface="Segoe Print" pitchFamily="2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156176" y="2785492"/>
            <a:ext cx="1152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31640" y="2785492"/>
            <a:ext cx="12961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39552" y="2353444"/>
            <a:ext cx="720080" cy="576064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539552" y="2336601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Dok su branili ponos jačeg spola, izlaz su našli 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prstClr val="black"/>
              </a:solidFill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kolektivnom epitetu za slabiji spol.</a:t>
            </a:r>
            <a:endParaRPr lang="hr-HR" sz="280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336601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Dok </a:t>
            </a:r>
            <a:r>
              <a:rPr lang="hr-HR" sz="2800" smtClean="0">
                <a:solidFill>
                  <a:srgbClr val="FF0000"/>
                </a:solidFill>
                <a:ea typeface="Times New Roman" pitchFamily="18" charset="0"/>
              </a:rPr>
              <a:t>su branili </a:t>
            </a: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ponos jačeg spola, izlaz su našli 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prstClr val="black"/>
              </a:solidFill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kolektivnom epitetu za slabiji spol.</a:t>
            </a:r>
            <a:endParaRPr lang="hr-HR" sz="280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2336601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Dok </a:t>
            </a:r>
            <a:r>
              <a:rPr lang="hr-HR" sz="2800" smtClean="0">
                <a:solidFill>
                  <a:srgbClr val="FF0000"/>
                </a:solidFill>
                <a:ea typeface="Times New Roman" pitchFamily="18" charset="0"/>
              </a:rPr>
              <a:t>su branili </a:t>
            </a: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ponos jačeg spola, izlaz </a:t>
            </a:r>
            <a:r>
              <a:rPr lang="hr-HR" sz="2800" smtClean="0">
                <a:solidFill>
                  <a:srgbClr val="FF0000"/>
                </a:solidFill>
                <a:ea typeface="Times New Roman" pitchFamily="18" charset="0"/>
              </a:rPr>
              <a:t>su našli </a:t>
            </a: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prstClr val="black"/>
              </a:solidFill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kolektivnom epitetu za slabiji spol.</a:t>
            </a:r>
            <a:endParaRPr lang="hr-HR" sz="2800" smtClean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2336601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solidFill>
                  <a:srgbClr val="0000FF"/>
                </a:solidFill>
                <a:ea typeface="Times New Roman" pitchFamily="18" charset="0"/>
              </a:rPr>
              <a:t>Dok </a:t>
            </a:r>
            <a:r>
              <a:rPr lang="hr-HR" sz="2800" smtClean="0">
                <a:solidFill>
                  <a:srgbClr val="FF0000"/>
                </a:solidFill>
                <a:ea typeface="Times New Roman" pitchFamily="18" charset="0"/>
              </a:rPr>
              <a:t>su branili </a:t>
            </a:r>
            <a:r>
              <a:rPr lang="hr-HR" sz="2800" smtClean="0">
                <a:solidFill>
                  <a:srgbClr val="0000FF"/>
                </a:solidFill>
                <a:ea typeface="Times New Roman" pitchFamily="18" charset="0"/>
              </a:rPr>
              <a:t>ponos jačeg spola</a:t>
            </a: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, izlaz </a:t>
            </a:r>
            <a:r>
              <a:rPr lang="hr-HR" sz="2800" smtClean="0">
                <a:solidFill>
                  <a:srgbClr val="FF0000"/>
                </a:solidFill>
                <a:ea typeface="Times New Roman" pitchFamily="18" charset="0"/>
              </a:rPr>
              <a:t>su našli </a:t>
            </a: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prstClr val="black"/>
              </a:solidFill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kolektivnom epitetu za slabiji spol.</a:t>
            </a:r>
            <a:endParaRPr lang="hr-HR" sz="2800" smtClean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50601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Koju </a:t>
            </a:r>
            <a:r>
              <a:rPr lang="hr-HR" sz="2400" b="1">
                <a:latin typeface="Comic Sans MS" pitchFamily="66" charset="0"/>
              </a:rPr>
              <a:t>službu</a:t>
            </a:r>
            <a:r>
              <a:rPr lang="hr-HR" sz="2400">
                <a:latin typeface="Comic Sans MS" pitchFamily="66" charset="0"/>
              </a:rPr>
              <a:t> </a:t>
            </a:r>
            <a:r>
              <a:rPr lang="hr-HR" sz="2400" smtClean="0">
                <a:latin typeface="Comic Sans MS" pitchFamily="66" charset="0"/>
              </a:rPr>
              <a:t>imaju istaknute radnje u rečenici</a:t>
            </a:r>
            <a:r>
              <a:rPr lang="hr-HR" sz="2400">
                <a:latin typeface="Comic Sans MS" pitchFamily="66" charset="0"/>
              </a:rPr>
              <a:t>?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50601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Događaju li se radnje u rečenici u </a:t>
            </a:r>
            <a:r>
              <a:rPr lang="hr-HR" sz="2400" b="1" smtClean="0">
                <a:latin typeface="Comic Sans MS" pitchFamily="66" charset="0"/>
              </a:rPr>
              <a:t>isto vrijeme</a:t>
            </a:r>
            <a:r>
              <a:rPr lang="hr-HR" sz="2400" smtClean="0">
                <a:latin typeface="Comic Sans MS" pitchFamily="66" charset="0"/>
              </a:rPr>
              <a:t>?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513213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Odredi </a:t>
            </a:r>
            <a:r>
              <a:rPr lang="hr-HR" sz="2400" b="1" smtClean="0">
                <a:latin typeface="Comic Sans MS" pitchFamily="66" charset="0"/>
              </a:rPr>
              <a:t>vrstu</a:t>
            </a:r>
            <a:r>
              <a:rPr lang="hr-HR" sz="2400" smtClean="0">
                <a:latin typeface="Comic Sans MS" pitchFamily="66" charset="0"/>
              </a:rPr>
              <a:t> </a:t>
            </a:r>
            <a:r>
              <a:rPr lang="hr-HR" sz="2400" smtClean="0">
                <a:solidFill>
                  <a:srgbClr val="0000FF"/>
                </a:solidFill>
                <a:latin typeface="Comic Sans MS" pitchFamily="66" charset="0"/>
              </a:rPr>
              <a:t>zavisne surečenice</a:t>
            </a:r>
            <a:r>
              <a:rPr lang="hr-HR" sz="2400" smtClean="0">
                <a:latin typeface="Comic Sans MS" pitchFamily="66" charset="0"/>
              </a:rPr>
              <a:t>.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506013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Istaknutim radnjama odredi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vrijeme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,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osobu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broj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.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498812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Koliko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radnji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imamo u rečenici?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70009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Odvoji uspravnom crtom </a:t>
            </a:r>
            <a:r>
              <a:rPr lang="hr-HR" sz="2400" b="1" smtClean="0">
                <a:latin typeface="Comic Sans MS" pitchFamily="66" charset="0"/>
              </a:rPr>
              <a:t>surečenice</a:t>
            </a:r>
            <a:r>
              <a:rPr lang="hr-HR" sz="2400" smtClean="0">
                <a:latin typeface="Comic Sans MS" pitchFamily="66" charset="0"/>
              </a:rPr>
              <a:t> i 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zaokruži </a:t>
            </a:r>
            <a:r>
              <a:rPr lang="hr-HR" sz="2400" b="1" smtClean="0">
                <a:latin typeface="Comic Sans MS" pitchFamily="66" charset="0"/>
              </a:rPr>
              <a:t>vezničku riječ</a:t>
            </a:r>
            <a:r>
              <a:rPr lang="hr-HR" sz="2400" smtClean="0">
                <a:latin typeface="Comic Sans MS" pitchFamily="66" charset="0"/>
              </a:rPr>
              <a:t>. </a:t>
            </a:r>
            <a:endParaRPr lang="hr-HR" sz="2400">
              <a:latin typeface="Comic Sans MS" pitchFamily="66" charset="0"/>
            </a:endParaRPr>
          </a:p>
        </p:txBody>
      </p:sp>
      <p:pic>
        <p:nvPicPr>
          <p:cNvPr id="53" name="Picture 52" descr="AA 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929508"/>
            <a:ext cx="2448272" cy="249746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 rot="21348606">
            <a:off x="6083927" y="3545165"/>
            <a:ext cx="2232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Radnje se događaju </a:t>
            </a:r>
            <a:r>
              <a:rPr lang="hr-HR" sz="2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u isto vrijeme</a:t>
            </a:r>
            <a:r>
              <a:rPr lang="hr-HR" sz="2000" dirty="0" smtClean="0">
                <a:latin typeface="Segoe Print" pitchFamily="2" charset="0"/>
              </a:rPr>
              <a:t>. </a:t>
            </a:r>
            <a:endParaRPr lang="hr-HR" sz="2000" dirty="0">
              <a:latin typeface="Segoe Print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016" y="508974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Odredi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glavnu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 i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zavisnu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 surečenicu.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7" grpId="0"/>
      <p:bldP spid="9" grpId="0" animBg="1"/>
      <p:bldP spid="10" grpId="0"/>
      <p:bldP spid="15" grpId="0" animBg="1"/>
      <p:bldP spid="31" grpId="0" animBg="1"/>
      <p:bldP spid="39" grpId="0"/>
      <p:bldP spid="49" grpId="0" animBg="1"/>
      <p:bldP spid="41" grpId="0"/>
      <p:bldP spid="48" grpId="0" animBg="1"/>
      <p:bldP spid="12" grpId="0"/>
      <p:bldP spid="14" grpId="0" animBg="1"/>
      <p:bldP spid="3" grpId="0"/>
      <p:bldP spid="4" grpId="0"/>
      <p:bldP spid="6" grpId="0"/>
      <p:bldP spid="11" grpId="0"/>
      <p:bldP spid="43" grpId="0"/>
      <p:bldP spid="43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27" grpId="0"/>
      <p:bldP spid="27" grpId="1"/>
      <p:bldP spid="54" grpId="0"/>
      <p:bldP spid="54" grpId="1"/>
      <p:bldP spid="32" grpId="0"/>
      <p:bldP spid="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93204"/>
            <a:ext cx="646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Zamjena surečenice glagolskim prilogom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811659"/>
            <a:ext cx="8244407" cy="83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Preoblikuj zavisnu vremensku surečenicu u priložnu oznaku </a:t>
            </a:r>
          </a:p>
          <a:p>
            <a:r>
              <a:rPr lang="hr-HR" sz="2400" b="1" smtClean="0">
                <a:solidFill>
                  <a:schemeClr val="bg1"/>
                </a:solidFill>
              </a:rPr>
              <a:t>s glagolskim prilogom sadašnjim</a:t>
            </a:r>
            <a:r>
              <a:rPr lang="hr-HR" sz="2400" smtClean="0">
                <a:solidFill>
                  <a:schemeClr val="bg1"/>
                </a:solidFill>
              </a:rPr>
              <a:t>. 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975401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solidFill>
                  <a:srgbClr val="0000FF"/>
                </a:solidFill>
                <a:ea typeface="Times New Roman" pitchFamily="18" charset="0"/>
              </a:rPr>
              <a:t>Dok </a:t>
            </a:r>
            <a:r>
              <a:rPr lang="hr-HR" sz="2800" smtClean="0">
                <a:solidFill>
                  <a:srgbClr val="FF0000"/>
                </a:solidFill>
                <a:ea typeface="Times New Roman" pitchFamily="18" charset="0"/>
              </a:rPr>
              <a:t>su branili </a:t>
            </a:r>
            <a:r>
              <a:rPr lang="hr-HR" sz="2800" smtClean="0">
                <a:solidFill>
                  <a:srgbClr val="0000FF"/>
                </a:solidFill>
                <a:ea typeface="Times New Roman" pitchFamily="18" charset="0"/>
              </a:rPr>
              <a:t>ponos jačeg spola</a:t>
            </a: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, izlaz </a:t>
            </a:r>
            <a:r>
              <a:rPr lang="hr-HR" sz="2800" smtClean="0">
                <a:solidFill>
                  <a:srgbClr val="FF0000"/>
                </a:solidFill>
                <a:ea typeface="Times New Roman" pitchFamily="18" charset="0"/>
              </a:rPr>
              <a:t>su našli </a:t>
            </a: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solidFill>
                  <a:prstClr val="black"/>
                </a:solidFill>
                <a:ea typeface="Times New Roman" pitchFamily="18" charset="0"/>
              </a:rPr>
              <a:t>kolektivnom epitetu za slabiji spol.</a:t>
            </a:r>
            <a:endParaRPr lang="hr-HR" sz="2800" smtClean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08104" y="1759377"/>
            <a:ext cx="0" cy="79208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83568" y="1975401"/>
            <a:ext cx="720080" cy="576064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5724128" y="1729760"/>
            <a:ext cx="19797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G</a:t>
            </a:r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  </a:t>
            </a:r>
            <a:r>
              <a:rPr lang="hr-HR" dirty="0" err="1" smtClean="0">
                <a:latin typeface="Segoe Print" pitchFamily="2" charset="0"/>
              </a:rPr>
              <a:t>surečenica</a:t>
            </a:r>
            <a:r>
              <a:rPr lang="hr-HR" dirty="0" smtClean="0">
                <a:latin typeface="Segoe Print" pitchFamily="2" charset="0"/>
              </a:rPr>
              <a:t> </a:t>
            </a:r>
            <a:endParaRPr lang="hr-HR" dirty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705372"/>
            <a:ext cx="2088232" cy="400110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Z</a:t>
            </a:r>
            <a:r>
              <a:rPr lang="hr-HR" sz="2000" b="1" dirty="0" smtClean="0">
                <a:solidFill>
                  <a:srgbClr val="0000FF"/>
                </a:solidFill>
                <a:latin typeface="Segoe Print" pitchFamily="2" charset="0"/>
              </a:rPr>
              <a:t> </a:t>
            </a:r>
            <a:r>
              <a:rPr lang="hr-HR" sz="2000" b="1" dirty="0" smtClean="0">
                <a:solidFill>
                  <a:srgbClr val="0000FF"/>
                </a:solidFill>
                <a:latin typeface="Segoe Print" pitchFamily="2" charset="0"/>
              </a:rPr>
              <a:t>vremenska</a:t>
            </a:r>
            <a:endParaRPr lang="hr-HR" sz="2000" b="1" dirty="0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560" y="325993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0000FF"/>
                </a:solidFill>
                <a:latin typeface="Segoe Print" pitchFamily="2" charset="0"/>
              </a:rPr>
              <a:t>PD</a:t>
            </a:r>
            <a:endParaRPr lang="hr-HR" sz="2000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291869"/>
            <a:ext cx="38164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0000FF"/>
                </a:solidFill>
                <a:latin typeface="Segoe Print" pitchFamily="2" charset="0"/>
              </a:rPr>
              <a:t>POV</a:t>
            </a:r>
            <a:endParaRPr lang="hr-HR" sz="2000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576" y="3475955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Braneći</a:t>
            </a:r>
            <a:r>
              <a:rPr lang="hr-HR" sz="280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hr-HR" sz="2800"/>
              <a:t>ponos jačeg </a:t>
            </a:r>
            <a:r>
              <a:rPr lang="hr-HR" sz="2800" smtClean="0"/>
              <a:t>spola, izlaz </a:t>
            </a:r>
            <a:r>
              <a:rPr lang="hr-HR" sz="2800"/>
              <a:t>su </a:t>
            </a:r>
            <a:r>
              <a:rPr lang="hr-HR" sz="2800" smtClean="0"/>
              <a:t>našli u</a:t>
            </a: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/>
              <a:t>kolektivnom</a:t>
            </a:r>
          </a:p>
          <a:p>
            <a:endParaRPr lang="hr-HR" sz="2800" smtClean="0"/>
          </a:p>
          <a:p>
            <a:r>
              <a:rPr lang="hr-HR" sz="2800" smtClean="0"/>
              <a:t>epitetu </a:t>
            </a:r>
            <a:r>
              <a:rPr lang="hr-HR" sz="2800"/>
              <a:t>za slabiji spol.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293096" y="3980011"/>
            <a:ext cx="1152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65104" y="325993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FF0000"/>
                </a:solidFill>
                <a:latin typeface="Segoe Print" pitchFamily="2" charset="0"/>
              </a:rPr>
              <a:t>P</a:t>
            </a:r>
            <a:endParaRPr lang="hr-HR" sz="2000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0601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Događaju li se radnje u rečenici </a:t>
            </a:r>
            <a:r>
              <a:rPr lang="hr-HR" sz="2400" b="1" smtClean="0">
                <a:latin typeface="Comic Sans MS" pitchFamily="66" charset="0"/>
              </a:rPr>
              <a:t>u isto </a:t>
            </a:r>
            <a:r>
              <a:rPr lang="hr-HR" sz="2400" smtClean="0">
                <a:latin typeface="Comic Sans MS" pitchFamily="66" charset="0"/>
              </a:rPr>
              <a:t>ili </a:t>
            </a:r>
            <a:r>
              <a:rPr lang="hr-HR" sz="2400" b="1" smtClean="0">
                <a:latin typeface="Comic Sans MS" pitchFamily="66" charset="0"/>
              </a:rPr>
              <a:t>različito </a:t>
            </a:r>
            <a:r>
              <a:rPr lang="hr-HR" sz="2400" smtClean="0">
                <a:latin typeface="Comic Sans MS" pitchFamily="66" charset="0"/>
              </a:rPr>
              <a:t>vrijeme?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6" y="39376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0000FF"/>
                </a:solidFill>
                <a:latin typeface="Segoe Print" pitchFamily="2" charset="0"/>
              </a:rPr>
              <a:t>gl. prilog sadašnji</a:t>
            </a:r>
            <a:endParaRPr lang="hr-HR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60" y="3475955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Braneći</a:t>
            </a:r>
            <a:r>
              <a:rPr lang="hr-HR" sz="280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hr-HR" sz="2800"/>
              <a:t>ponos jačeg </a:t>
            </a:r>
            <a:r>
              <a:rPr lang="hr-HR" sz="2800" smtClean="0"/>
              <a:t>spola, izlaz </a:t>
            </a:r>
            <a:r>
              <a:rPr lang="hr-HR" sz="2800">
                <a:solidFill>
                  <a:srgbClr val="FF0000"/>
                </a:solidFill>
              </a:rPr>
              <a:t>su </a:t>
            </a:r>
            <a:r>
              <a:rPr lang="hr-HR" sz="2800" smtClean="0">
                <a:solidFill>
                  <a:srgbClr val="FF0000"/>
                </a:solidFill>
              </a:rPr>
              <a:t>našli </a:t>
            </a:r>
            <a:r>
              <a:rPr lang="hr-HR" sz="2800" smtClean="0"/>
              <a:t>u</a:t>
            </a: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/>
              <a:t>kolektivnom</a:t>
            </a:r>
          </a:p>
          <a:p>
            <a:endParaRPr lang="hr-HR" sz="2800" smtClean="0"/>
          </a:p>
          <a:p>
            <a:r>
              <a:rPr lang="hr-HR" sz="2800" smtClean="0"/>
              <a:t>epitetu </a:t>
            </a:r>
            <a:r>
              <a:rPr lang="hr-HR" sz="2800"/>
              <a:t>za slabiji spol.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5060131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200" smtClean="0">
                <a:latin typeface="Comic Sans MS" pitchFamily="66" charset="0"/>
                <a:ea typeface="Times New Roman" pitchFamily="18" charset="0"/>
              </a:rPr>
              <a:t>Koju službu u rečenici ima</a:t>
            </a:r>
            <a:r>
              <a:rPr kumimoji="0" lang="hr-HR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hr-HR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skup riječi </a:t>
            </a:r>
            <a:r>
              <a:rPr lang="hr-HR" sz="2200" i="1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braneći ponos jačeg spola</a:t>
            </a:r>
            <a:r>
              <a:rPr kumimoji="0" lang="hr-HR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?  </a:t>
            </a:r>
            <a:endParaRPr kumimoji="0" lang="hr-HR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8720" y="3908003"/>
            <a:ext cx="3384376" cy="1273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hr-HR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dopunjuje predikat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908003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r-HR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40568" y="3475955"/>
            <a:ext cx="1296144" cy="576063"/>
          </a:xfrm>
          <a:prstGeom prst="ellipse">
            <a:avLst/>
          </a:prstGeom>
          <a:noFill/>
          <a:ln w="1905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Curved Down Arrow 21"/>
          <p:cNvSpPr/>
          <p:nvPr/>
        </p:nvSpPr>
        <p:spPr>
          <a:xfrm rot="21439727" flipV="1">
            <a:off x="1418319" y="4157468"/>
            <a:ext cx="4552615" cy="1171262"/>
          </a:xfrm>
          <a:prstGeom prst="curvedDownArrow">
            <a:avLst>
              <a:gd name="adj1" fmla="val 0"/>
              <a:gd name="adj2" fmla="val 25943"/>
              <a:gd name="adj3" fmla="val 11493"/>
            </a:avLst>
          </a:prstGeom>
          <a:solidFill>
            <a:srgbClr val="0000FF"/>
          </a:solidFill>
          <a:ln w="127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CC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560" y="3475955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Braneći</a:t>
            </a:r>
            <a:r>
              <a:rPr lang="hr-HR" sz="280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hr-HR" sz="2800">
                <a:solidFill>
                  <a:srgbClr val="0000FF"/>
                </a:solidFill>
              </a:rPr>
              <a:t>ponos jačeg </a:t>
            </a:r>
            <a:r>
              <a:rPr lang="hr-HR" sz="2800" smtClean="0">
                <a:solidFill>
                  <a:srgbClr val="0000FF"/>
                </a:solidFill>
              </a:rPr>
              <a:t>spola</a:t>
            </a:r>
            <a:r>
              <a:rPr lang="hr-HR" sz="2800" smtClean="0"/>
              <a:t>, izlaz </a:t>
            </a:r>
            <a:r>
              <a:rPr lang="hr-HR" sz="2800">
                <a:solidFill>
                  <a:srgbClr val="FF0000"/>
                </a:solidFill>
              </a:rPr>
              <a:t>su </a:t>
            </a:r>
            <a:r>
              <a:rPr lang="hr-HR" sz="2800" smtClean="0">
                <a:solidFill>
                  <a:srgbClr val="FF0000"/>
                </a:solidFill>
              </a:rPr>
              <a:t>našli </a:t>
            </a:r>
            <a:r>
              <a:rPr lang="hr-HR" sz="2800" smtClean="0"/>
              <a:t>u</a:t>
            </a: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/>
              <a:t>kolektivnom</a:t>
            </a:r>
          </a:p>
          <a:p>
            <a:endParaRPr lang="hr-HR" sz="2800" smtClean="0"/>
          </a:p>
          <a:p>
            <a:r>
              <a:rPr lang="hr-HR" sz="2800" smtClean="0"/>
              <a:t>epitetu </a:t>
            </a:r>
            <a:r>
              <a:rPr lang="hr-HR" sz="2800"/>
              <a:t>za slabiji spol.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0601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Koju </a:t>
            </a:r>
            <a:r>
              <a:rPr lang="hr-HR" sz="2400" b="1" smtClean="0">
                <a:latin typeface="Comic Sans MS" pitchFamily="66" charset="0"/>
              </a:rPr>
              <a:t>službu</a:t>
            </a:r>
            <a:r>
              <a:rPr lang="hr-HR" sz="2400" smtClean="0">
                <a:latin typeface="Comic Sans MS" pitchFamily="66" charset="0"/>
              </a:rPr>
              <a:t> ima istaknuti glagolski prilog u rečenici?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016" y="5060131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Odredi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predikat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 u rečenici. </a:t>
            </a:r>
          </a:p>
        </p:txBody>
      </p:sp>
      <p:pic>
        <p:nvPicPr>
          <p:cNvPr id="38" name="Picture 37" descr="AA 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569468"/>
            <a:ext cx="1954143" cy="19934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 rot="21348606">
            <a:off x="7066348" y="2917786"/>
            <a:ext cx="1698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Radnje se događaju </a:t>
            </a:r>
          </a:p>
          <a:p>
            <a:pPr algn="ctr"/>
            <a:r>
              <a:rPr lang="hr-HR" sz="2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u isto vrijeme</a:t>
            </a:r>
            <a:r>
              <a:rPr lang="hr-HR" sz="2000" dirty="0" smtClean="0">
                <a:latin typeface="Segoe Print" pitchFamily="2" charset="0"/>
              </a:rPr>
              <a:t>. </a:t>
            </a:r>
            <a:endParaRPr lang="hr-HR" sz="2000" dirty="0">
              <a:latin typeface="Segoe Print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4" grpId="0"/>
      <p:bldP spid="14" grpId="1"/>
      <p:bldP spid="15" grpId="0"/>
      <p:bldP spid="16" grpId="0"/>
      <p:bldP spid="17" grpId="0"/>
      <p:bldP spid="17" grpId="1"/>
      <p:bldP spid="18" grpId="0"/>
      <p:bldP spid="18" grpId="1"/>
      <p:bldP spid="20" grpId="0" animBg="1"/>
      <p:bldP spid="21" grpId="0" animBg="1"/>
      <p:bldP spid="21" grpId="1" animBg="1"/>
      <p:bldP spid="22" grpId="0" animBg="1"/>
      <p:bldP spid="22" grpId="1" animBg="1"/>
      <p:bldP spid="23" grpId="0"/>
      <p:bldP spid="24" grpId="0"/>
      <p:bldP spid="24" grpId="1"/>
      <p:bldP spid="34" grpId="0"/>
      <p:bldP spid="34" grpId="1"/>
      <p:bldP spid="39" grpId="0"/>
      <p:bldP spid="3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3284"/>
            <a:ext cx="7884368" cy="83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  <a:latin typeface="+mj-lt"/>
              </a:rPr>
              <a:t>Preoblikuj sljedeće zavisne surečenice u priložne oznake </a:t>
            </a:r>
          </a:p>
          <a:p>
            <a:r>
              <a:rPr lang="hr-HR" sz="2400" b="1" smtClean="0">
                <a:solidFill>
                  <a:schemeClr val="bg1"/>
                </a:solidFill>
                <a:latin typeface="+mj-lt"/>
              </a:rPr>
              <a:t>s glagolskim prilogom sadašnjim</a:t>
            </a:r>
            <a:r>
              <a:rPr lang="hr-HR" sz="2400" smtClean="0">
                <a:solidFill>
                  <a:schemeClr val="bg1"/>
                </a:solidFill>
                <a:latin typeface="+mj-lt"/>
              </a:rPr>
              <a:t>.</a:t>
            </a:r>
            <a:endParaRPr lang="hr-HR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137420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smtClean="0"/>
              <a:t>Kad sam polazio u školu, zaboravio sam na strah.</a:t>
            </a:r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r>
              <a:rPr lang="pl-PL" sz="2800" smtClean="0"/>
              <a:t>Zapamtio je dosta podataka jer je strpljivo učio.</a:t>
            </a:r>
            <a:endParaRPr lang="hr-HR" sz="2800"/>
          </a:p>
        </p:txBody>
      </p:sp>
      <p:cxnSp>
        <p:nvCxnSpPr>
          <p:cNvPr id="5" name="Straight Connector 4"/>
          <p:cNvCxnSpPr/>
          <p:nvPr/>
        </p:nvCxnSpPr>
        <p:spPr>
          <a:xfrm>
            <a:off x="755576" y="321754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1560" y="487372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3568" y="193204"/>
            <a:ext cx="646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Zamjena surečenice glagolskim prilogom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766328"/>
            <a:ext cx="77048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Polazeći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r>
              <a:rPr lang="hr-HR" sz="2800" smtClean="0"/>
              <a:t>u školu, zaboravio sam na strah.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44167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ysClr val="windowText" lastClr="000000"/>
                </a:solidFill>
              </a:rPr>
              <a:t>Zapamtio je dosta podataka </a:t>
            </a:r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učeći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r>
              <a:rPr lang="hr-HR" sz="2800" smtClean="0"/>
              <a:t>strpljivo.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endParaRPr lang="hr-HR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8224" y="18493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2.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93204"/>
            <a:ext cx="6558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Zamjena surečenice glagolskim prilogom 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088" y="2065412"/>
            <a:ext cx="781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se držala raske i Zvonka otkad im se pridružila </a:t>
            </a:r>
          </a:p>
          <a:p>
            <a:endParaRPr lang="hr-HR" sz="2800" smtClean="0"/>
          </a:p>
          <a:p>
            <a:r>
              <a:rPr lang="hr-HR" sz="2800" smtClean="0"/>
              <a:t>bez pardona. </a:t>
            </a:r>
            <a:endParaRPr lang="hr-HR" sz="28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7297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Koliko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radnji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ima u rečenici?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088" y="2065412"/>
            <a:ext cx="781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</a:t>
            </a:r>
            <a:r>
              <a:rPr lang="hr-HR" sz="2800" smtClean="0">
                <a:solidFill>
                  <a:srgbClr val="FF0000"/>
                </a:solidFill>
              </a:rPr>
              <a:t>se držala </a:t>
            </a:r>
            <a:r>
              <a:rPr lang="hr-HR" sz="2800" smtClean="0"/>
              <a:t>raske i Zvonka otkad im se pridružila </a:t>
            </a:r>
          </a:p>
          <a:p>
            <a:endParaRPr lang="hr-HR" sz="2800" smtClean="0"/>
          </a:p>
          <a:p>
            <a:r>
              <a:rPr lang="hr-HR" sz="2800" smtClean="0"/>
              <a:t>bez pardona. </a:t>
            </a:r>
            <a:endParaRPr lang="hr-HR" sz="2800"/>
          </a:p>
        </p:txBody>
      </p:sp>
      <p:sp>
        <p:nvSpPr>
          <p:cNvPr id="8" name="TextBox 7"/>
          <p:cNvSpPr txBox="1"/>
          <p:nvPr/>
        </p:nvSpPr>
        <p:spPr>
          <a:xfrm>
            <a:off x="1475656" y="18493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1.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7297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Istaknutim radnjama odredi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vrijeme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,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osobu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broj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.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2970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Koju </a:t>
            </a:r>
            <a:r>
              <a:rPr lang="hr-HR" sz="2400" b="1">
                <a:latin typeface="Comic Sans MS" pitchFamily="66" charset="0"/>
              </a:rPr>
              <a:t>službu</a:t>
            </a:r>
            <a:r>
              <a:rPr lang="hr-HR" sz="2400">
                <a:latin typeface="Comic Sans MS" pitchFamily="66" charset="0"/>
              </a:rPr>
              <a:t> </a:t>
            </a:r>
            <a:r>
              <a:rPr lang="hr-HR" sz="2400" smtClean="0">
                <a:latin typeface="Comic Sans MS" pitchFamily="66" charset="0"/>
              </a:rPr>
              <a:t>imaju istaknute radnje u rečenici</a:t>
            </a:r>
            <a:r>
              <a:rPr lang="hr-HR" sz="2400">
                <a:latin typeface="Comic Sans MS" pitchFamily="66" charset="0"/>
              </a:rPr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5656" y="1881326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FF0000"/>
                </a:solidFill>
                <a:latin typeface="Segoe Print" pitchFamily="2" charset="0"/>
              </a:rPr>
              <a:t>P</a:t>
            </a:r>
            <a:endParaRPr lang="hr-HR" sz="2000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7297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Odvoji uspravnom crtom </a:t>
            </a:r>
            <a:r>
              <a:rPr lang="hr-HR" sz="2400" b="1" smtClean="0">
                <a:latin typeface="Comic Sans MS" pitchFamily="66" charset="0"/>
              </a:rPr>
              <a:t>surečenice 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i zaokruži </a:t>
            </a:r>
            <a:r>
              <a:rPr lang="hr-HR" sz="2400" b="1" smtClean="0">
                <a:latin typeface="Comic Sans MS" pitchFamily="66" charset="0"/>
              </a:rPr>
              <a:t>vezničku riječ</a:t>
            </a:r>
            <a:r>
              <a:rPr lang="hr-HR" sz="2400" smtClean="0">
                <a:latin typeface="Comic Sans MS" pitchFamily="66" charset="0"/>
              </a:rPr>
              <a:t>.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148934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mtClean="0">
                <a:latin typeface="Segoe Print" pitchFamily="2" charset="0"/>
              </a:rPr>
              <a:t>G</a:t>
            </a:r>
            <a:r>
              <a:rPr lang="hr-HR" sz="2400" smtClean="0">
                <a:latin typeface="Segoe Print" pitchFamily="2" charset="0"/>
              </a:rPr>
              <a:t> </a:t>
            </a:r>
            <a:r>
              <a:rPr lang="hr-HR" smtClean="0">
                <a:latin typeface="Segoe Print" pitchFamily="2" charset="0"/>
              </a:rPr>
              <a:t>surečenica </a:t>
            </a:r>
            <a:endParaRPr lang="hr-HR"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72970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Odredi </a:t>
            </a:r>
            <a:r>
              <a:rPr lang="hr-HR" sz="2400" b="1" smtClean="0">
                <a:latin typeface="Comic Sans MS" pitchFamily="66" charset="0"/>
              </a:rPr>
              <a:t>vrstu</a:t>
            </a:r>
            <a:r>
              <a:rPr lang="hr-HR" sz="2400" smtClean="0">
                <a:latin typeface="Comic Sans MS" pitchFamily="66" charset="0"/>
              </a:rPr>
              <a:t> </a:t>
            </a:r>
            <a:r>
              <a:rPr lang="hr-HR" sz="2400" smtClean="0">
                <a:solidFill>
                  <a:srgbClr val="0000FF"/>
                </a:solidFill>
                <a:latin typeface="Comic Sans MS" pitchFamily="66" charset="0"/>
              </a:rPr>
              <a:t>zavisne surečenice</a:t>
            </a:r>
            <a:r>
              <a:rPr lang="hr-HR" sz="2400" smtClean="0">
                <a:latin typeface="Comic Sans MS" pitchFamily="66" charset="0"/>
              </a:rPr>
              <a:t>.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7628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Događaju li se </a:t>
            </a:r>
            <a:r>
              <a:rPr lang="hr-HR" sz="2400" smtClean="0">
                <a:solidFill>
                  <a:srgbClr val="FF0000"/>
                </a:solidFill>
                <a:latin typeface="Comic Sans MS" pitchFamily="66" charset="0"/>
              </a:rPr>
              <a:t>radnje</a:t>
            </a:r>
            <a:r>
              <a:rPr lang="hr-HR" sz="2400" smtClean="0">
                <a:latin typeface="Comic Sans MS" pitchFamily="66" charset="0"/>
              </a:rPr>
              <a:t> u rečenici u </a:t>
            </a:r>
            <a:r>
              <a:rPr lang="hr-HR" sz="2400" b="1" smtClean="0">
                <a:latin typeface="Comic Sans MS" pitchFamily="66" charset="0"/>
              </a:rPr>
              <a:t>isto vrijeme </a:t>
            </a:r>
            <a:r>
              <a:rPr lang="hr-HR" sz="2400" smtClean="0">
                <a:latin typeface="Comic Sans MS" pitchFamily="66" charset="0"/>
              </a:rPr>
              <a:t>ili se jedna radnja događa </a:t>
            </a:r>
            <a:r>
              <a:rPr lang="hr-HR" sz="2400" b="1" smtClean="0">
                <a:latin typeface="Comic Sans MS" pitchFamily="66" charset="0"/>
              </a:rPr>
              <a:t>prije</a:t>
            </a:r>
            <a:r>
              <a:rPr lang="hr-HR" sz="2400" smtClean="0">
                <a:latin typeface="Comic Sans MS" pitchFamily="66" charset="0"/>
              </a:rPr>
              <a:t>?</a:t>
            </a:r>
            <a:endParaRPr lang="hr-HR" sz="2400">
              <a:latin typeface="Comic Sans MS" pitchFamily="66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004048" y="1921396"/>
            <a:ext cx="0" cy="79208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44208" y="1849388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FF0000"/>
                </a:solidFill>
                <a:latin typeface="Segoe Print" pitchFamily="2" charset="0"/>
              </a:rPr>
              <a:t>P</a:t>
            </a:r>
            <a:endParaRPr lang="hr-HR" sz="2000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076152" y="2029476"/>
            <a:ext cx="864000" cy="612000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913284"/>
            <a:ext cx="3862019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sljedeću rečenicu</a:t>
            </a:r>
            <a:r>
              <a:rPr lang="hr-HR" sz="2400" smtClean="0">
                <a:solidFill>
                  <a:schemeClr val="bg1"/>
                </a:solidFill>
              </a:rPr>
              <a:t>. 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2120" y="14173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mtClean="0">
                <a:solidFill>
                  <a:srgbClr val="0000FF"/>
                </a:solidFill>
                <a:latin typeface="Segoe Print" pitchFamily="2" charset="0"/>
              </a:rPr>
              <a:t>Z</a:t>
            </a:r>
            <a:r>
              <a:rPr lang="hr-HR" sz="2400" smtClean="0">
                <a:solidFill>
                  <a:srgbClr val="0000FF"/>
                </a:solidFill>
                <a:latin typeface="Segoe Print" pitchFamily="2" charset="0"/>
              </a:rPr>
              <a:t> </a:t>
            </a:r>
            <a:r>
              <a:rPr lang="hr-HR" smtClean="0">
                <a:solidFill>
                  <a:srgbClr val="0000FF"/>
                </a:solidFill>
                <a:latin typeface="Segoe Print" pitchFamily="2" charset="0"/>
              </a:rPr>
              <a:t>surečenica </a:t>
            </a:r>
            <a:endParaRPr lang="hr-HR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2160" y="1449278"/>
            <a:ext cx="1800200" cy="40011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b="1" smtClean="0">
                <a:solidFill>
                  <a:srgbClr val="0000FF"/>
                </a:solidFill>
                <a:latin typeface="Segoe Print" pitchFamily="2" charset="0"/>
              </a:rPr>
              <a:t>vremenska</a:t>
            </a:r>
            <a:endParaRPr lang="hr-HR" sz="2000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472970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Odredi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glavnu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 i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zavisnu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 surečenicu.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75656" y="25694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erfekt, 3. os. jd.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25601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erfekt, 3. os. jd.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0152" y="2497460"/>
            <a:ext cx="2592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r-HR" sz="240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3608" y="2497460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r-HR" sz="2400">
              <a:solidFill>
                <a:srgbClr val="FF0000"/>
              </a:solidFill>
              <a:latin typeface="Segoe Print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475656" y="2569468"/>
            <a:ext cx="136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72200" y="2569468"/>
            <a:ext cx="183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2088" y="2065412"/>
            <a:ext cx="781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</a:t>
            </a:r>
            <a:r>
              <a:rPr lang="hr-HR" sz="2800" smtClean="0">
                <a:solidFill>
                  <a:srgbClr val="FF0000"/>
                </a:solidFill>
              </a:rPr>
              <a:t>se držala </a:t>
            </a:r>
            <a:r>
              <a:rPr lang="hr-HR" sz="2800" smtClean="0"/>
              <a:t>raske i Zvonka otkad im </a:t>
            </a:r>
            <a:r>
              <a:rPr lang="hr-HR" sz="2800" smtClean="0">
                <a:solidFill>
                  <a:srgbClr val="FF0000"/>
                </a:solidFill>
              </a:rPr>
              <a:t>se pridružila </a:t>
            </a:r>
          </a:p>
          <a:p>
            <a:endParaRPr lang="hr-HR" sz="2800" smtClean="0">
              <a:solidFill>
                <a:srgbClr val="FF0000"/>
              </a:solidFill>
            </a:endParaRPr>
          </a:p>
          <a:p>
            <a:r>
              <a:rPr lang="hr-HR" sz="2800" smtClean="0"/>
              <a:t>bez pardona. </a:t>
            </a:r>
            <a:endParaRPr lang="hr-HR" sz="2800"/>
          </a:p>
        </p:txBody>
      </p:sp>
      <p:sp>
        <p:nvSpPr>
          <p:cNvPr id="15" name="TextBox 14"/>
          <p:cNvSpPr txBox="1"/>
          <p:nvPr/>
        </p:nvSpPr>
        <p:spPr>
          <a:xfrm>
            <a:off x="792088" y="2065412"/>
            <a:ext cx="781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</a:t>
            </a:r>
            <a:r>
              <a:rPr lang="hr-HR" sz="2800" smtClean="0">
                <a:solidFill>
                  <a:srgbClr val="FF0000"/>
                </a:solidFill>
              </a:rPr>
              <a:t>se držala </a:t>
            </a:r>
            <a:r>
              <a:rPr lang="hr-HR" sz="2800" smtClean="0"/>
              <a:t>raske i Zvonka </a:t>
            </a:r>
            <a:r>
              <a:rPr lang="hr-HR" sz="2800" smtClean="0">
                <a:solidFill>
                  <a:srgbClr val="0000FF"/>
                </a:solidFill>
              </a:rPr>
              <a:t>otkad im </a:t>
            </a:r>
            <a:r>
              <a:rPr lang="hr-HR" sz="2800" smtClean="0">
                <a:solidFill>
                  <a:srgbClr val="FF0000"/>
                </a:solidFill>
              </a:rPr>
              <a:t>se pridružila</a:t>
            </a:r>
          </a:p>
          <a:p>
            <a:endParaRPr lang="hr-HR" sz="2800" smtClean="0">
              <a:solidFill>
                <a:srgbClr val="FF0000"/>
              </a:solidFill>
            </a:endParaRPr>
          </a:p>
          <a:p>
            <a:r>
              <a:rPr lang="hr-HR" sz="2800" smtClean="0">
                <a:solidFill>
                  <a:srgbClr val="0000FF"/>
                </a:solidFill>
              </a:rPr>
              <a:t>bez pardona</a:t>
            </a:r>
            <a:r>
              <a:rPr lang="hr-HR" sz="2800" smtClean="0"/>
              <a:t>. </a:t>
            </a:r>
            <a:endParaRPr lang="hr-HR" sz="2800"/>
          </a:p>
        </p:txBody>
      </p:sp>
      <p:pic>
        <p:nvPicPr>
          <p:cNvPr id="59" name="Picture 58" descr="AA 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001515"/>
            <a:ext cx="2592288" cy="264436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 rot="21348606">
            <a:off x="4298943" y="3451157"/>
            <a:ext cx="2232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Radnja </a:t>
            </a:r>
            <a:r>
              <a:rPr lang="hr-HR" sz="2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zavisne </a:t>
            </a:r>
            <a:r>
              <a:rPr lang="hr-HR" sz="20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surečenice</a:t>
            </a:r>
            <a:r>
              <a:rPr lang="hr-HR" sz="2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 </a:t>
            </a:r>
            <a:r>
              <a:rPr lang="hr-HR" sz="20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događa se</a:t>
            </a:r>
            <a:r>
              <a:rPr lang="hr-HR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 prije </a:t>
            </a:r>
            <a:r>
              <a:rPr lang="hr-HR" sz="20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radnje glavne </a:t>
            </a:r>
            <a:r>
              <a:rPr lang="hr-HR" sz="2000" dirty="0" err="1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surečenice</a:t>
            </a:r>
            <a:r>
              <a:rPr lang="hr-HR" sz="20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. </a:t>
            </a:r>
            <a:endParaRPr lang="hr-HR" sz="2000" dirty="0">
              <a:latin typeface="Segoe Print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6" grpId="1"/>
      <p:bldP spid="7" grpId="0"/>
      <p:bldP spid="8" grpId="0"/>
      <p:bldP spid="11" grpId="0"/>
      <p:bldP spid="11" grpId="1"/>
      <p:bldP spid="12" grpId="0"/>
      <p:bldP spid="12" grpId="1"/>
      <p:bldP spid="13" grpId="0" animBg="1"/>
      <p:bldP spid="14" grpId="0"/>
      <p:bldP spid="14" grpId="1"/>
      <p:bldP spid="16" grpId="0"/>
      <p:bldP spid="17" grpId="0"/>
      <p:bldP spid="17" grpId="1"/>
      <p:bldP spid="18" grpId="0"/>
      <p:bldP spid="18" grpId="1"/>
      <p:bldP spid="32" grpId="0" animBg="1"/>
      <p:bldP spid="36" grpId="0" animBg="1"/>
      <p:bldP spid="37" grpId="0" animBg="1"/>
      <p:bldP spid="34" grpId="0"/>
      <p:bldP spid="35" grpId="0" animBg="1"/>
      <p:bldP spid="53" grpId="0"/>
      <p:bldP spid="53" grpId="1"/>
      <p:bldP spid="40" grpId="0"/>
      <p:bldP spid="42" grpId="0"/>
      <p:bldP spid="49" grpId="0" animBg="1"/>
      <p:bldP spid="52" grpId="0" animBg="1"/>
      <p:bldP spid="9" grpId="0"/>
      <p:bldP spid="15" grpId="0"/>
      <p:bldP spid="60" grpId="0"/>
      <p:bldP spid="6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31972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00CC00"/>
                </a:solidFill>
                <a:latin typeface="Segoe Print" pitchFamily="2" charset="0"/>
              </a:rPr>
              <a:t>PD</a:t>
            </a:r>
            <a:endParaRPr lang="hr-HR" sz="2000" b="1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3186762"/>
            <a:ext cx="37444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00CC00"/>
                </a:solidFill>
                <a:latin typeface="Segoe Print" pitchFamily="2" charset="0"/>
              </a:rPr>
              <a:t>POV</a:t>
            </a:r>
            <a:endParaRPr lang="hr-HR" sz="2000" b="1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474794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se držala raske i Zvonka </a:t>
            </a:r>
            <a:r>
              <a:rPr lang="hr-HR" sz="280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pridruživši</a:t>
            </a:r>
            <a:r>
              <a:rPr lang="hr-HR" sz="2800" smtClean="0">
                <a:ln>
                  <a:solidFill>
                    <a:srgbClr val="00CC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hr-HR" sz="2800" smtClean="0"/>
              <a:t>im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r>
              <a:rPr lang="hr-HR" sz="2800" smtClean="0">
                <a:solidFill>
                  <a:srgbClr val="00CC00"/>
                </a:solidFill>
              </a:rPr>
              <a:t>se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r>
              <a:rPr lang="hr-HR" sz="2800" smtClean="0"/>
              <a:t>bez pardona. </a:t>
            </a:r>
            <a:endParaRPr lang="hr-HR" sz="2800"/>
          </a:p>
        </p:txBody>
      </p:sp>
      <p:sp>
        <p:nvSpPr>
          <p:cNvPr id="12" name="TextBox 11"/>
          <p:cNvSpPr txBox="1"/>
          <p:nvPr/>
        </p:nvSpPr>
        <p:spPr>
          <a:xfrm>
            <a:off x="4644008" y="412402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00CC00"/>
                </a:solidFill>
                <a:latin typeface="Segoe Print" pitchFamily="2" charset="0"/>
              </a:rPr>
              <a:t>gl. prilog prošli</a:t>
            </a:r>
            <a:endParaRPr lang="hr-HR" b="1">
              <a:solidFill>
                <a:srgbClr val="00CC00"/>
              </a:solidFill>
              <a:latin typeface="Segoe Print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3946912"/>
            <a:ext cx="12961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9632" y="32268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FF0000"/>
                </a:solidFill>
                <a:latin typeface="Segoe Print" pitchFamily="2" charset="0"/>
              </a:rPr>
              <a:t>P</a:t>
            </a:r>
            <a:endParaRPr lang="hr-HR" sz="2000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4041566"/>
            <a:ext cx="24482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0" y="4514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Je li rečenica promijenila značenje? 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Odvijaju li se radnje </a:t>
            </a:r>
            <a:r>
              <a:rPr lang="hr-HR" sz="2400" b="1" smtClean="0">
                <a:latin typeface="Comic Sans MS" pitchFamily="66" charset="0"/>
              </a:rPr>
              <a:t>u isto </a:t>
            </a:r>
            <a:r>
              <a:rPr lang="hr-HR" sz="2400" smtClean="0">
                <a:latin typeface="Comic Sans MS" pitchFamily="66" charset="0"/>
              </a:rPr>
              <a:t>vrijeme ili se jedna radnja 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događa </a:t>
            </a:r>
            <a:r>
              <a:rPr lang="hr-HR" sz="2400" b="1" smtClean="0">
                <a:latin typeface="Comic Sans MS" pitchFamily="66" charset="0"/>
              </a:rPr>
              <a:t>prije</a:t>
            </a:r>
            <a:r>
              <a:rPr lang="hr-HR" sz="2400" smtClean="0">
                <a:latin typeface="Comic Sans MS" pitchFamily="66" charset="0"/>
              </a:rPr>
              <a:t>?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4369668"/>
            <a:ext cx="2736304" cy="10081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hr-HR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dopunjuje predikat 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19" name="Curved Down Arrow 18"/>
          <p:cNvSpPr/>
          <p:nvPr/>
        </p:nvSpPr>
        <p:spPr>
          <a:xfrm flipH="1" flipV="1">
            <a:off x="1403648" y="4225652"/>
            <a:ext cx="4032448" cy="1296144"/>
          </a:xfrm>
          <a:prstGeom prst="curvedDownArrow">
            <a:avLst>
              <a:gd name="adj1" fmla="val 0"/>
              <a:gd name="adj2" fmla="val 20693"/>
              <a:gd name="adj3" fmla="val 13127"/>
            </a:avLst>
          </a:prstGeom>
          <a:solidFill>
            <a:srgbClr val="00CC00"/>
          </a:solidFill>
          <a:ln w="12700">
            <a:solidFill>
              <a:srgbClr val="00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0177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Koju </a:t>
            </a:r>
            <a:r>
              <a:rPr lang="hr-HR" sz="2400" b="1" smtClean="0">
                <a:latin typeface="Comic Sans MS" pitchFamily="66" charset="0"/>
              </a:rPr>
              <a:t>službu</a:t>
            </a:r>
            <a:r>
              <a:rPr lang="hr-HR" sz="2400" smtClean="0">
                <a:latin typeface="Comic Sans MS" pitchFamily="66" charset="0"/>
              </a:rPr>
              <a:t> ima istaknuti glagolski prilog prošli?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884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Koju službu u rečenici ima skup riječi </a:t>
            </a:r>
          </a:p>
          <a:p>
            <a:pPr algn="ctr"/>
            <a:r>
              <a:rPr lang="hr-HR" sz="2400" i="1" smtClean="0">
                <a:solidFill>
                  <a:srgbClr val="00CC00"/>
                </a:solidFill>
                <a:latin typeface="Comic Sans MS" pitchFamily="66" charset="0"/>
              </a:rPr>
              <a:t>pridruživši im se bez pardona</a:t>
            </a:r>
            <a:r>
              <a:rPr lang="hr-HR" sz="2400" smtClean="0">
                <a:latin typeface="Comic Sans MS" pitchFamily="66" charset="0"/>
              </a:rPr>
              <a:t>?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3568" y="193204"/>
            <a:ext cx="6558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Zamjena surečenice glagolskim prilogom 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" y="811659"/>
            <a:ext cx="8244407" cy="83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Preoblikuj zavisnu vremensku surečenicu u priložnu oznaku </a:t>
            </a:r>
          </a:p>
          <a:p>
            <a:r>
              <a:rPr lang="hr-HR" sz="2400" b="1" smtClean="0">
                <a:solidFill>
                  <a:schemeClr val="bg1"/>
                </a:solidFill>
              </a:rPr>
              <a:t>s glagolskim prilogom prošlim</a:t>
            </a:r>
            <a:r>
              <a:rPr lang="hr-HR" sz="2400" smtClean="0">
                <a:solidFill>
                  <a:schemeClr val="bg1"/>
                </a:solidFill>
              </a:rPr>
              <a:t>. 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1912685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</a:t>
            </a:r>
            <a:r>
              <a:rPr lang="hr-HR" sz="2800" smtClean="0">
                <a:solidFill>
                  <a:srgbClr val="FF0000"/>
                </a:solidFill>
              </a:rPr>
              <a:t>se držala </a:t>
            </a:r>
            <a:r>
              <a:rPr lang="hr-HR" sz="2800" smtClean="0"/>
              <a:t>raske i Zvonka </a:t>
            </a:r>
            <a:r>
              <a:rPr lang="hr-HR" sz="2800" smtClean="0">
                <a:solidFill>
                  <a:srgbClr val="0000FF"/>
                </a:solidFill>
              </a:rPr>
              <a:t>otkad im </a:t>
            </a:r>
            <a:r>
              <a:rPr lang="hr-HR" sz="2800" smtClean="0">
                <a:solidFill>
                  <a:srgbClr val="FF0000"/>
                </a:solidFill>
              </a:rPr>
              <a:t>se pridružila</a:t>
            </a:r>
          </a:p>
          <a:p>
            <a:r>
              <a:rPr lang="hr-HR" sz="2800" smtClean="0">
                <a:solidFill>
                  <a:srgbClr val="0000FF"/>
                </a:solidFill>
              </a:rPr>
              <a:t>bez pardona</a:t>
            </a:r>
            <a:r>
              <a:rPr lang="hr-HR" sz="2800" smtClean="0"/>
              <a:t>. </a:t>
            </a:r>
            <a:endParaRPr lang="hr-HR" sz="2800"/>
          </a:p>
        </p:txBody>
      </p:sp>
      <p:sp>
        <p:nvSpPr>
          <p:cNvPr id="28" name="Oval 27"/>
          <p:cNvSpPr/>
          <p:nvPr/>
        </p:nvSpPr>
        <p:spPr>
          <a:xfrm>
            <a:off x="4788024" y="1912685"/>
            <a:ext cx="864000" cy="612000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4788024" y="1840677"/>
            <a:ext cx="0" cy="79208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35696" y="16333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atin typeface="Segoe Print" pitchFamily="2" charset="0"/>
              </a:rPr>
              <a:t>G</a:t>
            </a:r>
            <a:r>
              <a:rPr lang="hr-HR" smtClean="0">
                <a:latin typeface="Segoe Print" pitchFamily="2" charset="0"/>
              </a:rPr>
              <a:t> surečenica </a:t>
            </a:r>
            <a:endParaRPr lang="hr-HR">
              <a:latin typeface="Segoe Print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4128" y="16426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Z</a:t>
            </a:r>
            <a:r>
              <a:rPr lang="hr-HR" smtClean="0">
                <a:solidFill>
                  <a:srgbClr val="0000FF"/>
                </a:solidFill>
                <a:latin typeface="Segoe Print" pitchFamily="2" charset="0"/>
              </a:rPr>
              <a:t> </a:t>
            </a:r>
            <a:r>
              <a:rPr lang="hr-HR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vremenska </a:t>
            </a:r>
            <a:endParaRPr lang="hr-HR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016" y="5017740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Odredi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predikat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 u rečenici.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5536" y="3474794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</a:t>
            </a:r>
            <a:r>
              <a:rPr lang="hr-HR" sz="2800" smtClean="0">
                <a:solidFill>
                  <a:srgbClr val="FF0000"/>
                </a:solidFill>
              </a:rPr>
              <a:t>se držala </a:t>
            </a:r>
            <a:r>
              <a:rPr lang="hr-HR" sz="2800" smtClean="0"/>
              <a:t>raske i Zvonka </a:t>
            </a:r>
            <a:r>
              <a:rPr lang="hr-HR" sz="280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pridruživši</a:t>
            </a:r>
            <a:r>
              <a:rPr lang="hr-HR" sz="2800" smtClean="0"/>
              <a:t> im </a:t>
            </a:r>
            <a:r>
              <a:rPr lang="hr-HR" sz="2800" smtClean="0">
                <a:solidFill>
                  <a:srgbClr val="00CC00"/>
                </a:solidFill>
              </a:rPr>
              <a:t>se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r>
              <a:rPr lang="hr-HR" sz="2800" smtClean="0"/>
              <a:t>bez pardona. </a:t>
            </a:r>
            <a:endParaRPr lang="hr-HR" sz="2800"/>
          </a:p>
        </p:txBody>
      </p:sp>
      <p:sp>
        <p:nvSpPr>
          <p:cNvPr id="34" name="TextBox 33"/>
          <p:cNvSpPr txBox="1"/>
          <p:nvPr/>
        </p:nvSpPr>
        <p:spPr>
          <a:xfrm>
            <a:off x="395536" y="3474794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</a:t>
            </a:r>
            <a:r>
              <a:rPr lang="hr-HR" sz="2800" smtClean="0">
                <a:solidFill>
                  <a:srgbClr val="FF0000"/>
                </a:solidFill>
              </a:rPr>
              <a:t>se držala </a:t>
            </a:r>
            <a:r>
              <a:rPr lang="hr-HR" sz="2800" smtClean="0"/>
              <a:t>raske i Zvonka </a:t>
            </a:r>
            <a:r>
              <a:rPr lang="hr-HR" sz="280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pridruživši</a:t>
            </a:r>
            <a:r>
              <a:rPr lang="hr-HR" sz="2800" smtClean="0"/>
              <a:t> </a:t>
            </a:r>
            <a:r>
              <a:rPr lang="hr-HR" sz="2800" smtClean="0">
                <a:solidFill>
                  <a:srgbClr val="00CC00"/>
                </a:solidFill>
              </a:rPr>
              <a:t>im se bez pardona</a:t>
            </a:r>
            <a:r>
              <a:rPr lang="hr-HR" sz="2800" smtClean="0"/>
              <a:t>. </a:t>
            </a:r>
            <a:endParaRPr lang="hr-HR" sz="2800"/>
          </a:p>
        </p:txBody>
      </p:sp>
      <p:pic>
        <p:nvPicPr>
          <p:cNvPr id="35" name="Picture 34" descr="AA 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2434">
            <a:off x="6641033" y="1094552"/>
            <a:ext cx="2317897" cy="235872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 rot="317220">
            <a:off x="6664300" y="1444465"/>
            <a:ext cx="2232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Radnja izrečena </a:t>
            </a:r>
            <a:r>
              <a:rPr lang="hr-HR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Segoe Print" pitchFamily="2" charset="0"/>
              </a:rPr>
              <a:t>glagolskim prilogom prošlim </a:t>
            </a:r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događa se</a:t>
            </a:r>
            <a:r>
              <a:rPr lang="hr-H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 prije </a:t>
            </a:r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predikatne radnje. </a:t>
            </a:r>
            <a:endParaRPr lang="hr-HR" dirty="0">
              <a:latin typeface="Segoe Print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/>
      <p:bldP spid="12" grpId="0"/>
      <p:bldP spid="14" grpId="0"/>
      <p:bldP spid="15" grpId="0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32" grpId="0"/>
      <p:bldP spid="32" grpId="1"/>
      <p:bldP spid="33" grpId="0"/>
      <p:bldP spid="34" grpId="0"/>
      <p:bldP spid="34" grpId="1"/>
      <p:bldP spid="36" grpId="0"/>
      <p:bldP spid="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93204"/>
            <a:ext cx="646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Zamjena surečenice glagolskim prilogom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3284"/>
            <a:ext cx="7884368" cy="83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  <a:latin typeface="+mj-lt"/>
              </a:rPr>
              <a:t>Preoblikuj sljedeće zavisne surečenice u priložne oznake </a:t>
            </a:r>
          </a:p>
          <a:p>
            <a:r>
              <a:rPr lang="hr-HR" sz="2400" b="1" smtClean="0">
                <a:solidFill>
                  <a:schemeClr val="bg1"/>
                </a:solidFill>
                <a:latin typeface="+mj-lt"/>
              </a:rPr>
              <a:t>s glagolskim prilogom prošlim</a:t>
            </a:r>
            <a:r>
              <a:rPr lang="hr-HR" sz="2400" smtClean="0">
                <a:solidFill>
                  <a:schemeClr val="bg1"/>
                </a:solidFill>
                <a:latin typeface="+mj-lt"/>
              </a:rPr>
              <a:t>.</a:t>
            </a:r>
            <a:endParaRPr lang="hr-HR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065412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smtClean="0"/>
              <a:t>Čim je dotrčala do Mirte, poljubi je.</a:t>
            </a:r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r>
              <a:rPr lang="pl-PL" sz="2800" smtClean="0"/>
              <a:t>Kad sam napisao domaći rad, došao sam do tebe.</a:t>
            </a:r>
            <a:endParaRPr lang="hr-HR" sz="2800"/>
          </a:p>
        </p:txBody>
      </p:sp>
      <p:cxnSp>
        <p:nvCxnSpPr>
          <p:cNvPr id="5" name="Straight Connector 4"/>
          <p:cNvCxnSpPr/>
          <p:nvPr/>
        </p:nvCxnSpPr>
        <p:spPr>
          <a:xfrm>
            <a:off x="755576" y="321754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55576" y="487372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568" y="276632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Dotrčavši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r>
              <a:rPr lang="hr-HR" sz="2800" smtClean="0"/>
              <a:t>do Mirte, poljubi je. </a:t>
            </a:r>
            <a:endParaRPr lang="hr-HR" sz="2800"/>
          </a:p>
        </p:txBody>
      </p:sp>
      <p:sp>
        <p:nvSpPr>
          <p:cNvPr id="8" name="TextBox 7"/>
          <p:cNvSpPr txBox="1"/>
          <p:nvPr/>
        </p:nvSpPr>
        <p:spPr>
          <a:xfrm>
            <a:off x="755576" y="444167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Napisavši</a:t>
            </a:r>
            <a:r>
              <a:rPr lang="hr-HR" sz="2800" smtClean="0"/>
              <a:t> domaći rad, došao sam do tebe. </a:t>
            </a:r>
            <a:endParaRPr lang="hr-HR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A TRA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77580"/>
            <a:ext cx="3384376" cy="432048"/>
          </a:xfrm>
          <a:prstGeom prst="rect">
            <a:avLst/>
          </a:prstGeom>
        </p:spPr>
      </p:pic>
      <p:pic>
        <p:nvPicPr>
          <p:cNvPr id="14" name="Picture 13" descr="AA TRA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33364"/>
            <a:ext cx="3168352" cy="4320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3568" y="19320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a typeface="Times New Roman"/>
                <a:cs typeface="Times New Roman (TT) Regular"/>
              </a:rPr>
              <a:t>Glagolski prilozi </a:t>
            </a:r>
            <a:r>
              <a:rPr lang="hr-HR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a typeface="Times New Roman"/>
                <a:cs typeface="Times New Roman (TT) Regular"/>
              </a:rPr>
              <a:t>– </a:t>
            </a:r>
            <a:r>
              <a:rPr lang="hr-HR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a typeface="Times New Roman"/>
                <a:cs typeface="Times New Roman (TT) Regular"/>
              </a:rPr>
              <a:t>pomoćni glagoli </a:t>
            </a:r>
            <a:endParaRPr lang="hr-HR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a typeface="Times New Roman"/>
              <a:cs typeface="Times New Roman (TT)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489348"/>
            <a:ext cx="432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chemeClr val="tx1"/>
                  </a:solidFill>
                </a:ln>
              </a:rPr>
              <a:t>gl. prilog sadašnji</a:t>
            </a:r>
            <a:r>
              <a:rPr lang="hr-HR" sz="2800" smtClean="0"/>
              <a:t>: 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budući 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8552" y="4081636"/>
            <a:ext cx="4141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chemeClr val="tx1"/>
                  </a:solidFill>
                </a:ln>
              </a:rPr>
              <a:t>gl. prilog prošli: </a:t>
            </a:r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htjevši</a:t>
            </a:r>
          </a:p>
          <a:p>
            <a:r>
              <a:rPr lang="hr-HR" sz="2800" smtClean="0">
                <a:solidFill>
                  <a:srgbClr val="0000FF"/>
                </a:solidFill>
              </a:rPr>
              <a:t>                           </a:t>
            </a:r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hotjevši </a:t>
            </a:r>
            <a:endParaRPr lang="hr-HR" sz="280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1024" y="2929508"/>
            <a:ext cx="446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chemeClr val="tx1"/>
                  </a:solidFill>
                </a:ln>
              </a:rPr>
              <a:t>gl. prilog sadašnji</a:t>
            </a:r>
            <a:r>
              <a:rPr lang="hr-HR" sz="2800" smtClean="0"/>
              <a:t>: </a:t>
            </a:r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htijući</a:t>
            </a:r>
          </a:p>
          <a:p>
            <a:r>
              <a:rPr lang="hr-HR" sz="2800" smtClean="0"/>
              <a:t>                               </a:t>
            </a:r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hoteći  </a:t>
            </a:r>
            <a:endParaRPr lang="hr-HR" sz="280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12" name="Picture 11" descr="streela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4796">
            <a:off x="3938851" y="1737140"/>
            <a:ext cx="468630" cy="163830"/>
          </a:xfrm>
          <a:prstGeom prst="rect">
            <a:avLst/>
          </a:prstGeom>
          <a:effectLst/>
        </p:spPr>
      </p:pic>
      <p:pic>
        <p:nvPicPr>
          <p:cNvPr id="13" name="Picture 12" descr="strela 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19259">
            <a:off x="4017388" y="3382623"/>
            <a:ext cx="468630" cy="163830"/>
          </a:xfrm>
          <a:prstGeom prst="rect">
            <a:avLst/>
          </a:prstGeom>
          <a:effectLst/>
        </p:spPr>
      </p:pic>
      <p:pic>
        <p:nvPicPr>
          <p:cNvPr id="16" name="Picture 15" descr="strela 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25533">
            <a:off x="4084471" y="3969155"/>
            <a:ext cx="468630" cy="163830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323528" y="15613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/>
              <a:t>pomoćni glagol </a:t>
            </a:r>
            <a:r>
              <a:rPr lang="hr-HR" sz="28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biti</a:t>
            </a:r>
            <a:endParaRPr lang="hr-HR" sz="2800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35055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/>
              <a:t>pomoćni glagol </a:t>
            </a:r>
            <a:r>
              <a:rPr lang="hr-HR" sz="2800" b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htjeti</a:t>
            </a:r>
            <a:endParaRPr lang="hr-HR" sz="2800" b="1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26289" y="2712194"/>
            <a:ext cx="52822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u="none" strike="noStrike" cap="none" normalizeH="0" baseline="0" smtClean="0">
                <a:ln>
                  <a:noFill/>
                </a:ln>
                <a:effectLst/>
                <a:cs typeface="Times New Roman" pitchFamily="18" charset="0"/>
              </a:rPr>
              <a:t>Slijedeći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kupca, stigoh do blagajne.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2726258"/>
            <a:ext cx="3329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strike="noStrike" cap="none" normalizeH="0" baseline="0" smtClean="0">
                <a:ln>
                  <a:noFill/>
                </a:ln>
                <a:effectLst/>
                <a:ea typeface="Times New Roman" pitchFamily="18" charset="0"/>
              </a:rPr>
              <a:t>Sljedeći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kupac plaća. 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328315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glagol</a:t>
            </a:r>
            <a:endParaRPr lang="hr-HR" sz="2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328315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imenica</a:t>
            </a:r>
            <a:endParaRPr lang="hr-HR" sz="200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6" name="Curved Up Arrow 5"/>
          <p:cNvSpPr/>
          <p:nvPr/>
        </p:nvSpPr>
        <p:spPr>
          <a:xfrm flipV="1">
            <a:off x="971600" y="2294210"/>
            <a:ext cx="1368152" cy="576064"/>
          </a:xfrm>
          <a:prstGeom prst="curvedUpArrow">
            <a:avLst>
              <a:gd name="adj1" fmla="val 0"/>
              <a:gd name="adj2" fmla="val 38317"/>
              <a:gd name="adj3" fmla="val 22023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209428"/>
            <a:ext cx="1800200" cy="193144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hr-HR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dopunjuje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8315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Segoe Print" pitchFamily="2" charset="0"/>
              </a:rPr>
              <a:t>pridjev</a:t>
            </a:r>
            <a:endParaRPr lang="hr-HR" sz="2000">
              <a:ln>
                <a:solidFill>
                  <a:srgbClr val="00CC00"/>
                </a:solidFill>
              </a:ln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2006178"/>
            <a:ext cx="2520280" cy="214746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hr-HR" b="1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dopunjuje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10" name="Curved Up Arrow 9"/>
          <p:cNvSpPr/>
          <p:nvPr/>
        </p:nvSpPr>
        <p:spPr>
          <a:xfrm flipV="1">
            <a:off x="4499992" y="2078186"/>
            <a:ext cx="2232248" cy="792088"/>
          </a:xfrm>
          <a:prstGeom prst="curvedUpArrow">
            <a:avLst>
              <a:gd name="adj1" fmla="val 0"/>
              <a:gd name="adj2" fmla="val 33737"/>
              <a:gd name="adj3" fmla="val 15740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28315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gl</a:t>
            </a:r>
            <a:r>
              <a:rPr lang="hr-HR" sz="20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.</a:t>
            </a:r>
            <a:r>
              <a:rPr lang="hr-HR" sz="2000" b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 prilog</a:t>
            </a:r>
            <a:endParaRPr lang="hr-HR" sz="2000">
              <a:ln>
                <a:solidFill>
                  <a:srgbClr val="0000FF"/>
                </a:solidFill>
              </a:ln>
              <a:latin typeface="Segoe Prin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41276"/>
            <a:ext cx="6876256" cy="83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Promotri </a:t>
            </a:r>
            <a:r>
              <a:rPr lang="hr-HR" sz="2400" b="1" dirty="0" smtClean="0">
                <a:solidFill>
                  <a:schemeClr val="bg1"/>
                </a:solidFill>
              </a:rPr>
              <a:t>u čemu se razlikuju podebljane riječi </a:t>
            </a:r>
          </a:p>
          <a:p>
            <a:r>
              <a:rPr lang="hr-HR" sz="2400" b="1" dirty="0" smtClean="0">
                <a:solidFill>
                  <a:schemeClr val="bg1"/>
                </a:solidFill>
              </a:rPr>
              <a:t>u sljedećim rečenicama</a:t>
            </a:r>
            <a:r>
              <a:rPr lang="hr-HR" sz="2400" dirty="0" smtClean="0">
                <a:solidFill>
                  <a:schemeClr val="bg1"/>
                </a:solidFill>
              </a:rPr>
              <a:t>. 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98812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Odredi </a:t>
            </a:r>
            <a:r>
              <a:rPr lang="hr-HR" sz="2400" b="1" smtClean="0">
                <a:latin typeface="Comic Sans MS" pitchFamily="66" charset="0"/>
                <a:ea typeface="Times New Roman" pitchFamily="18" charset="0"/>
              </a:rPr>
              <a:t>vrstu</a:t>
            </a: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 podebljanim riječima.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83568" y="193204"/>
            <a:ext cx="6787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hr-HR" sz="28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a typeface="Times New Roman" pitchFamily="18" charset="0"/>
              </a:rPr>
              <a:t>R</a:t>
            </a:r>
            <a:r>
              <a:rPr kumimoji="0" lang="hr-HR" sz="2800" b="1" i="0" strike="noStrike" cap="none" normalizeH="0" baseline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a typeface="Times New Roman" pitchFamily="18" charset="0"/>
              </a:rPr>
              <a:t>azlikovanje pridjeva i glagolskih priloga</a:t>
            </a:r>
            <a:endParaRPr kumimoji="0" lang="hr-HR" sz="2800" b="1" i="0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7544" y="2726258"/>
            <a:ext cx="3329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strike="noStrike" cap="none" normalizeH="0" baseline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effectLst/>
                <a:ea typeface="Times New Roman" pitchFamily="18" charset="0"/>
              </a:rPr>
              <a:t>Sljedeći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kupac 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effectLst/>
                <a:ea typeface="Times New Roman" pitchFamily="18" charset="0"/>
              </a:rPr>
              <a:t>plaća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12160" y="3014290"/>
            <a:ext cx="288032" cy="216024"/>
          </a:xfrm>
          <a:prstGeom prst="ellipse">
            <a:avLst/>
          </a:prstGeom>
          <a:noFill/>
          <a:ln w="1905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600"/>
          </a:p>
        </p:txBody>
      </p:sp>
      <p:pic>
        <p:nvPicPr>
          <p:cNvPr id="25" name="Picture 24" descr="strelica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27147" flipV="1">
            <a:off x="1069564" y="3797193"/>
            <a:ext cx="453206" cy="161921"/>
          </a:xfrm>
          <a:prstGeom prst="rect">
            <a:avLst/>
          </a:prstGeom>
          <a:effectLst/>
        </p:spPr>
      </p:pic>
      <p:pic>
        <p:nvPicPr>
          <p:cNvPr id="26" name="Picture 25" descr="strelica plava 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77198" flipV="1">
            <a:off x="4885176" y="3809803"/>
            <a:ext cx="495957" cy="162923"/>
          </a:xfrm>
          <a:prstGeom prst="rect">
            <a:avLst/>
          </a:prstGeom>
          <a:effectLst/>
        </p:spPr>
      </p:pic>
      <p:sp>
        <p:nvSpPr>
          <p:cNvPr id="18" name="Rectangle 17"/>
          <p:cNvSpPr/>
          <p:nvPr/>
        </p:nvSpPr>
        <p:spPr>
          <a:xfrm rot="21446041">
            <a:off x="337544" y="4203472"/>
            <a:ext cx="364842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n>
                  <a:solidFill>
                    <a:schemeClr val="tx1"/>
                  </a:solidFill>
                </a:ln>
                <a:latin typeface="+mj-lt"/>
              </a:rPr>
              <a:t>pridjev</a:t>
            </a:r>
            <a:r>
              <a:rPr lang="hr-HR" sz="2400" dirty="0" smtClean="0">
                <a:latin typeface="+mj-lt"/>
              </a:rPr>
              <a:t> </a:t>
            </a:r>
            <a:r>
              <a:rPr lang="hr-HR" sz="24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+mj-lt"/>
              </a:rPr>
              <a:t>sljedeći </a:t>
            </a:r>
          </a:p>
          <a:p>
            <a:pPr algn="ctr"/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+mj-lt"/>
              </a:rPr>
              <a:t>izriče </a:t>
            </a:r>
            <a:r>
              <a:rPr lang="hr-HR" sz="2400" b="1" dirty="0" smtClean="0">
                <a:ln>
                  <a:solidFill>
                    <a:schemeClr val="tx1"/>
                  </a:solidFill>
                </a:ln>
                <a:latin typeface="+mj-lt"/>
              </a:rPr>
              <a:t>koji je to kupac </a:t>
            </a:r>
            <a:r>
              <a:rPr lang="hr-HR" sz="2400" b="1" dirty="0" smtClean="0">
                <a:latin typeface="+mj-lt"/>
              </a:rPr>
              <a:t>(dopunjuje imenicu)</a:t>
            </a:r>
            <a:endParaRPr lang="hr-HR" sz="2400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 rot="190709">
            <a:off x="4644008" y="4204037"/>
            <a:ext cx="388843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n>
                  <a:solidFill>
                    <a:schemeClr val="tx1"/>
                  </a:solidFill>
                </a:ln>
                <a:latin typeface="+mj-lt"/>
              </a:rPr>
              <a:t>glagolski prilog </a:t>
            </a:r>
          </a:p>
          <a:p>
            <a:pPr algn="ctr"/>
            <a:r>
              <a:rPr lang="hr-HR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</a:rPr>
              <a:t>slijedeći</a:t>
            </a:r>
            <a:r>
              <a:rPr lang="hr-HR" sz="2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hr-HR" sz="2400" b="1" dirty="0" smtClean="0">
                <a:ln>
                  <a:solidFill>
                    <a:schemeClr val="tx1"/>
                  </a:solidFill>
                </a:ln>
                <a:latin typeface="+mj-lt"/>
              </a:rPr>
              <a:t>izriče način vršenja radnje </a:t>
            </a:r>
            <a:r>
              <a:rPr lang="hr-HR" sz="2400" b="1" dirty="0" smtClean="0">
                <a:latin typeface="+mj-lt"/>
              </a:rPr>
              <a:t>(dopunjuje glagol) </a:t>
            </a:r>
            <a:endParaRPr lang="hr-HR" sz="2400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26289" y="2712194"/>
            <a:ext cx="52822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u="none" strike="noStrike" cap="none" normalizeH="0" baseline="0" smtClean="0">
                <a:ln>
                  <a:noFill/>
                </a:ln>
                <a:effectLst/>
                <a:cs typeface="Times New Roman" pitchFamily="18" charset="0"/>
              </a:rPr>
              <a:t>Slijedeći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kupca, 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stigoh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do blagajne.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26289" y="2712194"/>
            <a:ext cx="52822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u="none" strike="noStrike" cap="none" normalizeH="0" baseline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cs typeface="Times New Roman" pitchFamily="18" charset="0"/>
              </a:rPr>
              <a:t>Slijedeći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kupca, 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stigoh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do blagajne.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3" name="Picture 22" descr="OBLAK bijel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057300"/>
            <a:ext cx="2232248" cy="17260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11760" y="134533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Koji </a:t>
            </a:r>
            <a:r>
              <a:rPr lang="hr-HR" sz="2000" smtClean="0">
                <a:latin typeface="Segoe Print" pitchFamily="2" charset="0"/>
              </a:rPr>
              <a:t>kupac plaća?</a:t>
            </a:r>
            <a:endParaRPr lang="hr-HR" sz="2000">
              <a:latin typeface="Segoe Print" pitchFamily="2" charset="0"/>
            </a:endParaRPr>
          </a:p>
        </p:txBody>
      </p:sp>
      <p:pic>
        <p:nvPicPr>
          <p:cNvPr id="28" name="Picture 27" descr="OBLAK bijel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057300"/>
            <a:ext cx="2232248" cy="17260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876256" y="134533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Kako </a:t>
            </a:r>
            <a:r>
              <a:rPr lang="hr-HR" sz="2000" smtClean="0">
                <a:latin typeface="Segoe Print" pitchFamily="2" charset="0"/>
              </a:rPr>
              <a:t>stigoh do blagajne?</a:t>
            </a:r>
            <a:endParaRPr lang="hr-HR" sz="2000">
              <a:latin typeface="Segoe Print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4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3" grpId="1"/>
      <p:bldP spid="15" grpId="0"/>
      <p:bldP spid="20" grpId="0" animBg="1"/>
      <p:bldP spid="20" grpId="1" animBg="1"/>
      <p:bldP spid="18" grpId="0" animBg="1"/>
      <p:bldP spid="18" grpId="1" animBg="1"/>
      <p:bldP spid="19" grpId="0" animBg="1"/>
      <p:bldP spid="19" grpId="1" animBg="1"/>
      <p:bldP spid="27" grpId="0"/>
      <p:bldP spid="16" grpId="0"/>
      <p:bldP spid="24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691680" y="184493"/>
            <a:ext cx="5761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>
                <a:solidFill>
                  <a:prstClr val="white"/>
                </a:solidFill>
                <a:latin typeface="Segoe Print" pitchFamily="2" charset="0"/>
              </a:rPr>
              <a:t>IGRA ASOCIJACIJE</a:t>
            </a:r>
          </a:p>
        </p:txBody>
      </p:sp>
      <p:graphicFrame>
        <p:nvGraphicFramePr>
          <p:cNvPr id="24619" name="Group 43"/>
          <p:cNvGraphicFramePr>
            <a:graphicFrameLocks noGrp="1"/>
          </p:cNvGraphicFramePr>
          <p:nvPr/>
        </p:nvGraphicFramePr>
        <p:xfrm>
          <a:off x="395536" y="908208"/>
          <a:ext cx="8424863" cy="4541580"/>
        </p:xfrm>
        <a:graphic>
          <a:graphicData uri="http://schemas.openxmlformats.org/drawingml/2006/table">
            <a:tbl>
              <a:tblPr/>
              <a:tblGrid>
                <a:gridCol w="2808288"/>
                <a:gridCol w="2808287"/>
                <a:gridCol w="2808288"/>
              </a:tblGrid>
              <a:tr h="892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 Brazil</a:t>
                      </a: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Kuba 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Austrija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bočno kretanje</a:t>
                      </a: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trostruki korak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omiljen među plemstvom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1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karneval</a:t>
                      </a: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naglasak na prvome udarcu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pojavio se u 17. stoljeću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SAMBA</a:t>
                      </a: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CHA-CHA-CHA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VALCER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149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yriad Pro" pitchFamily="34" charset="0"/>
                        </a:rPr>
                        <a:t>PLESOVI</a:t>
                      </a: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467544" y="3716520"/>
            <a:ext cx="2663825" cy="779198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STUPAC </a:t>
            </a:r>
            <a:r>
              <a:rPr lang="hr-HR" sz="320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A</a:t>
            </a:r>
            <a:endParaRPr lang="hr-HR" sz="320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6084168" y="3716520"/>
            <a:ext cx="2663825" cy="779198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STUPAC </a:t>
            </a:r>
            <a:r>
              <a:rPr lang="hr-HR" sz="320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C</a:t>
            </a:r>
            <a:endParaRPr lang="hr-HR" sz="320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539552" y="4580616"/>
            <a:ext cx="8136904" cy="779198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>
                <a:latin typeface="Segoe Print" pitchFamily="2" charset="0"/>
                <a:cs typeface="Times New Roman" pitchFamily="18" charset="0"/>
              </a:rPr>
              <a:t>KONAČNO </a:t>
            </a:r>
            <a:r>
              <a:rPr lang="hr-HR" sz="3200" b="1" smtClean="0">
                <a:latin typeface="Segoe Print" pitchFamily="2" charset="0"/>
                <a:cs typeface="Times New Roman" pitchFamily="18" charset="0"/>
              </a:rPr>
              <a:t>RJEŠENJE</a:t>
            </a:r>
            <a:endParaRPr lang="hr-HR" sz="3200" b="1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3275856" y="3716520"/>
            <a:ext cx="2663825" cy="779198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STUPAC  </a:t>
            </a:r>
            <a:r>
              <a:rPr lang="hr-HR" sz="320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B</a:t>
            </a:r>
            <a:endParaRPr lang="hr-HR" sz="320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6084168" y="2780416"/>
            <a:ext cx="2663825" cy="779198"/>
          </a:xfrm>
          <a:prstGeom prst="rect">
            <a:avLst/>
          </a:prstGeom>
          <a:solidFill>
            <a:srgbClr val="9999FF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C3</a:t>
            </a: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3275856" y="2785492"/>
            <a:ext cx="2736304" cy="779198"/>
          </a:xfrm>
          <a:prstGeom prst="rect">
            <a:avLst/>
          </a:prstGeom>
          <a:solidFill>
            <a:srgbClr val="9999FF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B3</a:t>
            </a: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6084168" y="1844312"/>
            <a:ext cx="2663825" cy="864096"/>
          </a:xfrm>
          <a:prstGeom prst="rect">
            <a:avLst/>
          </a:prstGeom>
          <a:solidFill>
            <a:srgbClr val="9999FF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C2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3275856" y="1844312"/>
            <a:ext cx="2736304" cy="864096"/>
          </a:xfrm>
          <a:prstGeom prst="rect">
            <a:avLst/>
          </a:prstGeom>
          <a:solidFill>
            <a:srgbClr val="9999FF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B2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467544" y="2780416"/>
            <a:ext cx="2736304" cy="779198"/>
          </a:xfrm>
          <a:prstGeom prst="rect">
            <a:avLst/>
          </a:prstGeom>
          <a:solidFill>
            <a:srgbClr val="9999FF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A3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467544" y="1844312"/>
            <a:ext cx="2736304" cy="851206"/>
          </a:xfrm>
          <a:prstGeom prst="rect">
            <a:avLst/>
          </a:prstGeom>
          <a:solidFill>
            <a:srgbClr val="9999FF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A2</a:t>
            </a: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6084168" y="980216"/>
            <a:ext cx="2663825" cy="779198"/>
          </a:xfrm>
          <a:prstGeom prst="rect">
            <a:avLst/>
          </a:prstGeom>
          <a:solidFill>
            <a:srgbClr val="9999FF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C1</a:t>
            </a: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3275856" y="985292"/>
            <a:ext cx="2736304" cy="779198"/>
          </a:xfrm>
          <a:prstGeom prst="rect">
            <a:avLst/>
          </a:prstGeom>
          <a:solidFill>
            <a:srgbClr val="9999FF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B1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467544" y="985292"/>
            <a:ext cx="2736304" cy="779198"/>
          </a:xfrm>
          <a:prstGeom prst="rect">
            <a:avLst/>
          </a:prstGeom>
          <a:solidFill>
            <a:srgbClr val="9999FF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A1</a:t>
            </a:r>
          </a:p>
        </p:txBody>
      </p:sp>
      <p:pic>
        <p:nvPicPr>
          <p:cNvPr id="18" name="Picture 17" descr="Hrvatska krijesnica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1991793" cy="8666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5"/>
                  </p:tgtEl>
                </p:cond>
              </p:nextCondLst>
            </p:seq>
          </p:childTnLst>
        </p:cTn>
      </p:par>
    </p:tnLst>
    <p:bldLst>
      <p:bldP spid="24605" grpId="0" animBg="1"/>
      <p:bldP spid="24606" grpId="0" animBg="1"/>
      <p:bldP spid="24614" grpId="0" animBg="1"/>
      <p:bldP spid="24615" grpId="0" animBg="1"/>
      <p:bldP spid="24607" grpId="0" animBg="1"/>
      <p:bldP spid="24612" grpId="0" animBg="1"/>
      <p:bldP spid="24608" grpId="0" animBg="1"/>
      <p:bldP spid="24611" grpId="0" animBg="1"/>
      <p:bldP spid="24613" grpId="0" animBg="1"/>
      <p:bldP spid="24604" grpId="0" animBg="1"/>
      <p:bldP spid="24609" grpId="0" animBg="1"/>
      <p:bldP spid="24610" grpId="0" animBg="1"/>
      <p:bldP spid="246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416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Što zaključuješ?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576" y="4297660"/>
            <a:ext cx="8028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U čemu se razlikuju podebljane riječi 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u ovim rečenicama?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216431"/>
            <a:ext cx="6607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hr-HR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a typeface="Times New Roman" pitchFamily="18" charset="0"/>
              </a:rPr>
              <a:t>R</a:t>
            </a:r>
            <a:r>
              <a:rPr kumimoji="0" lang="hr-HR" sz="2800" b="1" i="0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a typeface="Times New Roman" pitchFamily="18" charset="0"/>
              </a:rPr>
              <a:t>azlikovanje</a:t>
            </a:r>
            <a:r>
              <a:rPr kumimoji="0" lang="hr-HR" sz="2800" b="1" i="0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a typeface="Times New Roman" pitchFamily="18" charset="0"/>
              </a:rPr>
              <a:t> </a:t>
            </a:r>
            <a:r>
              <a:rPr kumimoji="0" lang="hr-HR" sz="2800" b="1" i="0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a typeface="Times New Roman" pitchFamily="18" charset="0"/>
              </a:rPr>
              <a:t>pridjeva i glagolskih priloga</a:t>
            </a:r>
            <a:endParaRPr kumimoji="0" lang="hr-HR" sz="2800" b="1" i="0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469003"/>
            <a:ext cx="43845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b="1" smtClean="0"/>
              <a:t>Svjetleći </a:t>
            </a:r>
            <a:r>
              <a:rPr lang="hr-HR" sz="2600" smtClean="0"/>
              <a:t>se predmet udaljavao.</a:t>
            </a:r>
            <a:endParaRPr lang="hr-HR" sz="2600"/>
          </a:p>
        </p:txBody>
      </p:sp>
      <p:sp>
        <p:nvSpPr>
          <p:cNvPr id="5" name="Rectangle 4"/>
          <p:cNvSpPr/>
          <p:nvPr/>
        </p:nvSpPr>
        <p:spPr>
          <a:xfrm>
            <a:off x="4691656" y="2487007"/>
            <a:ext cx="45608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b="1" smtClean="0"/>
              <a:t>Svijetleći</a:t>
            </a:r>
            <a:r>
              <a:rPr lang="hr-HR" sz="2600" smtClean="0"/>
              <a:t>,</a:t>
            </a:r>
            <a:r>
              <a:rPr lang="hr-HR" sz="2600" b="1" smtClean="0"/>
              <a:t> </a:t>
            </a:r>
            <a:r>
              <a:rPr lang="hr-HR" sz="2600" smtClean="0"/>
              <a:t>predmet se udaljavao.</a:t>
            </a:r>
            <a:endParaRPr lang="hr-HR" sz="2600"/>
          </a:p>
        </p:txBody>
      </p:sp>
      <p:sp>
        <p:nvSpPr>
          <p:cNvPr id="6" name="Rectangle 5"/>
          <p:cNvSpPr/>
          <p:nvPr/>
        </p:nvSpPr>
        <p:spPr>
          <a:xfrm>
            <a:off x="0" y="883667"/>
            <a:ext cx="709228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podebljane riječi u sljedećim rečenicama</a:t>
            </a:r>
            <a:r>
              <a:rPr lang="hr-HR" sz="2400" smtClean="0">
                <a:solidFill>
                  <a:schemeClr val="bg1"/>
                </a:solidFill>
              </a:rPr>
              <a:t>. 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353751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glagolski prilog</a:t>
            </a:r>
            <a:endParaRPr lang="hr-HR" sz="200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 rot="16200000">
            <a:off x="5958152" y="2727446"/>
            <a:ext cx="216000" cy="252000"/>
          </a:xfrm>
          <a:prstGeom prst="ellipse">
            <a:avLst/>
          </a:prstGeom>
          <a:noFill/>
          <a:ln w="1905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600"/>
          </a:p>
        </p:txBody>
      </p:sp>
      <p:sp>
        <p:nvSpPr>
          <p:cNvPr id="14" name="Curved Up Arrow 13"/>
          <p:cNvSpPr/>
          <p:nvPr/>
        </p:nvSpPr>
        <p:spPr>
          <a:xfrm flipV="1">
            <a:off x="971600" y="1953334"/>
            <a:ext cx="1368152" cy="576064"/>
          </a:xfrm>
          <a:prstGeom prst="curvedUpArrow">
            <a:avLst>
              <a:gd name="adj1" fmla="val 0"/>
              <a:gd name="adj2" fmla="val 38317"/>
              <a:gd name="adj3" fmla="val 22023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flipV="1">
            <a:off x="5580112" y="1766926"/>
            <a:ext cx="2736304" cy="834479"/>
          </a:xfrm>
          <a:prstGeom prst="curvedUpArrow">
            <a:avLst>
              <a:gd name="adj1" fmla="val 0"/>
              <a:gd name="adj2" fmla="val 33737"/>
              <a:gd name="adj3" fmla="val 15740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288943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imenica</a:t>
            </a:r>
            <a:endParaRPr lang="hr-HR" sz="200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2469003"/>
            <a:ext cx="43845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b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Svjetleći</a:t>
            </a:r>
            <a:r>
              <a:rPr lang="hr-HR" sz="2600" b="1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hr-HR" sz="2600" smtClean="0"/>
              <a:t>se predmet udaljavao.</a:t>
            </a:r>
            <a:endParaRPr lang="hr-HR" sz="2600"/>
          </a:p>
        </p:txBody>
      </p:sp>
      <p:sp>
        <p:nvSpPr>
          <p:cNvPr id="18" name="TextBox 17"/>
          <p:cNvSpPr txBox="1"/>
          <p:nvPr/>
        </p:nvSpPr>
        <p:spPr>
          <a:xfrm>
            <a:off x="107504" y="353751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Segoe Print" pitchFamily="2" charset="0"/>
              </a:rPr>
              <a:t>pridjev</a:t>
            </a:r>
            <a:endParaRPr lang="hr-HR" sz="2000">
              <a:ln>
                <a:solidFill>
                  <a:srgbClr val="00CC00"/>
                </a:solidFill>
              </a:ln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8344" y="288943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glagol</a:t>
            </a:r>
            <a:endParaRPr lang="hr-HR" sz="2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22" name="Picture 21" descr="strela 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56551">
            <a:off x="5134998" y="3124711"/>
            <a:ext cx="420437" cy="196345"/>
          </a:xfrm>
          <a:prstGeom prst="rect">
            <a:avLst/>
          </a:prstGeom>
          <a:effectLst/>
        </p:spPr>
      </p:pic>
      <p:pic>
        <p:nvPicPr>
          <p:cNvPr id="23" name="Picture 22" descr="OKVIR 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25652"/>
            <a:ext cx="8280920" cy="11521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7584" y="4341212"/>
            <a:ext cx="7704856" cy="892552"/>
          </a:xfrm>
          <a:prstGeom prst="rect">
            <a:avLst/>
          </a:prstGeom>
          <a:noFill/>
          <a:ln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Glagolski se prilozi mogu </a:t>
            </a:r>
            <a:r>
              <a:rPr lang="hr-HR" sz="2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popridjeviti</a:t>
            </a:r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:                 lutajući reporter, svjetleći predmet…</a:t>
            </a:r>
            <a:endParaRPr lang="hr-HR" sz="2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91656" y="2487007"/>
            <a:ext cx="45608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b="1" smtClean="0"/>
              <a:t>Svijetleći</a:t>
            </a:r>
            <a:r>
              <a:rPr lang="hr-HR" sz="2600" smtClean="0"/>
              <a:t>,</a:t>
            </a:r>
            <a:r>
              <a:rPr lang="hr-HR" sz="2600" b="1" smtClean="0"/>
              <a:t> </a:t>
            </a:r>
            <a:r>
              <a:rPr lang="hr-HR" sz="2600" smtClean="0"/>
              <a:t>predmet </a:t>
            </a:r>
            <a:r>
              <a:rPr lang="hr-HR" sz="2600" smtClean="0">
                <a:solidFill>
                  <a:srgbClr val="FF0000"/>
                </a:solidFill>
              </a:rPr>
              <a:t>se udaljavao</a:t>
            </a:r>
            <a:r>
              <a:rPr lang="hr-HR" sz="2600" smtClean="0"/>
              <a:t>.</a:t>
            </a:r>
            <a:endParaRPr lang="hr-HR" sz="2600"/>
          </a:p>
        </p:txBody>
      </p:sp>
      <p:sp>
        <p:nvSpPr>
          <p:cNvPr id="8" name="Rectangle 7"/>
          <p:cNvSpPr/>
          <p:nvPr/>
        </p:nvSpPr>
        <p:spPr>
          <a:xfrm>
            <a:off x="4691656" y="2487007"/>
            <a:ext cx="45608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b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Svijetleći</a:t>
            </a:r>
            <a:r>
              <a:rPr lang="hr-HR" sz="2600" smtClean="0">
                <a:solidFill>
                  <a:srgbClr val="FF0000"/>
                </a:solidFill>
              </a:rPr>
              <a:t>,</a:t>
            </a:r>
            <a:r>
              <a:rPr lang="hr-HR" sz="2600" b="1" smtClean="0"/>
              <a:t> </a:t>
            </a:r>
            <a:r>
              <a:rPr lang="hr-HR" sz="2600" smtClean="0"/>
              <a:t>predmet </a:t>
            </a:r>
            <a:r>
              <a:rPr lang="hr-HR" sz="2600" smtClean="0">
                <a:solidFill>
                  <a:srgbClr val="FF0000"/>
                </a:solidFill>
              </a:rPr>
              <a:t>se udaljavao</a:t>
            </a:r>
            <a:r>
              <a:rPr lang="hr-HR" sz="2600" smtClean="0"/>
              <a:t>.</a:t>
            </a:r>
            <a:endParaRPr lang="hr-HR" sz="2600"/>
          </a:p>
        </p:txBody>
      </p:sp>
      <p:pic>
        <p:nvPicPr>
          <p:cNvPr id="25" name="Picture 24" descr="sterela 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871110">
            <a:off x="552580" y="3127074"/>
            <a:ext cx="429244" cy="2016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64088" y="1633364"/>
            <a:ext cx="3096344" cy="34563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56273"/>
              </a:avLst>
            </a:prstTxWarp>
            <a:spAutoFit/>
          </a:bodyPr>
          <a:lstStyle/>
          <a:p>
            <a:pPr algn="ctr"/>
            <a:r>
              <a:rPr lang="hr-HR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dopunjuje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1849388"/>
            <a:ext cx="3096344" cy="34563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56273"/>
              </a:avLst>
            </a:prstTxWarp>
            <a:spAutoFit/>
          </a:bodyPr>
          <a:lstStyle/>
          <a:p>
            <a:pPr algn="ctr"/>
            <a:r>
              <a:rPr lang="hr-HR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dopunjuje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28" name="Picture 27" descr="DJEČAK 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44408" y="3937620"/>
            <a:ext cx="720080" cy="13813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0" grpId="0"/>
      <p:bldP spid="20" grpId="1"/>
      <p:bldP spid="4" grpId="0"/>
      <p:bldP spid="5" grpId="0"/>
      <p:bldP spid="6" grpId="0" animBg="1"/>
      <p:bldP spid="10" grpId="0"/>
      <p:bldP spid="11" grpId="0" animBg="1"/>
      <p:bldP spid="11" grpId="1" animBg="1"/>
      <p:bldP spid="14" grpId="0" animBg="1"/>
      <p:bldP spid="15" grpId="0" animBg="1"/>
      <p:bldP spid="16" grpId="0"/>
      <p:bldP spid="17" grpId="0"/>
      <p:bldP spid="18" grpId="0"/>
      <p:bldP spid="19" grpId="0"/>
      <p:bldP spid="12" grpId="0"/>
      <p:bldP spid="12" grpId="1"/>
      <p:bldP spid="24" grpId="0"/>
      <p:bldP spid="8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KVIR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369668"/>
            <a:ext cx="8604448" cy="1224136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193204"/>
            <a:ext cx="51026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hr-HR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Glagolski prilozi – </a:t>
            </a:r>
            <a:r>
              <a:rPr lang="hr-HR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pisanje zareza</a:t>
            </a:r>
            <a:endParaRPr kumimoji="0" lang="hr-HR" sz="2800" i="0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82681" y="1264032"/>
            <a:ext cx="5397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800" b="1">
                <a:solidFill>
                  <a:srgbClr val="0000FF"/>
                </a:solidFill>
              </a:rPr>
              <a:t>Razmišljajući</a:t>
            </a:r>
            <a:r>
              <a:rPr lang="es-AR" sz="3200" b="1" i="1">
                <a:solidFill>
                  <a:srgbClr val="FF0000"/>
                </a:solidFill>
              </a:rPr>
              <a:t>,</a:t>
            </a:r>
            <a:r>
              <a:rPr lang="es-AR" sz="3200" i="1"/>
              <a:t> </a:t>
            </a:r>
            <a:r>
              <a:rPr lang="es-AR" sz="2800"/>
              <a:t>gledala je </a:t>
            </a:r>
            <a:r>
              <a:rPr lang="hr-HR" sz="2800" smtClean="0"/>
              <a:t>televiziju</a:t>
            </a:r>
            <a:r>
              <a:rPr lang="es-AR" sz="2800" smtClean="0"/>
              <a:t>.</a:t>
            </a:r>
            <a:endParaRPr lang="hr-HR" sz="2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12502" y="2200136"/>
            <a:ext cx="51443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u="none" strike="noStrike" cap="none" normalizeH="0" baseline="0" smtClean="0">
                <a:ln>
                  <a:noFill/>
                </a:ln>
                <a:solidFill>
                  <a:srgbClr val="00CC00"/>
                </a:solidFill>
                <a:effectLst/>
                <a:ea typeface="Times New Roman" pitchFamily="18" charset="0"/>
              </a:rPr>
              <a:t>Ugledavši</a:t>
            </a:r>
            <a:r>
              <a:rPr kumimoji="0" lang="hr-HR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hr-HR" sz="28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ga</a:t>
            </a:r>
            <a:r>
              <a:rPr kumimoji="0" lang="hr-HR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,</a:t>
            </a: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zastala je </a:t>
            </a:r>
            <a:r>
              <a:rPr lang="hr-HR" sz="2800" smtClean="0">
                <a:ea typeface="Times New Roman" pitchFamily="18" charset="0"/>
              </a:rPr>
              <a:t>bez riječi</a:t>
            </a: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12502" y="3199537"/>
            <a:ext cx="57406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</a:rPr>
              <a:t>Razgovarajući</a:t>
            </a:r>
            <a:r>
              <a:rPr kumimoji="0" lang="hr-HR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hr-HR" sz="28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 majkom</a:t>
            </a:r>
            <a:r>
              <a:rPr kumimoji="0" lang="hr-HR" sz="3200" b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,</a:t>
            </a:r>
            <a:r>
              <a:rPr lang="hr-HR" sz="2800" smtClean="0">
                <a:ea typeface="Times New Roman" pitchFamily="18" charset="0"/>
              </a:rPr>
              <a:t> čistio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sam.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83667"/>
            <a:ext cx="6516216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pisanje zareza u sljedećim rečenicama</a:t>
            </a:r>
            <a:r>
              <a:rPr lang="hr-HR" sz="2400" smtClean="0">
                <a:solidFill>
                  <a:schemeClr val="bg1"/>
                </a:solidFill>
              </a:rPr>
              <a:t>. 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584" y="4485228"/>
            <a:ext cx="77048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Ako se glagolski prilog nađe sam ili s dodatcima na početku </a:t>
            </a:r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rečenice, piše se sa zarezom</a:t>
            </a: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" name="Picture 9" descr="strelica cr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15917">
            <a:off x="2768323" y="1779849"/>
            <a:ext cx="662786" cy="250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9872" y="19121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>
                <a:latin typeface="Segoe Print" pitchFamily="2" charset="0"/>
              </a:rPr>
              <a:t>gl. prilog na početku rečenice</a:t>
            </a:r>
            <a:endParaRPr lang="hr-HR">
              <a:latin typeface="Segoe Print" pitchFamily="2" charset="0"/>
            </a:endParaRPr>
          </a:p>
        </p:txBody>
      </p:sp>
      <p:pic>
        <p:nvPicPr>
          <p:cNvPr id="12" name="Picture 11" descr="strelica cr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99875">
            <a:off x="2840331" y="2868680"/>
            <a:ext cx="662786" cy="2503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91880" y="298293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>
                <a:latin typeface="Segoe Print" pitchFamily="2" charset="0"/>
              </a:rPr>
              <a:t>gl. prilog s dodatkom na početku rečenice</a:t>
            </a:r>
            <a:endParaRPr lang="hr-HR">
              <a:latin typeface="Segoe Print" pitchFamily="2" charset="0"/>
            </a:endParaRPr>
          </a:p>
        </p:txBody>
      </p:sp>
      <p:pic>
        <p:nvPicPr>
          <p:cNvPr id="14" name="Picture 13" descr="strelica cr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99875">
            <a:off x="2912339" y="3814076"/>
            <a:ext cx="662786" cy="2503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3888" y="39283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>
                <a:latin typeface="Segoe Print" pitchFamily="2" charset="0"/>
              </a:rPr>
              <a:t>gl. prilog s dodatcima na početku rečenice</a:t>
            </a:r>
            <a:endParaRPr lang="hr-HR">
              <a:latin typeface="Segoe Print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67944" y="1561356"/>
            <a:ext cx="288032" cy="21602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3923928" y="2497460"/>
            <a:ext cx="288032" cy="21602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5796136" y="3505572"/>
            <a:ext cx="288032" cy="21602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9" name="Picture 18" descr="DJEČAK 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88424" y="4140466"/>
            <a:ext cx="720080" cy="13813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/>
      <p:bldP spid="8" grpId="1"/>
      <p:bldP spid="11" grpId="0"/>
      <p:bldP spid="13" grpId="0"/>
      <p:bldP spid="15" grpId="0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5292"/>
            <a:ext cx="741682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Što su glagolski prilozi? Koje vrste glagolskih priloga razlikujemo?</a:t>
            </a:r>
            <a:endParaRPr lang="hr-HR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760537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Glagolski prilozi jesu prilozi nastali od glagola. Razlikujemo glagolski prilog prošli </a:t>
            </a:r>
          </a:p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i glagolski prilog sadašnji.</a:t>
            </a:r>
            <a:endParaRPr lang="hr-HR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064" y="3178631"/>
            <a:ext cx="7596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Što izriče glagolski prilog prošli</a:t>
            </a:r>
            <a:r>
              <a:rPr lang="hr-HR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što glagolski prilog sadašnji?</a:t>
            </a:r>
            <a:endParaRPr lang="hr-HR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937620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Glagolski prilog prošli izriče radnju koja se događa prije predikatne radnje. Glagolski prilog sadašnji izriče radnju koja se događa u isto vrijeme </a:t>
            </a:r>
          </a:p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s predikatnom radnjom.</a:t>
            </a:r>
            <a:endParaRPr lang="hr-HR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1196"/>
            <a:ext cx="2531345" cy="11014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0" y="985292"/>
            <a:ext cx="50760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Kako se tvori glagolski prilog prošli?</a:t>
            </a:r>
            <a:endParaRPr lang="hr-HR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1561356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Glagolski se prilog prošli tvori od svršenih glagola. Infinitivnoj osnovi koja završava samoglasnikom doda se nastavak </a:t>
            </a:r>
            <a:r>
              <a:rPr lang="hr-HR" sz="2800" i="1" smtClean="0">
                <a:latin typeface="Times New Roman" pitchFamily="18" charset="0"/>
                <a:cs typeface="Times New Roman" pitchFamily="18" charset="0"/>
              </a:rPr>
              <a:t>-vši 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ili </a:t>
            </a:r>
            <a:r>
              <a:rPr lang="hr-HR" sz="2800" i="1" smtClean="0">
                <a:latin typeface="Times New Roman" pitchFamily="18" charset="0"/>
                <a:cs typeface="Times New Roman" pitchFamily="18" charset="0"/>
              </a:rPr>
              <a:t>-avši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r-HR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080" y="3073524"/>
            <a:ext cx="55081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Kako se tvori glagolski prilog sadašnji?</a:t>
            </a:r>
            <a:endParaRPr lang="hr-HR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3577580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Glagolski se prilog sadašnji tvori se od nesvršenih glagola. Glagolu u 3. os. mn. prezenta doda se nastavak </a:t>
            </a:r>
            <a:r>
              <a:rPr lang="hr-HR" sz="2800" i="1" smtClean="0">
                <a:latin typeface="Times New Roman" pitchFamily="18" charset="0"/>
                <a:cs typeface="Times New Roman" pitchFamily="18" charset="0"/>
              </a:rPr>
              <a:t>-ći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r-HR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1196"/>
            <a:ext cx="2531345" cy="11014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7300"/>
            <a:ext cx="65162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Koju službu u rečenici imaju glagolski prilozi?</a:t>
            </a:r>
            <a:endParaRPr kumimoji="0" lang="hr-HR" sz="2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543353"/>
            <a:ext cx="705678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Glagolski prilozi imaju službu predikatne dopune jer izriču okolnosti predikatne radnje. </a:t>
            </a:r>
            <a:endParaRPr kumimoji="0" lang="hr-HR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001516"/>
            <a:ext cx="58681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Kada se glagolski prilog piše sa zarezom?</a:t>
            </a:r>
            <a:endParaRPr kumimoji="0" lang="hr-HR" sz="2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600" y="3505572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Ako se glagolski prilog nađe sam ili s dodatcima na početku </a:t>
            </a:r>
            <a:r>
              <a:rPr kumimoji="0" lang="hr-HR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rečenice, piše se sa zarezom</a:t>
            </a:r>
            <a:r>
              <a:rPr kumimoji="0" lang="hr-HR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1196"/>
            <a:ext cx="2531345" cy="11014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1057300"/>
            <a:ext cx="849694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hr-HR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Napiši glagolski prilog sadašnji navedenih glagola</a:t>
            </a:r>
            <a:r>
              <a:rPr kumimoji="0" lang="hr-HR" sz="28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.</a:t>
            </a:r>
            <a:endParaRPr kumimoji="0" lang="hr-HR" sz="280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latin typeface="+mj-lt"/>
                <a:ea typeface="Times New Roman" pitchFamily="18" charset="0"/>
              </a:rPr>
              <a:t>b</a:t>
            </a: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acati      _______________________ 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latin typeface="+mj-lt"/>
                <a:ea typeface="Times New Roman" pitchFamily="18" charset="0"/>
              </a:rPr>
              <a:t>p</a:t>
            </a: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jevati     _______________________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latin typeface="+mj-lt"/>
                <a:ea typeface="Times New Roman" pitchFamily="18" charset="0"/>
              </a:rPr>
              <a:t>s</a:t>
            </a: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kakati    _______________________ 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latin typeface="+mj-lt"/>
                <a:ea typeface="Times New Roman" pitchFamily="18" charset="0"/>
              </a:rPr>
              <a:t>p</a:t>
            </a: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lesati     _______________________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2800" smtClean="0">
                <a:latin typeface="+mj-lt"/>
                <a:ea typeface="Times New Roman" pitchFamily="18" charset="0"/>
              </a:rPr>
              <a:t>m</a:t>
            </a: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irovati  _______________________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633364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bacaju</a:t>
            </a:r>
            <a:r>
              <a:rPr lang="hr-HR" sz="2800" smtClean="0">
                <a:solidFill>
                  <a:srgbClr val="FF0000"/>
                </a:solidFill>
              </a:rPr>
              <a:t>ći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228143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pjevaju</a:t>
            </a:r>
            <a:r>
              <a:rPr lang="hr-HR" sz="2800" smtClean="0">
                <a:solidFill>
                  <a:srgbClr val="FF0000"/>
                </a:solidFill>
              </a:rPr>
              <a:t>ći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2929508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skaču</a:t>
            </a:r>
            <a:r>
              <a:rPr lang="hr-HR" sz="2800" smtClean="0">
                <a:solidFill>
                  <a:srgbClr val="FF0000"/>
                </a:solidFill>
              </a:rPr>
              <a:t>ći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3577580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plešu</a:t>
            </a:r>
            <a:r>
              <a:rPr lang="hr-HR" sz="2800" smtClean="0">
                <a:solidFill>
                  <a:srgbClr val="FF0000"/>
                </a:solidFill>
              </a:rPr>
              <a:t>ći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4225652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miruju</a:t>
            </a:r>
            <a:r>
              <a:rPr lang="hr-HR" sz="2800" smtClean="0">
                <a:solidFill>
                  <a:srgbClr val="FF0000"/>
                </a:solidFill>
              </a:rPr>
              <a:t>ći</a:t>
            </a:r>
            <a:r>
              <a:rPr lang="hr-HR" sz="2800" smtClean="0">
                <a:solidFill>
                  <a:srgbClr val="0000FF"/>
                </a:solidFill>
              </a:rPr>
              <a:t> </a:t>
            </a:r>
            <a:endParaRPr lang="hr-HR" sz="2800">
              <a:solidFill>
                <a:srgbClr val="0000FF"/>
              </a:solidFill>
            </a:endParaRPr>
          </a:p>
        </p:txBody>
      </p:sp>
      <p:pic>
        <p:nvPicPr>
          <p:cNvPr id="8" name="Picture 7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1196"/>
            <a:ext cx="2531345" cy="11014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1057300"/>
            <a:ext cx="7877413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hr-HR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Napiši glagolski prilog prošli navedenih glagola</a:t>
            </a:r>
            <a:r>
              <a:rPr kumimoji="0" lang="hr-HR" sz="28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.</a:t>
            </a:r>
            <a:endParaRPr kumimoji="0" lang="hr-HR" sz="280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baciti____________________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zapjevati_________________ 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skočiti___________________ 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zaplesati__________________ 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moći_____________________ 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7232" y="2117675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baci</a:t>
            </a:r>
            <a:r>
              <a:rPr lang="hr-HR" sz="2800" smtClean="0">
                <a:solidFill>
                  <a:srgbClr val="FF0000"/>
                </a:solidFill>
              </a:rPr>
              <a:t>vši</a:t>
            </a:r>
            <a:endParaRPr lang="hr-HR" sz="28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5224" y="2693739"/>
            <a:ext cx="1696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zapjeva</a:t>
            </a:r>
            <a:r>
              <a:rPr lang="hr-HR" sz="2800" smtClean="0">
                <a:solidFill>
                  <a:srgbClr val="FF0000"/>
                </a:solidFill>
              </a:rPr>
              <a:t>vši</a:t>
            </a:r>
            <a:endParaRPr lang="hr-HR" sz="28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3216" y="3341811"/>
            <a:ext cx="1470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/>
              <a:t> </a:t>
            </a:r>
            <a:r>
              <a:rPr lang="hr-HR" sz="2800" smtClean="0">
                <a:solidFill>
                  <a:srgbClr val="0000FF"/>
                </a:solidFill>
              </a:rPr>
              <a:t>skoči</a:t>
            </a:r>
            <a:r>
              <a:rPr lang="hr-HR" sz="2800" smtClean="0">
                <a:solidFill>
                  <a:srgbClr val="FF0000"/>
                </a:solidFill>
              </a:rPr>
              <a:t>vši</a:t>
            </a:r>
            <a:endParaRPr lang="hr-HR" sz="28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3532" y="3989883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zaplesa</a:t>
            </a:r>
            <a:r>
              <a:rPr lang="hr-HR" sz="2800" smtClean="0">
                <a:solidFill>
                  <a:srgbClr val="FF0000"/>
                </a:solidFill>
              </a:rPr>
              <a:t>vši</a:t>
            </a:r>
            <a:r>
              <a:rPr lang="hr-HR" sz="2800" smtClean="0"/>
              <a:t> </a:t>
            </a:r>
            <a:endParaRPr lang="hr-HR" sz="2800"/>
          </a:p>
        </p:txBody>
      </p:sp>
      <p:sp>
        <p:nvSpPr>
          <p:cNvPr id="7" name="Rectangle 6"/>
          <p:cNvSpPr/>
          <p:nvPr/>
        </p:nvSpPr>
        <p:spPr>
          <a:xfrm>
            <a:off x="3123532" y="4637955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mog</a:t>
            </a:r>
            <a:r>
              <a:rPr lang="hr-HR" sz="2800" smtClean="0">
                <a:solidFill>
                  <a:srgbClr val="FF0000"/>
                </a:solidFill>
              </a:rPr>
              <a:t>avši</a:t>
            </a:r>
            <a:r>
              <a:rPr lang="hr-HR" sz="2800" smtClean="0"/>
              <a:t> </a:t>
            </a:r>
            <a:endParaRPr lang="hr-HR" sz="2800"/>
          </a:p>
        </p:txBody>
      </p:sp>
      <p:pic>
        <p:nvPicPr>
          <p:cNvPr id="8" name="Picture 7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1196"/>
            <a:ext cx="2531345" cy="11014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985292"/>
            <a:ext cx="781236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kumimoji="0" lang="hr-HR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Zamijeni zavisne surečenice</a:t>
            </a:r>
            <a:r>
              <a:rPr kumimoji="0" lang="hr-HR" sz="28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hr-HR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glagolskim prilozima</a:t>
            </a:r>
            <a:r>
              <a:rPr kumimoji="0" lang="hr-HR" sz="28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.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Kad je zapjevao, sve je utihnulo.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Dok su</a:t>
            </a:r>
            <a:r>
              <a:rPr kumimoji="0" lang="hr-HR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sjedili na obali</a:t>
            </a: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, divili su se moru. 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Čim ga je ugledala, </a:t>
            </a:r>
            <a:r>
              <a:rPr lang="hr-HR" sz="2800" smtClean="0">
                <a:latin typeface="+mj-lt"/>
                <a:ea typeface="Times New Roman" pitchFamily="18" charset="0"/>
              </a:rPr>
              <a:t>prišla mu je</a:t>
            </a:r>
            <a:r>
              <a:rPr kumimoji="0" lang="hr-H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. </a:t>
            </a:r>
            <a:endParaRPr kumimoji="0" lang="hr-H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664" y="2497460"/>
            <a:ext cx="4240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r-HR" sz="28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Zapjevavši</a:t>
            </a:r>
            <a:r>
              <a:rPr kumimoji="0" lang="hr-HR" sz="2800" i="0" u="none" strike="noStrike" cap="none" normalizeH="0" baseline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,</a:t>
            </a:r>
            <a:r>
              <a:rPr kumimoji="0" lang="hr-HR" sz="28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hr-HR" sz="2800" i="0" u="none" strike="noStrike" cap="none" normalizeH="0" baseline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sve je utihnulo.</a:t>
            </a:r>
            <a:endParaRPr kumimoji="0" lang="hr-HR" sz="2800" i="0" u="none" strike="noStrike" cap="none" normalizeH="0" baseline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3721596"/>
            <a:ext cx="527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  <a:latin typeface="+mj-lt"/>
              </a:rPr>
              <a:t>Sjedeći </a:t>
            </a:r>
            <a:r>
              <a:rPr lang="hr-HR" sz="2800" smtClean="0">
                <a:latin typeface="+mj-lt"/>
              </a:rPr>
              <a:t>na obali, divili su se moru. </a:t>
            </a:r>
            <a:endParaRPr lang="hr-HR" sz="2800"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75656" y="4945732"/>
            <a:ext cx="40703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Ugledavši</a:t>
            </a:r>
            <a:r>
              <a:rPr kumimoji="0" lang="hr-HR" sz="28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hr-HR" sz="2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ga, </a:t>
            </a:r>
            <a:r>
              <a:rPr lang="hr-HR" sz="2800" smtClean="0">
                <a:latin typeface="+mj-lt"/>
                <a:ea typeface="Times New Roman" pitchFamily="18" charset="0"/>
              </a:rPr>
              <a:t>prišla mu je</a:t>
            </a:r>
            <a:r>
              <a:rPr kumimoji="0" lang="hr-HR" sz="2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.</a:t>
            </a:r>
            <a:endParaRPr kumimoji="0" lang="hr-HR" sz="2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03648" y="3001516"/>
            <a:ext cx="612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31640" y="4225652"/>
            <a:ext cx="6192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03648" y="5449788"/>
            <a:ext cx="612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1196"/>
            <a:ext cx="2531345" cy="11014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lica cr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50428">
            <a:off x="8006072" y="523006"/>
            <a:ext cx="698530" cy="442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8424" y="5233764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smtClean="0">
                <a:solidFill>
                  <a:schemeClr val="bg1"/>
                </a:solidFill>
                <a:latin typeface="Segoe Print" pitchFamily="2" charset="0"/>
              </a:rPr>
              <a:t>1/2</a:t>
            </a:r>
            <a:endParaRPr lang="hr-HR" sz="120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065412"/>
            <a:ext cx="2531345" cy="1101477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588398" y="3012549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Urednica: Slavica </a:t>
            </a:r>
            <a:r>
              <a:rPr lang="hr-HR" sz="1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Kovač</a:t>
            </a:r>
            <a:endParaRPr lang="hr-HR" sz="1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323528" y="3793604"/>
            <a:ext cx="468052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688529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/>
              <a:t>Braneći ponos jačeg spola, izlaz su našli u </a:t>
            </a:r>
            <a:r>
              <a:rPr lang="hr-HR" sz="2800" smtClean="0"/>
              <a:t>kolektivnom</a:t>
            </a:r>
          </a:p>
          <a:p>
            <a:endParaRPr lang="hr-HR" sz="2800" smtClean="0"/>
          </a:p>
          <a:p>
            <a:r>
              <a:rPr lang="hr-HR" sz="2800" smtClean="0"/>
              <a:t>epitetu </a:t>
            </a:r>
            <a:r>
              <a:rPr lang="hr-HR" sz="2800"/>
              <a:t>za slabiji spol.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51520" y="1688529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Braneći </a:t>
            </a:r>
            <a:r>
              <a:rPr lang="hr-HR" sz="2800"/>
              <a:t>ponos jačeg </a:t>
            </a:r>
            <a:r>
              <a:rPr lang="hr-HR" sz="2800" smtClean="0"/>
              <a:t>spola, izlaz </a:t>
            </a:r>
            <a:r>
              <a:rPr lang="hr-HR" sz="2800"/>
              <a:t>su našli u </a:t>
            </a:r>
            <a:r>
              <a:rPr lang="hr-HR" sz="2800" smtClean="0"/>
              <a:t>kolektivnom</a:t>
            </a:r>
          </a:p>
          <a:p>
            <a:endParaRPr lang="hr-HR" sz="2800" smtClean="0"/>
          </a:p>
          <a:p>
            <a:r>
              <a:rPr lang="hr-HR" sz="2800" smtClean="0"/>
              <a:t>epitetu </a:t>
            </a:r>
            <a:r>
              <a:rPr lang="hr-HR" sz="2800"/>
              <a:t>za slabiji spol.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1688529"/>
            <a:ext cx="80648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Braneći</a:t>
            </a:r>
            <a:r>
              <a:rPr lang="hr-HR" sz="2800"/>
              <a:t> ponos jačeg spola, izlaz </a:t>
            </a:r>
            <a:r>
              <a:rPr lang="hr-HR" sz="2800">
                <a:solidFill>
                  <a:srgbClr val="FF0000"/>
                </a:solidFill>
              </a:rPr>
              <a:t>su našli </a:t>
            </a:r>
            <a:r>
              <a:rPr lang="hr-HR" sz="2800"/>
              <a:t>u </a:t>
            </a:r>
            <a:r>
              <a:rPr lang="hr-HR" sz="2800" smtClean="0"/>
              <a:t>kolektivnom</a:t>
            </a:r>
          </a:p>
          <a:p>
            <a:endParaRPr lang="hr-HR" sz="2800" smtClean="0"/>
          </a:p>
          <a:p>
            <a:r>
              <a:rPr lang="hr-HR" sz="2800" smtClean="0"/>
              <a:t>epitetu </a:t>
            </a:r>
            <a:r>
              <a:rPr lang="hr-HR" sz="2800"/>
              <a:t>za slabiji spol.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0" y="1688529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Braneći</a:t>
            </a:r>
            <a:r>
              <a:rPr lang="hr-HR" sz="2800">
                <a:solidFill>
                  <a:srgbClr val="0000FF"/>
                </a:solidFill>
              </a:rPr>
              <a:t> </a:t>
            </a:r>
            <a:r>
              <a:rPr lang="hr-HR" sz="2800"/>
              <a:t>ponos jačeg </a:t>
            </a:r>
            <a:r>
              <a:rPr lang="hr-HR" sz="2800" smtClean="0"/>
              <a:t>spola, izlaz </a:t>
            </a:r>
            <a:r>
              <a:rPr lang="hr-HR" sz="2800">
                <a:solidFill>
                  <a:srgbClr val="FF0000"/>
                </a:solidFill>
              </a:rPr>
              <a:t>su našli </a:t>
            </a:r>
            <a:r>
              <a:rPr lang="hr-HR" sz="2800"/>
              <a:t>u </a:t>
            </a:r>
            <a:r>
              <a:rPr lang="hr-HR" sz="2800" smtClean="0"/>
              <a:t>kolektivnom</a:t>
            </a:r>
          </a:p>
          <a:p>
            <a:endParaRPr lang="hr-HR" sz="2800" smtClean="0"/>
          </a:p>
          <a:p>
            <a:r>
              <a:rPr lang="hr-HR" sz="2800" smtClean="0"/>
              <a:t>epitetu </a:t>
            </a:r>
            <a:r>
              <a:rPr lang="hr-HR" sz="2800"/>
              <a:t>za slabiji spol.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895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Istaknutim radnjama odredi</a:t>
            </a:r>
            <a:r>
              <a:rPr kumimoji="0" lang="hr-HR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vrijeme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,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osobu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broj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.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895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Koju </a:t>
            </a:r>
            <a:r>
              <a:rPr lang="hr-HR" sz="2400" b="1">
                <a:latin typeface="Comic Sans MS" pitchFamily="66" charset="0"/>
              </a:rPr>
              <a:t>službu</a:t>
            </a:r>
            <a:r>
              <a:rPr lang="hr-HR" sz="2400">
                <a:latin typeface="Comic Sans MS" pitchFamily="66" charset="0"/>
              </a:rPr>
              <a:t> </a:t>
            </a:r>
            <a:r>
              <a:rPr lang="hr-HR" sz="2400" smtClean="0">
                <a:latin typeface="Comic Sans MS" pitchFamily="66" charset="0"/>
              </a:rPr>
              <a:t>imaju istaknute radnje u rečenici</a:t>
            </a:r>
            <a:r>
              <a:rPr lang="hr-HR" sz="2400">
                <a:latin typeface="Comic Sans MS" pitchFamily="66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3721596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braneći</a:t>
            </a:r>
            <a:endParaRPr lang="hr-HR" sz="2800" b="1">
              <a:ln>
                <a:solidFill>
                  <a:srgbClr val="0000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32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Glagolski prilozi</a:t>
            </a:r>
            <a:endParaRPr lang="hr-HR" sz="2800" b="1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6895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Koliko </a:t>
            </a:r>
            <a:r>
              <a:rPr kumimoji="0" lang="hr-HR" sz="24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radnji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imamo u rečenici?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46895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Od 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kojih </a:t>
            </a: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su </a:t>
            </a:r>
            <a:r>
              <a:rPr kumimoji="0" lang="hr-HR" sz="24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infinitiva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izvedene istaknute</a:t>
            </a:r>
            <a:r>
              <a:rPr kumimoji="0" lang="hr-HR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radnje?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4474775"/>
            <a:ext cx="997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Koju službu u rečenici </a:t>
            </a: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ima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skup riječi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1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</a:rPr>
              <a:t>braneći ponos jačeg spola</a:t>
            </a:r>
            <a:r>
              <a:rPr kumimoji="0" lang="hr-HR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?  </a:t>
            </a:r>
            <a:endParaRPr kumimoji="0" lang="hr-H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1720" y="372159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</a:rPr>
              <a:t>g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</a:rPr>
              <a:t>lagolski prilog</a:t>
            </a:r>
            <a:endParaRPr lang="hr-HR" sz="2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 rot="21236956">
            <a:off x="1763688" y="2131151"/>
            <a:ext cx="3456384" cy="151216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990634"/>
              </a:avLst>
            </a:prstTxWarp>
            <a:spAutoFit/>
          </a:bodyPr>
          <a:lstStyle/>
          <a:p>
            <a:r>
              <a:rPr lang="hr-HR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dopunjuje predikat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860032" y="1377132"/>
            <a:ext cx="1296144" cy="936104"/>
          </a:xfrm>
          <a:prstGeom prst="ellipse">
            <a:avLst/>
          </a:prstGeom>
          <a:noFill/>
          <a:ln w="31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TextBox 32"/>
          <p:cNvSpPr txBox="1"/>
          <p:nvPr/>
        </p:nvSpPr>
        <p:spPr>
          <a:xfrm>
            <a:off x="4788024" y="216935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erfekt, 3. os. mn.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251520" y="1777380"/>
            <a:ext cx="1224136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107803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    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932040" y="2137420"/>
            <a:ext cx="1152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1520" y="216935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n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 spreže se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42" name="Picture 41" descr="strela 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72996">
            <a:off x="1827681" y="3890507"/>
            <a:ext cx="468630" cy="163830"/>
          </a:xfrm>
          <a:prstGeom prst="rect">
            <a:avLst/>
          </a:prstGeom>
          <a:effectLst/>
        </p:spPr>
      </p:pic>
      <p:sp>
        <p:nvSpPr>
          <p:cNvPr id="43" name="TextBox 42"/>
          <p:cNvSpPr txBox="1"/>
          <p:nvPr/>
        </p:nvSpPr>
        <p:spPr>
          <a:xfrm>
            <a:off x="251520" y="2209428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0000FF"/>
                </a:solidFill>
                <a:latin typeface="Segoe Print" pitchFamily="2" charset="0"/>
              </a:rPr>
              <a:t>   </a:t>
            </a:r>
            <a:endParaRPr lang="hr-HR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28" name="Curved Up Arrow 27"/>
          <p:cNvSpPr/>
          <p:nvPr/>
        </p:nvSpPr>
        <p:spPr>
          <a:xfrm>
            <a:off x="899592" y="2169220"/>
            <a:ext cx="4824536" cy="1656184"/>
          </a:xfrm>
          <a:prstGeom prst="curvedUpArrow">
            <a:avLst>
              <a:gd name="adj1" fmla="val 0"/>
              <a:gd name="adj2" fmla="val 16873"/>
              <a:gd name="adj3" fmla="val 7333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1520" y="1688529"/>
            <a:ext cx="8136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Braneći</a:t>
            </a:r>
            <a:r>
              <a:rPr lang="hr-HR" sz="2800" dirty="0">
                <a:solidFill>
                  <a:srgbClr val="0000FF"/>
                </a:solidFill>
              </a:rPr>
              <a:t> ponos jačeg </a:t>
            </a:r>
            <a:r>
              <a:rPr lang="hr-HR" sz="2800" dirty="0" smtClean="0">
                <a:solidFill>
                  <a:srgbClr val="0000FF"/>
                </a:solidFill>
              </a:rPr>
              <a:t>spola</a:t>
            </a:r>
            <a:r>
              <a:rPr lang="hr-HR" sz="2800" dirty="0" smtClean="0"/>
              <a:t>, izlaz </a:t>
            </a:r>
            <a:r>
              <a:rPr lang="hr-HR" sz="2800" dirty="0">
                <a:solidFill>
                  <a:srgbClr val="FF0000"/>
                </a:solidFill>
              </a:rPr>
              <a:t>su našli </a:t>
            </a:r>
            <a:r>
              <a:rPr lang="hr-HR" sz="2800" dirty="0"/>
              <a:t>u </a:t>
            </a:r>
            <a:r>
              <a:rPr lang="hr-HR" sz="2800" dirty="0" smtClean="0"/>
              <a:t>kolektivnom</a:t>
            </a:r>
          </a:p>
          <a:p>
            <a:endParaRPr lang="hr-HR" sz="2800" dirty="0" smtClean="0"/>
          </a:p>
          <a:p>
            <a:r>
              <a:rPr lang="hr-HR" sz="2800" dirty="0" smtClean="0"/>
              <a:t>epitetu </a:t>
            </a:r>
            <a:r>
              <a:rPr lang="hr-HR" sz="2800" dirty="0"/>
              <a:t>za slabiji spol.</a:t>
            </a:r>
          </a:p>
        </p:txBody>
      </p:sp>
      <p:pic>
        <p:nvPicPr>
          <p:cNvPr id="38" name="Picture 37" descr="AA NO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3335" y="2209428"/>
            <a:ext cx="3180665" cy="350557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 rot="-120000">
            <a:off x="6173065" y="2760923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GLAGOLSKI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hr-HR" sz="20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je </a:t>
            </a:r>
            <a:r>
              <a:rPr lang="hr-HR" sz="20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zato što je nastao od glagola </a:t>
            </a:r>
            <a:r>
              <a:rPr lang="hr-HR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braniti</a:t>
            </a:r>
            <a:r>
              <a:rPr lang="hr-HR" sz="20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.</a:t>
            </a:r>
            <a:r>
              <a:rPr lang="hr-HR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 </a:t>
            </a:r>
            <a:endParaRPr lang="hr-HR" sz="2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1480000">
            <a:off x="6155900" y="3900404"/>
            <a:ext cx="2952328" cy="10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PRILOG</a:t>
            </a:r>
            <a:r>
              <a:rPr lang="hr-HR" sz="2000" dirty="0" smtClean="0">
                <a:ln>
                  <a:solidFill>
                    <a:srgbClr val="0000FF"/>
                  </a:solidFill>
                </a:ln>
                <a:latin typeface="Segoe Print" pitchFamily="2" charset="0"/>
              </a:rPr>
              <a:t> </a:t>
            </a:r>
            <a:r>
              <a:rPr lang="hr-HR" sz="20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je zato što izriče vrijeme vršenja predikatne radnje.</a:t>
            </a:r>
            <a:endParaRPr lang="hr-HR" sz="2000" dirty="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48" name="Picture 47" descr="strelica plava 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1233">
            <a:off x="5130734" y="3851236"/>
            <a:ext cx="866729" cy="275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4173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1.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14482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2.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14173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atin typeface="Segoe Print" pitchFamily="2" charset="0"/>
                <a:cs typeface="Times New Roman" pitchFamily="18" charset="0"/>
              </a:rPr>
              <a:t>– 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braniti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1448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atin typeface="Segoe Print" pitchFamily="2" charset="0"/>
                <a:cs typeface="Times New Roman" pitchFamily="18" charset="0"/>
              </a:rPr>
              <a:t>– 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naći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1449278"/>
            <a:ext cx="22322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smtClean="0">
                <a:solidFill>
                  <a:srgbClr val="FF0000"/>
                </a:solidFill>
                <a:latin typeface="Segoe Print" pitchFamily="2" charset="0"/>
              </a:rPr>
              <a:t>    P</a:t>
            </a:r>
            <a:endParaRPr lang="hr-HR" sz="2000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345332"/>
            <a:ext cx="23762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smtClean="0">
                <a:solidFill>
                  <a:srgbClr val="0000FF"/>
                </a:solidFill>
                <a:latin typeface="Segoe Print" pitchFamily="2" charset="0"/>
              </a:rPr>
              <a:t>   PD</a:t>
            </a:r>
            <a:endParaRPr lang="hr-HR" sz="2000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377270"/>
            <a:ext cx="35283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0000FF"/>
                </a:solidFill>
                <a:latin typeface="Segoe Print" pitchFamily="2" charset="0"/>
              </a:rPr>
              <a:t>POV</a:t>
            </a:r>
            <a:endParaRPr lang="hr-HR" sz="2000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841276"/>
            <a:ext cx="3862019" cy="461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sljedeću rečenicu</a:t>
            </a:r>
            <a:r>
              <a:rPr lang="hr-HR" sz="2400" smtClean="0">
                <a:solidFill>
                  <a:schemeClr val="bg1"/>
                </a:solidFill>
              </a:rPr>
              <a:t>.</a:t>
            </a:r>
            <a:r>
              <a:rPr lang="hr-HR" sz="2400" b="1" smtClean="0">
                <a:solidFill>
                  <a:schemeClr val="bg1"/>
                </a:solidFill>
              </a:rPr>
              <a:t> </a:t>
            </a:r>
            <a:endParaRPr lang="hr-HR" sz="2400" b="1">
              <a:solidFill>
                <a:schemeClr val="bg1"/>
              </a:solidFill>
            </a:endParaRPr>
          </a:p>
        </p:txBody>
      </p:sp>
      <p:pic>
        <p:nvPicPr>
          <p:cNvPr id="40" name="Picture 39" descr="OBLAK bijel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0"/>
            <a:ext cx="2232248" cy="17260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619672" y="265212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?</a:t>
            </a:r>
            <a:endParaRPr lang="hr-HR" sz="48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0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8" grpId="0"/>
      <p:bldP spid="44" grpId="0"/>
      <p:bldP spid="12" grpId="0"/>
      <p:bldP spid="31" grpId="0"/>
      <p:bldP spid="4" grpId="0"/>
      <p:bldP spid="4" grpId="1"/>
      <p:bldP spid="5" grpId="0"/>
      <p:bldP spid="5" grpId="1"/>
      <p:bldP spid="6" grpId="2"/>
      <p:bldP spid="10" grpId="0"/>
      <p:bldP spid="10" grpId="1"/>
      <p:bldP spid="14" grpId="0"/>
      <p:bldP spid="14" grpId="1"/>
      <p:bldP spid="19" grpId="0"/>
      <p:bldP spid="19" grpId="1"/>
      <p:bldP spid="23" grpId="0"/>
      <p:bldP spid="29" grpId="0"/>
      <p:bldP spid="29" grpId="1"/>
      <p:bldP spid="32" grpId="0" animBg="1"/>
      <p:bldP spid="32" grpId="1" animBg="1"/>
      <p:bldP spid="33" grpId="0"/>
      <p:bldP spid="45" grpId="0" animBg="1"/>
      <p:bldP spid="45" grpId="1" animBg="1"/>
      <p:bldP spid="37" grpId="0" animBg="1"/>
      <p:bldP spid="36" grpId="0"/>
      <p:bldP spid="43" grpId="0" animBg="1"/>
      <p:bldP spid="28" grpId="0" animBg="1"/>
      <p:bldP spid="28" grpId="1" animBg="1"/>
      <p:bldP spid="39" grpId="0"/>
      <p:bldP spid="46" grpId="0"/>
      <p:bldP spid="46" grpId="1"/>
      <p:bldP spid="47" grpId="0"/>
      <p:bldP spid="47" grpId="1"/>
      <p:bldP spid="11" grpId="0"/>
      <p:bldP spid="13" grpId="0"/>
      <p:bldP spid="15" grpId="0"/>
      <p:bldP spid="16" grpId="0"/>
      <p:bldP spid="17" grpId="0" animBg="1"/>
      <p:bldP spid="18" grpId="0" animBg="1"/>
      <p:bldP spid="20" grpId="0" animBg="1"/>
      <p:bldP spid="21" grpId="0" animBg="1"/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39752" y="1532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atin typeface="Segoe Print" pitchFamily="2" charset="0"/>
                <a:cs typeface="Times New Roman" pitchFamily="18" charset="0"/>
              </a:rPr>
              <a:t>– 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šetati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5323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1.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9320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Glagolski prilog sadašnji</a:t>
            </a:r>
            <a:endParaRPr lang="hr-HR" sz="2800" b="1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657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Koliko </a:t>
            </a:r>
            <a:r>
              <a:rPr kumimoji="0" lang="hr-HR" sz="24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radnji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imamo u rečenici?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5323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2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657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Od 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kojih </a:t>
            </a: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su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lang="hr-HR" sz="240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infinitiva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izvedene istaknute</a:t>
            </a:r>
            <a:r>
              <a:rPr kumimoji="0" lang="hr-HR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radnje?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532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atin typeface="Segoe Print" pitchFamily="2" charset="0"/>
                <a:cs typeface="Times New Roman" pitchFamily="18" charset="0"/>
              </a:rPr>
              <a:t>– 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diviti se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6577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Istaknutim radnjama odredi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vrijeme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,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osobu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broj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.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232008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erfekt, 1. os. mn.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23337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n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 spreže se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577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Koju </a:t>
            </a:r>
            <a:r>
              <a:rPr lang="hr-HR" sz="2400" b="1">
                <a:latin typeface="Comic Sans MS" pitchFamily="66" charset="0"/>
              </a:rPr>
              <a:t>službu</a:t>
            </a:r>
            <a:r>
              <a:rPr lang="hr-HR" sz="2400">
                <a:latin typeface="Comic Sans MS" pitchFamily="66" charset="0"/>
              </a:rPr>
              <a:t> </a:t>
            </a:r>
            <a:r>
              <a:rPr lang="hr-HR" sz="2400" smtClean="0">
                <a:latin typeface="Comic Sans MS" pitchFamily="66" charset="0"/>
              </a:rPr>
              <a:t>imaju istaknute radnje u rečenici</a:t>
            </a:r>
            <a:r>
              <a:rPr lang="hr-HR" sz="2400">
                <a:latin typeface="Comic Sans MS" pitchFamily="66" charset="0"/>
              </a:rPr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1521286"/>
            <a:ext cx="30243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smtClean="0">
                <a:solidFill>
                  <a:srgbClr val="FF0000"/>
                </a:solidFill>
                <a:latin typeface="Segoe Print" pitchFamily="2" charset="0"/>
              </a:rPr>
              <a:t>      P</a:t>
            </a:r>
            <a:endParaRPr lang="hr-HR" sz="2000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458569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Koju službu u rečenici ima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skup riječi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</a:rPr>
              <a:t>šetajući parkom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? 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3696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Kada se događa radnja izrečena glagolskim prilogom 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u odnosu na predikatnu radnju?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177364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Šetajući parkom, divili smo se njegovoj ljepoti. </a:t>
            </a:r>
            <a:endParaRPr lang="hr-HR" sz="2800"/>
          </a:p>
        </p:txBody>
      </p:sp>
      <p:sp>
        <p:nvSpPr>
          <p:cNvPr id="23" name="TextBox 22"/>
          <p:cNvSpPr txBox="1"/>
          <p:nvPr/>
        </p:nvSpPr>
        <p:spPr>
          <a:xfrm>
            <a:off x="1187624" y="177364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FF0000"/>
                </a:solidFill>
              </a:rPr>
              <a:t>Šetajući </a:t>
            </a:r>
            <a:r>
              <a:rPr lang="hr-HR" sz="2800" smtClean="0"/>
              <a:t>parkom, divili smo se njegovoj ljepoti. </a:t>
            </a:r>
            <a:endParaRPr lang="hr-HR" sz="2800"/>
          </a:p>
        </p:txBody>
      </p:sp>
      <p:sp>
        <p:nvSpPr>
          <p:cNvPr id="24" name="TextBox 23"/>
          <p:cNvSpPr txBox="1"/>
          <p:nvPr/>
        </p:nvSpPr>
        <p:spPr>
          <a:xfrm>
            <a:off x="1187624" y="177364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FF0000"/>
                </a:solidFill>
              </a:rPr>
              <a:t>Šetajući </a:t>
            </a:r>
            <a:r>
              <a:rPr lang="hr-HR" sz="2800" smtClean="0"/>
              <a:t>parkom, </a:t>
            </a:r>
            <a:r>
              <a:rPr lang="hr-HR" sz="2800" smtClean="0">
                <a:solidFill>
                  <a:srgbClr val="FF0000"/>
                </a:solidFill>
              </a:rPr>
              <a:t>divili smo se </a:t>
            </a:r>
            <a:r>
              <a:rPr lang="hr-HR" sz="2800" smtClean="0"/>
              <a:t>njegovoj ljepoti. </a:t>
            </a:r>
            <a:endParaRPr lang="hr-HR" sz="2800"/>
          </a:p>
        </p:txBody>
      </p:sp>
      <p:sp>
        <p:nvSpPr>
          <p:cNvPr id="25" name="TextBox 24"/>
          <p:cNvSpPr txBox="1"/>
          <p:nvPr/>
        </p:nvSpPr>
        <p:spPr>
          <a:xfrm>
            <a:off x="1259632" y="1521286"/>
            <a:ext cx="23042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smtClean="0">
                <a:solidFill>
                  <a:srgbClr val="0000FF"/>
                </a:solidFill>
                <a:latin typeface="Segoe Print" pitchFamily="2" charset="0"/>
              </a:rPr>
              <a:t>  PD</a:t>
            </a:r>
            <a:endParaRPr lang="hr-HR" sz="2000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616" y="1521286"/>
            <a:ext cx="24482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0000FF"/>
                </a:solidFill>
                <a:latin typeface="Segoe Print" pitchFamily="2" charset="0"/>
              </a:rPr>
              <a:t>POV</a:t>
            </a:r>
            <a:endParaRPr lang="hr-HR" sz="2000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624" y="1773641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Šetajući</a:t>
            </a:r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800" smtClean="0"/>
              <a:t>parkom, </a:t>
            </a:r>
            <a:r>
              <a:rPr lang="hr-HR" sz="2800" smtClean="0">
                <a:solidFill>
                  <a:srgbClr val="FF0000"/>
                </a:solidFill>
              </a:rPr>
              <a:t>divili smo se </a:t>
            </a:r>
            <a:r>
              <a:rPr lang="hr-HR" sz="2800" smtClean="0"/>
              <a:t>njegovoj ljepoti. </a:t>
            </a:r>
            <a:endParaRPr lang="hr-HR" sz="2800"/>
          </a:p>
        </p:txBody>
      </p:sp>
      <p:sp>
        <p:nvSpPr>
          <p:cNvPr id="47" name="Rectangle 46"/>
          <p:cNvSpPr/>
          <p:nvPr/>
        </p:nvSpPr>
        <p:spPr>
          <a:xfrm>
            <a:off x="3707904" y="2311053"/>
            <a:ext cx="2483768" cy="40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atin typeface="Segoe Print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07904" y="1485610"/>
            <a:ext cx="1944216" cy="1008112"/>
          </a:xfrm>
          <a:prstGeom prst="ellipse">
            <a:avLst/>
          </a:prstGeom>
          <a:noFill/>
          <a:ln w="31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4" name="Picture 33" descr="OKVIR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25652"/>
            <a:ext cx="8424936" cy="13681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7544" y="4229134"/>
            <a:ext cx="813690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Takav se glagolski prilog zove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glagolski prilog sadašnji.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Tvori se od glagola nesvršenoga vida. </a:t>
            </a:r>
            <a:endParaRPr lang="hr-HR" sz="2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83667"/>
            <a:ext cx="3862019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sljedeću rečenicu</a:t>
            </a:r>
            <a:r>
              <a:rPr lang="hr-HR" sz="2400" smtClean="0">
                <a:solidFill>
                  <a:schemeClr val="bg1"/>
                </a:solidFill>
              </a:rPr>
              <a:t>. 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3608" y="2209428"/>
            <a:ext cx="2304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b="1" smtClean="0">
                <a:solidFill>
                  <a:srgbClr val="0000FF"/>
                </a:solidFill>
                <a:latin typeface="Segoe Print" pitchFamily="2" charset="0"/>
              </a:rPr>
              <a:t>   </a:t>
            </a:r>
            <a:endParaRPr lang="hr-HR" sz="2400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32" name="Curved Down Arrow 31"/>
          <p:cNvSpPr/>
          <p:nvPr/>
        </p:nvSpPr>
        <p:spPr>
          <a:xfrm rot="250095" flipV="1">
            <a:off x="1735722" y="2352702"/>
            <a:ext cx="3175672" cy="1327401"/>
          </a:xfrm>
          <a:prstGeom prst="curvedDownArrow">
            <a:avLst>
              <a:gd name="adj1" fmla="val 0"/>
              <a:gd name="adj2" fmla="val 24668"/>
              <a:gd name="adj3" fmla="val 11707"/>
            </a:avLst>
          </a:prstGeom>
          <a:solidFill>
            <a:srgbClr val="FF0000"/>
          </a:solidFill>
          <a:ln w="12700">
            <a:solidFill>
              <a:srgbClr val="FF0000"/>
            </a:solidFill>
            <a:headEnd w="lg" len="med"/>
            <a:tailEnd w="lg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5696" y="913284"/>
            <a:ext cx="2952328" cy="25922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hr-HR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dopunjuje predikat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15616" y="2857500"/>
            <a:ext cx="702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Radnja izrečena </a:t>
            </a:r>
            <a:r>
              <a:rPr lang="hr-HR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</a:rPr>
              <a:t>glagolskim prilogom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događa se </a:t>
            </a:r>
          </a:p>
          <a:p>
            <a:r>
              <a:rPr lang="hr-HR" sz="24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u </a:t>
            </a:r>
            <a:r>
              <a:rPr lang="hr-HR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</a:rPr>
              <a:t>isto vrijeme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+mj-lt"/>
              </a:rPr>
              <a:t>kada i predikatna radnja</a:t>
            </a:r>
            <a:r>
              <a:rPr lang="hr-HR" sz="2400" dirty="0" smtClean="0">
                <a:latin typeface="+mj-lt"/>
              </a:rPr>
              <a:t>. </a:t>
            </a:r>
            <a:endParaRPr lang="hr-HR" sz="24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779912" y="2239045"/>
            <a:ext cx="1800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87624" y="1777380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Šetajući</a:t>
            </a:r>
            <a:r>
              <a:rPr lang="hr-HR" sz="280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00FF"/>
                </a:solidFill>
              </a:rPr>
              <a:t>parkom</a:t>
            </a:r>
            <a:r>
              <a:rPr lang="hr-HR" sz="2800" smtClean="0"/>
              <a:t>, </a:t>
            </a:r>
            <a:r>
              <a:rPr lang="hr-HR" sz="2800" smtClean="0">
                <a:solidFill>
                  <a:srgbClr val="FF0000"/>
                </a:solidFill>
              </a:rPr>
              <a:t>divili smo se </a:t>
            </a:r>
            <a:r>
              <a:rPr lang="hr-HR" sz="2800" smtClean="0"/>
              <a:t>njegovoj ljepoti. </a:t>
            </a:r>
            <a:endParaRPr lang="hr-HR" sz="2800"/>
          </a:p>
        </p:txBody>
      </p:sp>
      <p:pic>
        <p:nvPicPr>
          <p:cNvPr id="36" name="Picture 35" descr="OBLAK bijel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93204"/>
            <a:ext cx="2232248" cy="17260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843808" y="370319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?</a:t>
            </a:r>
            <a:endParaRPr lang="hr-HR" sz="48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38" name="Picture 37" descr="DJEČAK 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28384" y="4002332"/>
            <a:ext cx="792088" cy="1519463"/>
          </a:xfrm>
          <a:prstGeom prst="rect">
            <a:avLst/>
          </a:prstGeom>
        </p:spPr>
      </p:pic>
      <p:pic>
        <p:nvPicPr>
          <p:cNvPr id="39" name="Picture 41" descr="strela 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642134">
            <a:off x="1555567" y="2511027"/>
            <a:ext cx="468630" cy="163830"/>
          </a:xfrm>
          <a:prstGeom prst="rect">
            <a:avLst/>
          </a:prstGeom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4" grpId="0"/>
      <p:bldP spid="4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2" grpId="0"/>
      <p:bldP spid="12" grpId="1"/>
      <p:bldP spid="13" grpId="0" animBg="1"/>
      <p:bldP spid="14" grpId="0"/>
      <p:bldP spid="14" grpId="1"/>
      <p:bldP spid="15" grpId="0"/>
      <p:bldP spid="15" grpId="1"/>
      <p:bldP spid="22" grpId="0"/>
      <p:bldP spid="23" grpId="0"/>
      <p:bldP spid="24" grpId="0"/>
      <p:bldP spid="25" grpId="0" animBg="1"/>
      <p:bldP spid="27" grpId="0" animBg="1"/>
      <p:bldP spid="29" grpId="0"/>
      <p:bldP spid="47" grpId="0" animBg="1"/>
      <p:bldP spid="30" grpId="0" animBg="1"/>
      <p:bldP spid="30" grpId="1" animBg="1"/>
      <p:bldP spid="21" grpId="0"/>
      <p:bldP spid="21" grpId="1"/>
      <p:bldP spid="3" grpId="0" animBg="1"/>
      <p:bldP spid="48" grpId="0" animBg="1"/>
      <p:bldP spid="32" grpId="0" animBg="1"/>
      <p:bldP spid="32" grpId="1" animBg="1"/>
      <p:bldP spid="33" grpId="0"/>
      <p:bldP spid="33" grpId="1"/>
      <p:bldP spid="45" grpId="0"/>
      <p:bldP spid="45" grpId="1"/>
      <p:bldP spid="40" grpId="0"/>
      <p:bldP spid="37" grpId="0"/>
      <p:bldP spid="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6"/>
          <p:cNvSpPr>
            <a:spLocks noChangeArrowheads="1"/>
          </p:cNvSpPr>
          <p:nvPr/>
        </p:nvSpPr>
        <p:spPr bwMode="auto">
          <a:xfrm>
            <a:off x="611559" y="3817938"/>
            <a:ext cx="7992889" cy="480219"/>
          </a:xfrm>
          <a:prstGeom prst="hexagon">
            <a:avLst>
              <a:gd name="adj" fmla="val 10186"/>
              <a:gd name="vf" fmla="val 115470"/>
            </a:avLst>
          </a:prstGeom>
          <a:solidFill>
            <a:srgbClr val="00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4" name="TextBox 3"/>
          <p:cNvSpPr txBox="1"/>
          <p:nvPr/>
        </p:nvSpPr>
        <p:spPr>
          <a:xfrm>
            <a:off x="899592" y="447129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>
                <a:solidFill>
                  <a:srgbClr val="FF0000"/>
                </a:solidFill>
                <a:latin typeface="Segoe Print" pitchFamily="2" charset="0"/>
              </a:rPr>
              <a:t>razgovarati</a:t>
            </a:r>
            <a:endParaRPr lang="hr-HR" sz="240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471293"/>
            <a:ext cx="20162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smtClean="0">
                <a:latin typeface="Segoe Print" pitchFamily="2" charset="0"/>
              </a:rPr>
              <a:t>razgovaraju</a:t>
            </a:r>
            <a:endParaRPr lang="hr-HR" sz="240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4471293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>
                <a:solidFill>
                  <a:schemeClr val="bg1"/>
                </a:solidFill>
                <a:latin typeface="Segoe Print" pitchFamily="2" charset="0"/>
              </a:rPr>
              <a:t>nastavak -</a:t>
            </a:r>
            <a:r>
              <a:rPr lang="hr-HR" sz="2400" smtClean="0">
                <a:solidFill>
                  <a:srgbClr val="0000FF"/>
                </a:solidFill>
                <a:latin typeface="Segoe Print" pitchFamily="2" charset="0"/>
              </a:rPr>
              <a:t>ći</a:t>
            </a:r>
            <a:r>
              <a:rPr lang="hr-HR" sz="2400" smtClean="0">
                <a:latin typeface="Segoe Print" pitchFamily="2" charset="0"/>
              </a:rPr>
              <a:t> </a:t>
            </a:r>
            <a:endParaRPr lang="hr-HR" sz="240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447129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smtClean="0">
                <a:latin typeface="Segoe Print" pitchFamily="2" charset="0"/>
              </a:rPr>
              <a:t>razgovaraju</a:t>
            </a:r>
            <a:endParaRPr lang="hr-HR" sz="2400"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404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Glagolski prilog sadašnji – </a:t>
            </a:r>
            <a:r>
              <a:rPr lang="hr-HR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tvorba </a:t>
            </a:r>
            <a:endParaRPr lang="hr-HR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0897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Koliko </a:t>
            </a:r>
            <a:r>
              <a:rPr kumimoji="0" lang="hr-HR" sz="24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radnji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imamo u rečenici?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14080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1.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14080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2.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14080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atin typeface="Segoe Print" pitchFamily="2" charset="0"/>
                <a:cs typeface="Times New Roman" pitchFamily="18" charset="0"/>
              </a:rPr>
              <a:t>– 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razgovarati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138772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atin typeface="Segoe Print" pitchFamily="2" charset="0"/>
                <a:cs typeface="Times New Roman" pitchFamily="18" charset="0"/>
              </a:rPr>
              <a:t>– 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ručati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1273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erfekt, 1. os. jd.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21273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n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 spreže se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1417340"/>
            <a:ext cx="25922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smtClean="0">
                <a:solidFill>
                  <a:srgbClr val="FF0000"/>
                </a:solidFill>
                <a:latin typeface="Segoe Print" pitchFamily="2" charset="0"/>
              </a:rPr>
              <a:t>     P</a:t>
            </a:r>
            <a:endParaRPr lang="hr-HR" sz="2000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1449278"/>
            <a:ext cx="37444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smtClean="0">
                <a:solidFill>
                  <a:srgbClr val="0000FF"/>
                </a:solidFill>
                <a:latin typeface="Segoe Print" pitchFamily="2" charset="0"/>
              </a:rPr>
              <a:t>         PD</a:t>
            </a:r>
            <a:endParaRPr lang="hr-HR" sz="2000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1449278"/>
            <a:ext cx="32403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0000FF"/>
                </a:solidFill>
                <a:latin typeface="Segoe Print" pitchFamily="2" charset="0"/>
              </a:rPr>
              <a:t>POV</a:t>
            </a:r>
            <a:endParaRPr lang="hr-HR" sz="2000" b="1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50897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Odredi g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lagolski vid glagolu </a:t>
            </a:r>
            <a:r>
              <a:rPr kumimoji="0" lang="hr-HR" sz="240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razgovarati</a:t>
            </a: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.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5049678"/>
            <a:ext cx="2232248" cy="400110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nesvršeni vid</a:t>
            </a:r>
            <a:endParaRPr lang="hr-HR" sz="2000" b="1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376050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infinitiv </a:t>
            </a:r>
            <a:endParaRPr lang="hr-HR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840" y="376050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prezent, 3. os. mn. </a:t>
            </a:r>
            <a:endParaRPr lang="hr-HR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376050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hr-HR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4208" y="376050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nastavak -</a:t>
            </a:r>
            <a:r>
              <a:rPr lang="hr-HR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ći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5017740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gl</a:t>
            </a:r>
            <a:r>
              <a:rPr lang="hr-HR" sz="20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.</a:t>
            </a:r>
            <a:r>
              <a:rPr lang="hr-HR" sz="2000" b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 prilog sadašnji</a:t>
            </a:r>
            <a:endParaRPr lang="hr-HR" sz="2000" b="1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50897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Istaknutim 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radnjama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odredi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vrijeme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,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osobu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broj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.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0897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Koju </a:t>
            </a:r>
            <a:r>
              <a:rPr lang="hr-HR" sz="2400" b="1">
                <a:latin typeface="Comic Sans MS" pitchFamily="66" charset="0"/>
              </a:rPr>
              <a:t>službu</a:t>
            </a:r>
            <a:r>
              <a:rPr lang="hr-HR" sz="2400">
                <a:latin typeface="Comic Sans MS" pitchFamily="66" charset="0"/>
              </a:rPr>
              <a:t> </a:t>
            </a:r>
            <a:r>
              <a:rPr lang="hr-HR" sz="2400" smtClean="0">
                <a:latin typeface="Comic Sans MS" pitchFamily="66" charset="0"/>
              </a:rPr>
              <a:t>imaju istaknute radnje u rečenici</a:t>
            </a:r>
            <a:r>
              <a:rPr lang="hr-HR" sz="2400">
                <a:latin typeface="Comic Sans MS" pitchFamily="66" charset="0"/>
              </a:rPr>
              <a:t>? 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50897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Od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kojih </a:t>
            </a: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su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infinitiva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izvedene istaknute</a:t>
            </a:r>
            <a:r>
              <a:rPr kumimoji="0" lang="hr-HR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radnje?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0" y="46577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Koju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službu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u rečenici </a:t>
            </a: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ima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skup</a:t>
            </a:r>
            <a:r>
              <a:rPr kumimoji="0" lang="hr-HR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riječi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i="1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</a:rPr>
              <a:t>razgovarajući s majkom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? 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841276"/>
            <a:ext cx="3862019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Promotri sljedeću rečenicu</a:t>
            </a:r>
            <a:r>
              <a:rPr lang="hr-HR" sz="2400" dirty="0" smtClean="0">
                <a:solidFill>
                  <a:schemeClr val="bg1"/>
                </a:solidFill>
              </a:rPr>
              <a:t>. 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56176" y="4471293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smtClean="0">
                <a:solidFill>
                  <a:srgbClr val="0000FF"/>
                </a:solidFill>
                <a:latin typeface="Segoe Print" pitchFamily="2" charset="0"/>
                <a:ea typeface="Times New Roman" pitchFamily="18" charset="0"/>
              </a:rPr>
              <a:t>razgovaraju</a:t>
            </a:r>
            <a:endParaRPr lang="hr-HR" sz="2400">
              <a:latin typeface="Segoe Print" pitchFamily="2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1656184" y="1633364"/>
            <a:ext cx="5506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Razgovarajući s majkom, ručao sam.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656184" y="1633364"/>
            <a:ext cx="5506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Razgovarajući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s majkom, ručao sam.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656184" y="1633364"/>
            <a:ext cx="5506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Razgovarajući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s majkom, 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ručao sam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1656184" y="1633364"/>
            <a:ext cx="5506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u="none" strike="noStrike" cap="none" normalizeH="0" baseline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ea typeface="Times New Roman" pitchFamily="18" charset="0"/>
              </a:rPr>
              <a:t>Razgovarajući</a:t>
            </a:r>
            <a:r>
              <a:rPr kumimoji="0" lang="hr-HR" sz="2800" b="0" u="none" strike="noStrike" cap="none" normalizeH="0" baseline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 majkom, 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ručao sam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64088" y="2107803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     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220072" y="1292895"/>
            <a:ext cx="1944216" cy="1008112"/>
          </a:xfrm>
          <a:prstGeom prst="ellipse">
            <a:avLst/>
          </a:prstGeom>
          <a:noFill/>
          <a:ln w="31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7" name="Picture 46" descr="strela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8751">
            <a:off x="2278077" y="3900934"/>
            <a:ext cx="700361" cy="222769"/>
          </a:xfrm>
          <a:prstGeom prst="rect">
            <a:avLst/>
          </a:prstGeom>
          <a:effectLst/>
        </p:spPr>
      </p:pic>
      <p:sp>
        <p:nvSpPr>
          <p:cNvPr id="33" name="TextBox 32"/>
          <p:cNvSpPr txBox="1"/>
          <p:nvPr/>
        </p:nvSpPr>
        <p:spPr>
          <a:xfrm rot="201941">
            <a:off x="3282479" y="1703150"/>
            <a:ext cx="2537086" cy="1729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hr-HR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dopunjuje predikat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19672" y="2179811"/>
            <a:ext cx="37444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smtClean="0">
                <a:solidFill>
                  <a:srgbClr val="0000FF"/>
                </a:solidFill>
                <a:latin typeface="Segoe Print" pitchFamily="2" charset="0"/>
              </a:rPr>
              <a:t>        </a:t>
            </a:r>
            <a:endParaRPr lang="hr-HR" sz="2400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35" name="Curved Down Arrow 34"/>
          <p:cNvSpPr/>
          <p:nvPr/>
        </p:nvSpPr>
        <p:spPr>
          <a:xfrm rot="246566" flipV="1">
            <a:off x="2937900" y="2204056"/>
            <a:ext cx="3357317" cy="1376898"/>
          </a:xfrm>
          <a:prstGeom prst="curvedDownArrow">
            <a:avLst>
              <a:gd name="adj1" fmla="val 0"/>
              <a:gd name="adj2" fmla="val 24004"/>
              <a:gd name="adj3" fmla="val 13947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19672" y="2664123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+mj-lt"/>
              </a:rPr>
              <a:t>Radnja izrečena </a:t>
            </a:r>
            <a:r>
              <a:rPr lang="hr-HR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</a:rPr>
              <a:t>glagolskim prilogom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+mj-lt"/>
              </a:rPr>
              <a:t>događa</a:t>
            </a:r>
            <a:r>
              <a:rPr lang="hr-HR" sz="2400" dirty="0" smtClean="0">
                <a:latin typeface="+mj-lt"/>
              </a:rPr>
              <a:t>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+mj-lt"/>
              </a:rPr>
              <a:t>se u </a:t>
            </a:r>
            <a:r>
              <a:rPr lang="hr-HR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</a:rPr>
              <a:t>isto vrijeme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+mj-lt"/>
              </a:rPr>
              <a:t>kada i predikatna radnja</a:t>
            </a:r>
            <a:r>
              <a:rPr lang="hr-HR" sz="2400" dirty="0" smtClean="0">
                <a:latin typeface="+mj-lt"/>
              </a:rPr>
              <a:t>. </a:t>
            </a:r>
            <a:endParaRPr lang="hr-HR" sz="24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436096" y="2137420"/>
            <a:ext cx="1512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1657652" y="1633364"/>
            <a:ext cx="5506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u="none" strike="noStrike" cap="none" normalizeH="0" baseline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ea typeface="Times New Roman" pitchFamily="18" charset="0"/>
              </a:rPr>
              <a:t>Razgovarajući</a:t>
            </a:r>
            <a:r>
              <a:rPr kumimoji="0" lang="hr-HR" sz="2800" b="0" u="none" strike="noStrike" cap="none" normalizeH="0" baseline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</a:rPr>
              <a:t>s majkom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ručao sam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793604"/>
            <a:ext cx="6658426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 tvorbu glagolskoga priloga sadašnjeg</a:t>
            </a:r>
            <a:r>
              <a:rPr lang="hr-HR" sz="2400" smtClean="0">
                <a:solidFill>
                  <a:schemeClr val="bg1"/>
                </a:solidFill>
              </a:rPr>
              <a:t>. </a:t>
            </a:r>
            <a:r>
              <a:rPr lang="hr-HR" sz="2400" b="1" smtClean="0">
                <a:solidFill>
                  <a:schemeClr val="bg1"/>
                </a:solidFill>
              </a:rPr>
              <a:t> </a:t>
            </a:r>
            <a:endParaRPr lang="hr-HR" sz="2400" b="1">
              <a:solidFill>
                <a:schemeClr val="bg1"/>
              </a:solidFill>
            </a:endParaRPr>
          </a:p>
        </p:txBody>
      </p:sp>
      <p:pic>
        <p:nvPicPr>
          <p:cNvPr id="49" name="Picture 48" descr="OBLAK bijel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0"/>
            <a:ext cx="2232248" cy="17260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779912" y="265212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?</a:t>
            </a:r>
            <a:endParaRPr lang="hr-HR" sz="4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2792" y="4585692"/>
            <a:ext cx="630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Koji </a:t>
            </a:r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se </a:t>
            </a:r>
            <a:r>
              <a:rPr lang="hr-HR" sz="2400" b="1" smtClean="0">
                <a:solidFill>
                  <a:prstClr val="black"/>
                </a:solidFill>
                <a:latin typeface="Comic Sans MS" pitchFamily="66" charset="0"/>
              </a:rPr>
              <a:t>glagolski oblik </a:t>
            </a:r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nalazi u glagolskome prilogu sadašnjem </a:t>
            </a:r>
            <a:r>
              <a:rPr lang="hr-HR" sz="2400" i="1" smtClean="0">
                <a:solidFill>
                  <a:srgbClr val="0000FF"/>
                </a:solidFill>
                <a:latin typeface="Comic Sans MS" pitchFamily="66" charset="0"/>
              </a:rPr>
              <a:t>razgovarajući</a:t>
            </a:r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hr-HR" sz="2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4657700"/>
            <a:ext cx="914400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Kada se </a:t>
            </a:r>
            <a:r>
              <a:rPr lang="hr-HR" sz="2400" b="1" smtClean="0">
                <a:latin typeface="Comic Sans MS" pitchFamily="66" charset="0"/>
              </a:rPr>
              <a:t>događa</a:t>
            </a:r>
            <a:r>
              <a:rPr lang="hr-HR" sz="2400" smtClean="0">
                <a:latin typeface="Comic Sans MS" pitchFamily="66" charset="0"/>
              </a:rPr>
              <a:t> radnja izrečena glagolskim prilogom 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u odnosu na predikatnu radnju?</a:t>
            </a:r>
            <a:endParaRPr lang="hr-HR" sz="2400">
              <a:latin typeface="Comic Sans MS" pitchFamily="66" charset="0"/>
            </a:endParaRPr>
          </a:p>
        </p:txBody>
      </p:sp>
      <p:pic>
        <p:nvPicPr>
          <p:cNvPr id="57" name="Picture 41" descr="strela 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42134">
            <a:off x="2275647" y="2367012"/>
            <a:ext cx="468630" cy="163830"/>
          </a:xfrm>
          <a:prstGeom prst="rect">
            <a:avLst/>
          </a:prstGeom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9883E-6 L 0.30711 -1.39883E-6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883E-6 L 0.26789 -1.39883E-6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500"/>
                            </p:stCondLst>
                            <p:childTnLst>
                              <p:par>
                                <p:cTn id="3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000"/>
                            </p:stCondLst>
                            <p:childTnLst>
                              <p:par>
                                <p:cTn id="30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4500"/>
                            </p:stCondLst>
                            <p:childTnLst>
                              <p:par>
                                <p:cTn id="31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/>
      <p:bldP spid="55" grpId="2" animBg="1"/>
      <p:bldP spid="4" grpId="0"/>
      <p:bldP spid="5" grpId="0" animBg="1"/>
      <p:bldP spid="5" grpId="1" animBg="1"/>
      <p:bldP spid="2" grpId="0"/>
      <p:bldP spid="3" grpId="0"/>
      <p:bldP spid="3" grpId="1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21" grpId="0"/>
      <p:bldP spid="21" grpId="1"/>
      <p:bldP spid="22" grpId="0"/>
      <p:bldP spid="23" grpId="0"/>
      <p:bldP spid="24" grpId="0"/>
      <p:bldP spid="25" grpId="0"/>
      <p:bldP spid="26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 animBg="1"/>
      <p:bldP spid="36" grpId="0"/>
      <p:bldP spid="37" grpId="0"/>
      <p:bldP spid="38" grpId="0"/>
      <p:bldP spid="39" grpId="0"/>
      <p:bldP spid="42" grpId="0"/>
      <p:bldP spid="51" grpId="0" animBg="1"/>
      <p:bldP spid="44" grpId="0" animBg="1"/>
      <p:bldP spid="44" grpId="1" animBg="1"/>
      <p:bldP spid="33" grpId="0"/>
      <p:bldP spid="33" grpId="1"/>
      <p:bldP spid="52" grpId="0" animBg="1"/>
      <p:bldP spid="35" grpId="0" animBg="1"/>
      <p:bldP spid="35" grpId="1" animBg="1"/>
      <p:bldP spid="59" grpId="2"/>
      <p:bldP spid="59" grpId="3"/>
      <p:bldP spid="54" grpId="0"/>
      <p:bldP spid="20" grpId="0" animBg="1"/>
      <p:bldP spid="20" grpId="1" animBg="1"/>
      <p:bldP spid="50" grpId="0"/>
      <p:bldP spid="50" grpId="1"/>
      <p:bldP spid="53" grpId="0"/>
      <p:bldP spid="53" grpId="1"/>
      <p:bldP spid="56" grpId="0"/>
      <p:bldP spid="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83568" y="4729708"/>
            <a:ext cx="7884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Koju službu u rečenici ima</a:t>
            </a:r>
            <a:r>
              <a:rPr kumimoji="0" lang="hr-HR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skup riječi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1" u="none" strike="noStrike" cap="none" normalizeH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</a:rPr>
              <a:t>p</a:t>
            </a:r>
            <a:r>
              <a:rPr kumimoji="0" lang="hr-HR" sz="2400" b="0" i="1" u="none" strike="noStrike" cap="none" normalizeH="0" baseline="0" smtClean="0">
                <a:ln>
                  <a:noFill/>
                </a:ln>
                <a:solidFill>
                  <a:srgbClr val="00CC00"/>
                </a:solidFill>
                <a:effectLst/>
                <a:latin typeface="Comic Sans MS" pitchFamily="66" charset="0"/>
                <a:ea typeface="Times New Roman" pitchFamily="18" charset="0"/>
              </a:rPr>
              <a:t>ridruživši im se bez pardona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? 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1696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atin typeface="Segoe Print" pitchFamily="2" charset="0"/>
                <a:cs typeface="Times New Roman" pitchFamily="18" charset="0"/>
              </a:rPr>
              <a:t>– 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pridružiti se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0520" y="16960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2.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5976" y="1705372"/>
            <a:ext cx="34563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smtClean="0">
                <a:solidFill>
                  <a:srgbClr val="00CC00"/>
                </a:solidFill>
                <a:latin typeface="Segoe Print" pitchFamily="2" charset="0"/>
              </a:rPr>
              <a:t>        PD</a:t>
            </a:r>
            <a:endParaRPr lang="hr-HR" sz="2000" b="1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9320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Glagolski prilog prošli</a:t>
            </a:r>
            <a:endParaRPr lang="hr-HR" sz="2800" b="1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55675"/>
            <a:ext cx="3862019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sljedeću rečenicu</a:t>
            </a:r>
            <a:r>
              <a:rPr lang="hr-HR" sz="2400" smtClean="0">
                <a:solidFill>
                  <a:schemeClr val="bg1"/>
                </a:solidFill>
              </a:rPr>
              <a:t>. 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742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se držala raske i Zvonka pridruživši im se bez pardona. </a:t>
            </a:r>
            <a:endParaRPr lang="hr-HR" sz="280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94573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Koliko </a:t>
            </a:r>
            <a:r>
              <a:rPr kumimoji="0" lang="hr-HR" sz="24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radnji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imamo u rečenici?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9742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</a:t>
            </a:r>
            <a:r>
              <a:rPr lang="hr-HR" sz="2800" smtClean="0">
                <a:solidFill>
                  <a:srgbClr val="FF0000"/>
                </a:solidFill>
              </a:rPr>
              <a:t>se držala </a:t>
            </a:r>
            <a:r>
              <a:rPr lang="hr-HR" sz="2800" smtClean="0"/>
              <a:t>raske i Zvonka pridruživši im se bez pardona. </a:t>
            </a:r>
            <a:endParaRPr lang="hr-HR" sz="2800"/>
          </a:p>
        </p:txBody>
      </p:sp>
      <p:sp>
        <p:nvSpPr>
          <p:cNvPr id="7" name="TextBox 6"/>
          <p:cNvSpPr txBox="1"/>
          <p:nvPr/>
        </p:nvSpPr>
        <p:spPr>
          <a:xfrm>
            <a:off x="1080120" y="16960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1. radnja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9742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</a:t>
            </a:r>
            <a:r>
              <a:rPr lang="hr-HR" sz="2800" smtClean="0">
                <a:solidFill>
                  <a:srgbClr val="FF0000"/>
                </a:solidFill>
              </a:rPr>
              <a:t>se držala </a:t>
            </a:r>
            <a:r>
              <a:rPr lang="hr-HR" sz="2800" smtClean="0"/>
              <a:t>raske i Zvonka </a:t>
            </a:r>
            <a:r>
              <a:rPr lang="hr-HR" sz="2800" smtClean="0">
                <a:solidFill>
                  <a:srgbClr val="FF0000"/>
                </a:solidFill>
              </a:rPr>
              <a:t>pridruživši</a:t>
            </a:r>
            <a:r>
              <a:rPr lang="hr-HR" sz="2800" smtClean="0"/>
              <a:t> im</a:t>
            </a:r>
            <a:r>
              <a:rPr lang="hr-HR" sz="2800" smtClean="0">
                <a:solidFill>
                  <a:srgbClr val="FF0000"/>
                </a:solidFill>
              </a:rPr>
              <a:t> se </a:t>
            </a:r>
            <a:r>
              <a:rPr lang="hr-HR" sz="2800" smtClean="0"/>
              <a:t>bez pardona. </a:t>
            </a:r>
            <a:endParaRPr lang="hr-HR" sz="280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494573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Od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kojih </a:t>
            </a:r>
            <a:r>
              <a:rPr lang="hr-HR" sz="2400" smtClean="0">
                <a:latin typeface="Comic Sans MS" pitchFamily="66" charset="0"/>
                <a:ea typeface="Times New Roman" pitchFamily="18" charset="0"/>
              </a:rPr>
              <a:t>su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lang="hr-HR" sz="240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infinitiva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izvedene istaknute</a:t>
            </a:r>
            <a:r>
              <a:rPr kumimoji="0" lang="hr-HR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radnje?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16960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atin typeface="Segoe Print" pitchFamily="2" charset="0"/>
                <a:cs typeface="Times New Roman" pitchFamily="18" charset="0"/>
              </a:rPr>
              <a:t>– 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držati se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487372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Istaknutim radnjama odredi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vrijeme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,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osobu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i </a:t>
            </a:r>
            <a:r>
              <a:rPr kumimoji="0" lang="hr-H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broj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. </a:t>
            </a: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25210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erfekt, 3. os. jd.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252107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FF0000"/>
                </a:solidFill>
                <a:latin typeface="Segoe Print" pitchFamily="2" charset="0"/>
              </a:rPr>
              <a:t>n</a:t>
            </a:r>
            <a:r>
              <a:rPr lang="hr-HR" b="1" smtClean="0">
                <a:solidFill>
                  <a:srgbClr val="FF0000"/>
                </a:solidFill>
                <a:latin typeface="Segoe Print" pitchFamily="2" charset="0"/>
              </a:rPr>
              <a:t>e spreže se</a:t>
            </a:r>
            <a:endParaRPr lang="hr-HR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8737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Koju </a:t>
            </a:r>
            <a:r>
              <a:rPr lang="hr-HR" sz="2400" b="1">
                <a:latin typeface="Comic Sans MS" pitchFamily="66" charset="0"/>
              </a:rPr>
              <a:t>službu</a:t>
            </a:r>
            <a:r>
              <a:rPr lang="hr-HR" sz="2400">
                <a:latin typeface="Comic Sans MS" pitchFamily="66" charset="0"/>
              </a:rPr>
              <a:t> </a:t>
            </a:r>
            <a:r>
              <a:rPr lang="hr-HR" sz="2400" smtClean="0">
                <a:latin typeface="Comic Sans MS" pitchFamily="66" charset="0"/>
              </a:rPr>
              <a:t>imaju istaknute radnje u rečenici</a:t>
            </a:r>
            <a:r>
              <a:rPr lang="hr-HR" sz="2400">
                <a:latin typeface="Comic Sans MS" pitchFamily="66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1737310"/>
            <a:ext cx="35283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smtClean="0">
                <a:solidFill>
                  <a:srgbClr val="FF0000"/>
                </a:solidFill>
                <a:latin typeface="Segoe Print" pitchFamily="2" charset="0"/>
              </a:rPr>
              <a:t>          P</a:t>
            </a:r>
            <a:endParaRPr lang="hr-HR" sz="2000" b="1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2425452"/>
            <a:ext cx="2808312" cy="14165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hr-HR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dopunjuje predikat 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9992" y="1705372"/>
            <a:ext cx="34563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smtClean="0">
                <a:solidFill>
                  <a:srgbClr val="00CC00"/>
                </a:solidFill>
                <a:latin typeface="Segoe Print" pitchFamily="2" charset="0"/>
              </a:rPr>
              <a:t>     POV</a:t>
            </a:r>
            <a:endParaRPr lang="hr-HR" sz="2000" b="1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19742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</a:t>
            </a:r>
            <a:r>
              <a:rPr lang="hr-HR" sz="2800" smtClean="0">
                <a:solidFill>
                  <a:srgbClr val="FF0000"/>
                </a:solidFill>
              </a:rPr>
              <a:t>se držala </a:t>
            </a:r>
            <a:r>
              <a:rPr lang="hr-HR" sz="2800" smtClean="0"/>
              <a:t>raske i Zvonka</a:t>
            </a:r>
            <a:r>
              <a:rPr lang="hr-HR" sz="2800" smtClean="0">
                <a:solidFill>
                  <a:srgbClr val="006600"/>
                </a:solidFill>
              </a:rPr>
              <a:t> </a:t>
            </a:r>
            <a:r>
              <a:rPr lang="hr-HR" sz="280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pridruživši</a:t>
            </a:r>
            <a:r>
              <a:rPr lang="hr-HR" sz="2800" smtClean="0">
                <a:ln>
                  <a:solidFill>
                    <a:srgbClr val="00CC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hr-HR" sz="2800" smtClean="0"/>
              <a:t>im </a:t>
            </a:r>
            <a:r>
              <a:rPr lang="hr-HR" sz="2800" smtClean="0">
                <a:solidFill>
                  <a:srgbClr val="00CC00"/>
                </a:solidFill>
              </a:rPr>
              <a:t>se</a:t>
            </a:r>
            <a:r>
              <a:rPr lang="hr-HR" sz="2800" smtClean="0"/>
              <a:t> bez pardona. </a:t>
            </a:r>
            <a:endParaRPr lang="hr-HR" sz="2800"/>
          </a:p>
        </p:txBody>
      </p:sp>
      <p:sp>
        <p:nvSpPr>
          <p:cNvPr id="26" name="TextBox 25"/>
          <p:cNvSpPr txBox="1"/>
          <p:nvPr/>
        </p:nvSpPr>
        <p:spPr>
          <a:xfrm>
            <a:off x="0" y="46577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Kada se događa radnja izrečena glagolskim prilogom 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u odnosu na predikatnu radnju?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27984" y="2497460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smtClean="0">
                <a:solidFill>
                  <a:srgbClr val="00CC00"/>
                </a:solidFill>
                <a:latin typeface="Segoe Print" pitchFamily="2" charset="0"/>
              </a:rPr>
              <a:t>        </a:t>
            </a:r>
            <a:endParaRPr lang="hr-HR" b="1">
              <a:solidFill>
                <a:srgbClr val="00CC00"/>
              </a:solidFill>
              <a:latin typeface="Segoe Print" pitchFamily="2" charset="0"/>
            </a:endParaRPr>
          </a:p>
        </p:txBody>
      </p:sp>
      <p:pic>
        <p:nvPicPr>
          <p:cNvPr id="34" name="Picture 33" descr="OKVIR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153644"/>
            <a:ext cx="8352928" cy="146542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83568" y="4229134"/>
            <a:ext cx="7992888" cy="129266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Takav se glagolski prilog zove </a:t>
            </a:r>
          </a:p>
          <a:p>
            <a:pPr algn="ctr"/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glagolski prilog prošli. </a:t>
            </a:r>
          </a:p>
          <a:p>
            <a:pPr algn="ctr"/>
            <a:r>
              <a:rPr lang="hr-HR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Tvori se od glagola svršenoga vida. </a:t>
            </a:r>
            <a:endParaRPr lang="hr-HR" sz="2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9552" y="2425452"/>
            <a:ext cx="30963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smtClean="0">
                <a:solidFill>
                  <a:srgbClr val="FF0000"/>
                </a:solidFill>
                <a:latin typeface="Segoe Print" pitchFamily="2" charset="0"/>
              </a:rPr>
              <a:t>          </a:t>
            </a:r>
            <a:endParaRPr lang="hr-HR" sz="240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9" name="Curved Down Arrow 28"/>
          <p:cNvSpPr/>
          <p:nvPr/>
        </p:nvSpPr>
        <p:spPr>
          <a:xfrm flipH="1" flipV="1">
            <a:off x="1619671" y="2510596"/>
            <a:ext cx="3518685" cy="1499032"/>
          </a:xfrm>
          <a:prstGeom prst="curvedDownArrow">
            <a:avLst>
              <a:gd name="adj1" fmla="val 0"/>
              <a:gd name="adj2" fmla="val 19093"/>
              <a:gd name="adj3" fmla="val 12109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CC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59632" y="307352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Radnja izrečena </a:t>
            </a:r>
            <a:r>
              <a:rPr lang="hr-HR" sz="24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glagolskim prilogom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događa</a:t>
            </a:r>
            <a:r>
              <a:rPr lang="hr-HR" sz="2400" dirty="0" smtClean="0"/>
              <a:t> s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e 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prije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predikatne radnje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43608" y="2425452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23528" y="19742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Ana </a:t>
            </a:r>
            <a:r>
              <a:rPr lang="hr-HR" sz="2800" smtClean="0">
                <a:solidFill>
                  <a:srgbClr val="FF0000"/>
                </a:solidFill>
              </a:rPr>
              <a:t>se držala </a:t>
            </a:r>
            <a:r>
              <a:rPr lang="hr-HR" sz="2800" smtClean="0"/>
              <a:t>raske i Zvonka</a:t>
            </a:r>
            <a:r>
              <a:rPr lang="hr-HR" sz="2800" smtClean="0">
                <a:solidFill>
                  <a:srgbClr val="006600"/>
                </a:solidFill>
              </a:rPr>
              <a:t> </a:t>
            </a:r>
            <a:r>
              <a:rPr lang="hr-HR" sz="280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pridruživši</a:t>
            </a:r>
            <a:r>
              <a:rPr lang="hr-HR" sz="2800" smtClean="0">
                <a:ln>
                  <a:solidFill>
                    <a:srgbClr val="00CC00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hr-HR" sz="2800" smtClean="0">
                <a:solidFill>
                  <a:srgbClr val="00CC00"/>
                </a:solidFill>
              </a:rPr>
              <a:t>im se bez pardona</a:t>
            </a:r>
            <a:r>
              <a:rPr lang="hr-HR" sz="2800" smtClean="0"/>
              <a:t>. </a:t>
            </a:r>
            <a:endParaRPr lang="hr-HR" sz="2800"/>
          </a:p>
        </p:txBody>
      </p:sp>
      <p:pic>
        <p:nvPicPr>
          <p:cNvPr id="36" name="Picture 35" descr="OBLAK bijel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65212"/>
            <a:ext cx="2232248" cy="17260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868144" y="409228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?</a:t>
            </a:r>
            <a:endParaRPr lang="hr-HR" sz="48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38" name="Picture 37" descr="DJEČAK 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28384" y="3864200"/>
            <a:ext cx="864096" cy="1657596"/>
          </a:xfrm>
          <a:prstGeom prst="rect">
            <a:avLst/>
          </a:prstGeom>
        </p:spPr>
      </p:pic>
      <p:pic>
        <p:nvPicPr>
          <p:cNvPr id="39" name="Slika 38" descr="sterela 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703061">
            <a:off x="6075784" y="2721868"/>
            <a:ext cx="468630" cy="1638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2" grpId="0"/>
      <p:bldP spid="9" grpId="0"/>
      <p:bldP spid="19" grpId="0" animBg="1"/>
      <p:bldP spid="3" grpId="0" animBg="1"/>
      <p:bldP spid="4" grpId="0"/>
      <p:bldP spid="5" grpId="0"/>
      <p:bldP spid="5" grpId="1"/>
      <p:bldP spid="6" grpId="0"/>
      <p:bldP spid="7" grpId="0"/>
      <p:bldP spid="8" grpId="0"/>
      <p:bldP spid="10" grpId="0"/>
      <p:bldP spid="10" grpId="1"/>
      <p:bldP spid="11" grpId="0"/>
      <p:bldP spid="13" grpId="0"/>
      <p:bldP spid="13" grpId="1"/>
      <p:bldP spid="14" grpId="0"/>
      <p:bldP spid="15" grpId="0"/>
      <p:bldP spid="16" grpId="0"/>
      <p:bldP spid="16" grpId="1"/>
      <p:bldP spid="18" grpId="0" animBg="1"/>
      <p:bldP spid="20" grpId="0"/>
      <p:bldP spid="20" grpId="1"/>
      <p:bldP spid="25" grpId="0" animBg="1"/>
      <p:bldP spid="24" grpId="0"/>
      <p:bldP spid="26" grpId="0"/>
      <p:bldP spid="26" grpId="1"/>
      <p:bldP spid="41" grpId="0" animBg="1"/>
      <p:bldP spid="32" grpId="0"/>
      <p:bldP spid="32" grpId="1"/>
      <p:bldP spid="40" grpId="0" animBg="1"/>
      <p:bldP spid="29" grpId="0" animBg="1"/>
      <p:bldP spid="29" grpId="1" animBg="1"/>
      <p:bldP spid="43" grpId="0"/>
      <p:bldP spid="43" grpId="1"/>
      <p:bldP spid="45" grpId="0"/>
      <p:bldP spid="37" grpId="0"/>
      <p:bldP spid="3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2166</Words>
  <Application>Microsoft Office PowerPoint</Application>
  <PresentationFormat>On-screen Show (16:10)</PresentationFormat>
  <Paragraphs>446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P</dc:creator>
  <cp:lastModifiedBy>Korisnik</cp:lastModifiedBy>
  <cp:revision>225</cp:revision>
  <dcterms:created xsi:type="dcterms:W3CDTF">2014-01-24T16:35:21Z</dcterms:created>
  <dcterms:modified xsi:type="dcterms:W3CDTF">2015-08-18T14:52:22Z</dcterms:modified>
</cp:coreProperties>
</file>