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71" r:id="rId6"/>
    <p:sldId id="264" r:id="rId7"/>
    <p:sldId id="259" r:id="rId8"/>
    <p:sldId id="266" r:id="rId9"/>
    <p:sldId id="268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71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63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85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79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79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45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06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81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56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57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3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9F6C-1786-4763-9AE3-C9DEFEF57A9C}" type="datetimeFigureOut">
              <a:rPr lang="hr-HR" smtClean="0"/>
              <a:t>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9E1A-CC34-4384-A426-A4CD454917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97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ŽIVJETI U SUGLASJU S PRIRODOM</a:t>
            </a:r>
            <a:br>
              <a:rPr lang="hr-HR" smtClean="0"/>
            </a:b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71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69320B69-813C-4BE6-A543-B44E6BC0557B}"/>
              </a:ext>
            </a:extLst>
          </p:cNvPr>
          <p:cNvSpPr txBox="1"/>
          <p:nvPr/>
        </p:nvSpPr>
        <p:spPr>
          <a:xfrm>
            <a:off x="1965426" y="4189931"/>
            <a:ext cx="85435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Recikliranjem:</a:t>
            </a:r>
          </a:p>
          <a:p>
            <a:pPr marL="342900" indent="-342900">
              <a:buAutoNum type="alphaLcPeriod"/>
            </a:pPr>
            <a:r>
              <a:rPr lang="hr-HR" sz="2000" i="1" dirty="0">
                <a:latin typeface="Comic Sans MS" panose="030F0702030302020204" pitchFamily="66" charset="0"/>
              </a:rPr>
              <a:t>doprinosimo očuvanju prirode</a:t>
            </a:r>
          </a:p>
          <a:p>
            <a:pPr marL="342900" indent="-342900">
              <a:buAutoNum type="alphaLcPeriod"/>
            </a:pPr>
            <a:r>
              <a:rPr lang="hr-HR" sz="2000" i="1" dirty="0">
                <a:latin typeface="Comic Sans MS" panose="030F0702030302020204" pitchFamily="66" charset="0"/>
              </a:rPr>
              <a:t>smanjujemo iskorištavanje prirodnih bogatstva (drvo, voda, rude)</a:t>
            </a:r>
          </a:p>
          <a:p>
            <a:pPr marL="342900" indent="-342900">
              <a:buAutoNum type="alphaLcPeriod"/>
            </a:pPr>
            <a:r>
              <a:rPr lang="hr-HR" sz="2000" i="1" dirty="0">
                <a:latin typeface="Comic Sans MS" panose="030F0702030302020204" pitchFamily="66" charset="0"/>
              </a:rPr>
              <a:t>štedimo energiju</a:t>
            </a:r>
          </a:p>
          <a:p>
            <a:pPr marL="342900" indent="-342900">
              <a:buAutoNum type="alphaLcPeriod"/>
            </a:pPr>
            <a:r>
              <a:rPr lang="hr-HR" sz="2000" i="1" dirty="0">
                <a:latin typeface="Comic Sans MS" panose="030F0702030302020204" pitchFamily="66" charset="0"/>
              </a:rPr>
              <a:t>smanjujemo količinu otpada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3567BF09-A48C-4DF8-8B75-975C669A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53618"/>
            <a:ext cx="4162176" cy="3283919"/>
          </a:xfrm>
          <a:prstGeom prst="rect">
            <a:avLst/>
          </a:prstGeom>
        </p:spPr>
      </p:pic>
      <p:sp>
        <p:nvSpPr>
          <p:cNvPr id="3" name="Oblačić za govor: pravokutnik sa zaobljenim kutovima 2">
            <a:extLst>
              <a:ext uri="{FF2B5EF4-FFF2-40B4-BE49-F238E27FC236}">
                <a16:creationId xmlns="" xmlns:a16="http://schemas.microsoft.com/office/drawing/2014/main" id="{8FD4AFB4-5A2F-4D9A-B0CC-933BAA6916D8}"/>
              </a:ext>
            </a:extLst>
          </p:cNvPr>
          <p:cNvSpPr/>
          <p:nvPr/>
        </p:nvSpPr>
        <p:spPr>
          <a:xfrm>
            <a:off x="6516611" y="4907298"/>
            <a:ext cx="3458817" cy="879910"/>
          </a:xfrm>
          <a:prstGeom prst="wedgeRoundRectCallout">
            <a:avLst>
              <a:gd name="adj1" fmla="val -62271"/>
              <a:gd name="adj2" fmla="val -20782"/>
              <a:gd name="adj3" fmla="val 16667"/>
            </a:avLst>
          </a:prstGeom>
          <a:solidFill>
            <a:schemeClr val="bg1"/>
          </a:solidFill>
          <a:ln w="28575">
            <a:solidFill>
              <a:srgbClr val="57A9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7D9259E4-874B-4D12-8B1A-154681E91CF2}"/>
              </a:ext>
            </a:extLst>
          </p:cNvPr>
          <p:cNvSpPr/>
          <p:nvPr/>
        </p:nvSpPr>
        <p:spPr>
          <a:xfrm>
            <a:off x="6770490" y="4993310"/>
            <a:ext cx="2951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Objasni značenje prikazanog znaka.</a:t>
            </a:r>
          </a:p>
        </p:txBody>
      </p:sp>
      <p:pic>
        <p:nvPicPr>
          <p:cNvPr id="5" name="Picture 2" descr="Slikovni rezultat za spajalica">
            <a:extLst>
              <a:ext uri="{FF2B5EF4-FFF2-40B4-BE49-F238E27FC236}">
                <a16:creationId xmlns="" xmlns:a16="http://schemas.microsoft.com/office/drawing/2014/main" id="{B680F966-3ED7-4F5F-9F2E-9AE47095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9335725" y="4440612"/>
            <a:ext cx="5127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846EA91F-E8F8-4759-B709-519DB0AFC763}"/>
              </a:ext>
            </a:extLst>
          </p:cNvPr>
          <p:cNvSpPr txBox="1"/>
          <p:nvPr/>
        </p:nvSpPr>
        <p:spPr>
          <a:xfrm>
            <a:off x="5686177" y="1510747"/>
            <a:ext cx="4289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Znak na proizvodu koji ukazuje na to da se tvar od koje je napravljen može reciklirati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D986DEE0-351C-4B90-9AF4-9F21A76F3084}"/>
              </a:ext>
            </a:extLst>
          </p:cNvPr>
          <p:cNvSpPr/>
          <p:nvPr/>
        </p:nvSpPr>
        <p:spPr>
          <a:xfrm>
            <a:off x="6833960" y="5027056"/>
            <a:ext cx="2951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Zašto je važno reciklirati?</a:t>
            </a:r>
          </a:p>
        </p:txBody>
      </p:sp>
    </p:spTree>
    <p:extLst>
      <p:ext uri="{BB962C8B-B14F-4D97-AF65-F5344CB8AC3E}">
        <p14:creationId xmlns:p14="http://schemas.microsoft.com/office/powerpoint/2010/main" val="18679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0270DEB-F6D1-47F5-A7B7-84491811844C}"/>
              </a:ext>
            </a:extLst>
          </p:cNvPr>
          <p:cNvSpPr/>
          <p:nvPr/>
        </p:nvSpPr>
        <p:spPr>
          <a:xfrm>
            <a:off x="2319131" y="612554"/>
            <a:ext cx="7222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OSOBNI DOPRINOS SMANJENJU EKOLOŠKOG OTISKA:</a:t>
            </a:r>
          </a:p>
        </p:txBody>
      </p:sp>
      <p:pic>
        <p:nvPicPr>
          <p:cNvPr id="13316" name="Picture 4" descr="Slikovni rezultat za NUMBERS">
            <a:extLst>
              <a:ext uri="{FF2B5EF4-FFF2-40B4-BE49-F238E27FC236}">
                <a16:creationId xmlns="" xmlns:a16="http://schemas.microsoft.com/office/drawing/2014/main" id="{D88FB2B7-CF99-4DDE-AE48-3F4672B4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3411" r="61084" b="58350"/>
          <a:stretch/>
        </p:blipFill>
        <p:spPr bwMode="auto">
          <a:xfrm>
            <a:off x="1728520" y="2046002"/>
            <a:ext cx="1432095" cy="13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DA61E647-DD11-4A3D-9419-C4D7F9B6AB8D}"/>
              </a:ext>
            </a:extLst>
          </p:cNvPr>
          <p:cNvSpPr txBox="1"/>
          <p:nvPr/>
        </p:nvSpPr>
        <p:spPr>
          <a:xfrm>
            <a:off x="2849188" y="2601748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01DC9387-5F0A-42D7-95BC-3A03CED6E34A}"/>
              </a:ext>
            </a:extLst>
          </p:cNvPr>
          <p:cNvSpPr txBox="1"/>
          <p:nvPr/>
        </p:nvSpPr>
        <p:spPr>
          <a:xfrm>
            <a:off x="3576979" y="2306238"/>
            <a:ext cx="5964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Odlaganjem smeća koje se ne može reciklirati, kao i otpada opasnog za zdravlje (baterije, lijekovi, akumulatori) na za to predviđena mjesta.</a:t>
            </a:r>
          </a:p>
        </p:txBody>
      </p:sp>
      <p:pic>
        <p:nvPicPr>
          <p:cNvPr id="20482" name="Picture 2" descr="Slikovni rezultat za spremnik za baterije">
            <a:extLst>
              <a:ext uri="{FF2B5EF4-FFF2-40B4-BE49-F238E27FC236}">
                <a16:creationId xmlns="" xmlns:a16="http://schemas.microsoft.com/office/drawing/2014/main" id="{6C27D30B-6F87-4EE8-A67D-93F21273C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77625" y="4178110"/>
            <a:ext cx="107156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likovni rezultat za spremnik za baterije">
            <a:extLst>
              <a:ext uri="{FF2B5EF4-FFF2-40B4-BE49-F238E27FC236}">
                <a16:creationId xmlns="" xmlns:a16="http://schemas.microsoft.com/office/drawing/2014/main" id="{62AEED51-E92A-45C6-BE9B-751665F85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t="13069" r="21999" b="20036"/>
          <a:stretch/>
        </p:blipFill>
        <p:spPr bwMode="auto">
          <a:xfrm>
            <a:off x="1948070" y="4080825"/>
            <a:ext cx="227937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elica: prema dolje 7">
            <a:extLst>
              <a:ext uri="{FF2B5EF4-FFF2-40B4-BE49-F238E27FC236}">
                <a16:creationId xmlns="" xmlns:a16="http://schemas.microsoft.com/office/drawing/2014/main" id="{D07F15E6-814B-4ED6-BA4F-7EAB8BFEC800}"/>
              </a:ext>
            </a:extLst>
          </p:cNvPr>
          <p:cNvSpPr/>
          <p:nvPr/>
        </p:nvSpPr>
        <p:spPr>
          <a:xfrm>
            <a:off x="5511010" y="3936552"/>
            <a:ext cx="384313" cy="72390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E7A40041-89EC-4C93-97A6-1B24C059B5AD}"/>
              </a:ext>
            </a:extLst>
          </p:cNvPr>
          <p:cNvSpPr txBox="1"/>
          <p:nvPr/>
        </p:nvSpPr>
        <p:spPr>
          <a:xfrm>
            <a:off x="4112904" y="4721105"/>
            <a:ext cx="318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sprečava nastajanje divljih odlagališta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A9E3202-8445-4412-9A19-E2AEB01F4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369" y="4048326"/>
            <a:ext cx="3036914" cy="2272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23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0270DEB-F6D1-47F5-A7B7-84491811844C}"/>
              </a:ext>
            </a:extLst>
          </p:cNvPr>
          <p:cNvSpPr/>
          <p:nvPr/>
        </p:nvSpPr>
        <p:spPr>
          <a:xfrm>
            <a:off x="2319131" y="612554"/>
            <a:ext cx="7222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OSOBNI DOPRINOS SMANJENJU EKOLOŠKOG OTISKA:</a:t>
            </a:r>
          </a:p>
        </p:txBody>
      </p:sp>
      <p:pic>
        <p:nvPicPr>
          <p:cNvPr id="13316" name="Picture 4" descr="Slikovni rezultat za NUMBERS">
            <a:extLst>
              <a:ext uri="{FF2B5EF4-FFF2-40B4-BE49-F238E27FC236}">
                <a16:creationId xmlns="" xmlns:a16="http://schemas.microsoft.com/office/drawing/2014/main" id="{D88FB2B7-CF99-4DDE-AE48-3F4672B4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t="1251" r="42820" b="55146"/>
          <a:stretch/>
        </p:blipFill>
        <p:spPr bwMode="auto">
          <a:xfrm>
            <a:off x="1690204" y="2101478"/>
            <a:ext cx="1192696" cy="15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E4A71725-8180-4B30-870D-B37CF2F44D44}"/>
              </a:ext>
            </a:extLst>
          </p:cNvPr>
          <p:cNvSpPr txBox="1"/>
          <p:nvPr/>
        </p:nvSpPr>
        <p:spPr>
          <a:xfrm>
            <a:off x="2571475" y="2813783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4" descr="Slikovni rezultat za NUMBERS">
            <a:extLst>
              <a:ext uri="{FF2B5EF4-FFF2-40B4-BE49-F238E27FC236}">
                <a16:creationId xmlns="" xmlns:a16="http://schemas.microsoft.com/office/drawing/2014/main" id="{14002DFA-26D6-40E2-BF24-02AB979B0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1" t="-370" r="19088" b="55145"/>
          <a:stretch/>
        </p:blipFill>
        <p:spPr bwMode="auto">
          <a:xfrm>
            <a:off x="1610139" y="4227302"/>
            <a:ext cx="1417983" cy="16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3395BFB2-3DB9-4DC0-B719-A413419364A0}"/>
              </a:ext>
            </a:extLst>
          </p:cNvPr>
          <p:cNvSpPr txBox="1"/>
          <p:nvPr/>
        </p:nvSpPr>
        <p:spPr>
          <a:xfrm>
            <a:off x="2882901" y="4738014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4644AA52-6FB5-4EDE-B58B-F015627547CB}"/>
              </a:ext>
            </a:extLst>
          </p:cNvPr>
          <p:cNvSpPr txBox="1"/>
          <p:nvPr/>
        </p:nvSpPr>
        <p:spPr>
          <a:xfrm>
            <a:off x="3576979" y="2306239"/>
            <a:ext cx="596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Planiranom kupovinom namirnica koje obitelj može potrošiti prije isteka njihova roka trajanja.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C41344F8-7B05-4A9B-B2D3-2266C7051CEF}"/>
              </a:ext>
            </a:extLst>
          </p:cNvPr>
          <p:cNvSpPr txBox="1"/>
          <p:nvPr/>
        </p:nvSpPr>
        <p:spPr>
          <a:xfrm>
            <a:off x="3676371" y="4444954"/>
            <a:ext cx="596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Korištenjem platnenih i papirnatih vrećica umjesto plastičnih.</a:t>
            </a:r>
          </a:p>
        </p:txBody>
      </p:sp>
      <p:pic>
        <p:nvPicPr>
          <p:cNvPr id="18434" name="Picture 2" descr="Slikovni rezultat za platnene vreÄice">
            <a:extLst>
              <a:ext uri="{FF2B5EF4-FFF2-40B4-BE49-F238E27FC236}">
                <a16:creationId xmlns="" xmlns:a16="http://schemas.microsoft.com/office/drawing/2014/main" id="{C5A2D6E8-41C2-4512-8D45-D20E91BC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6" y="3990004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0270DEB-F6D1-47F5-A7B7-84491811844C}"/>
              </a:ext>
            </a:extLst>
          </p:cNvPr>
          <p:cNvSpPr/>
          <p:nvPr/>
        </p:nvSpPr>
        <p:spPr>
          <a:xfrm>
            <a:off x="2319131" y="612554"/>
            <a:ext cx="7222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OSOBNI DOPRINOS SMANJENJU EKOLOŠKOG OTISKA:</a:t>
            </a:r>
          </a:p>
        </p:txBody>
      </p:sp>
      <p:pic>
        <p:nvPicPr>
          <p:cNvPr id="13316" name="Picture 4" descr="Slikovni rezultat za NUMBERS">
            <a:extLst>
              <a:ext uri="{FF2B5EF4-FFF2-40B4-BE49-F238E27FC236}">
                <a16:creationId xmlns="" xmlns:a16="http://schemas.microsoft.com/office/drawing/2014/main" id="{D88FB2B7-CF99-4DDE-AE48-3F4672B4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8" r="84918" b="1283"/>
          <a:stretch/>
        </p:blipFill>
        <p:spPr bwMode="auto">
          <a:xfrm>
            <a:off x="1671363" y="4283629"/>
            <a:ext cx="968515" cy="17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00D8167D-954E-4FF8-A630-474EEF19ED99}"/>
              </a:ext>
            </a:extLst>
          </p:cNvPr>
          <p:cNvSpPr txBox="1"/>
          <p:nvPr/>
        </p:nvSpPr>
        <p:spPr>
          <a:xfrm>
            <a:off x="2544297" y="2632682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1D7DA736-0555-4593-BF40-13C55620808A}"/>
              </a:ext>
            </a:extLst>
          </p:cNvPr>
          <p:cNvSpPr txBox="1"/>
          <p:nvPr/>
        </p:nvSpPr>
        <p:spPr>
          <a:xfrm>
            <a:off x="2669686" y="4863044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4" descr="Slikovni rezultat za NUMBERS">
            <a:extLst>
              <a:ext uri="{FF2B5EF4-FFF2-40B4-BE49-F238E27FC236}">
                <a16:creationId xmlns="" xmlns:a16="http://schemas.microsoft.com/office/drawing/2014/main" id="{DAACD452-E844-4719-8A3E-219C679A9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4" b="59360"/>
          <a:stretch/>
        </p:blipFill>
        <p:spPr bwMode="auto">
          <a:xfrm>
            <a:off x="1606237" y="2064273"/>
            <a:ext cx="1033641" cy="14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70F4DFC5-1601-4A6D-80AE-10F0A87B0CE1}"/>
              </a:ext>
            </a:extLst>
          </p:cNvPr>
          <p:cNvSpPr txBox="1"/>
          <p:nvPr/>
        </p:nvSpPr>
        <p:spPr>
          <a:xfrm>
            <a:off x="3480913" y="2228672"/>
            <a:ext cx="523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Gašenjem svjetla u prostoriji u kojoj se ne boravi te uređaja koji se ne koriste.</a:t>
            </a:r>
          </a:p>
        </p:txBody>
      </p:sp>
      <p:pic>
        <p:nvPicPr>
          <p:cNvPr id="17410" name="Picture 2" descr="Slikovni rezultat za turn the light">
            <a:extLst>
              <a:ext uri="{FF2B5EF4-FFF2-40B4-BE49-F238E27FC236}">
                <a16:creationId xmlns="" xmlns:a16="http://schemas.microsoft.com/office/drawing/2014/main" id="{EFA5610D-9F4D-4A4B-9DFF-EAAAF091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14" y="1906603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171F7828-ADBF-415E-94D1-30BA921A9F6C}"/>
              </a:ext>
            </a:extLst>
          </p:cNvPr>
          <p:cNvSpPr txBox="1"/>
          <p:nvPr/>
        </p:nvSpPr>
        <p:spPr>
          <a:xfrm>
            <a:off x="3615628" y="4283630"/>
            <a:ext cx="523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Korištenjem bicikla i javnog prijevoza te pješačenjem umjesto voženje u automobilu.</a:t>
            </a:r>
          </a:p>
        </p:txBody>
      </p:sp>
      <p:pic>
        <p:nvPicPr>
          <p:cNvPr id="17412" name="Picture 4" descr="Slikovni rezultat za ride a bike">
            <a:extLst>
              <a:ext uri="{FF2B5EF4-FFF2-40B4-BE49-F238E27FC236}">
                <a16:creationId xmlns="" xmlns:a16="http://schemas.microsoft.com/office/drawing/2014/main" id="{7241B0FF-239A-4701-87A2-7D72FB51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44" y="5442543"/>
            <a:ext cx="2275606" cy="15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Slikovni rezultat za walking">
            <a:extLst>
              <a:ext uri="{FF2B5EF4-FFF2-40B4-BE49-F238E27FC236}">
                <a16:creationId xmlns="" xmlns:a16="http://schemas.microsoft.com/office/drawing/2014/main" id="{D20CF15E-372F-41E5-A169-3F970BBD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12" y="5282009"/>
            <a:ext cx="1470205" cy="15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0270DEB-F6D1-47F5-A7B7-84491811844C}"/>
              </a:ext>
            </a:extLst>
          </p:cNvPr>
          <p:cNvSpPr/>
          <p:nvPr/>
        </p:nvSpPr>
        <p:spPr>
          <a:xfrm>
            <a:off x="2319131" y="612554"/>
            <a:ext cx="7222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OSOBNI DOPRINOS SMANJENJU EKOLOŠKOG OTISKA:</a:t>
            </a:r>
          </a:p>
        </p:txBody>
      </p:sp>
      <p:pic>
        <p:nvPicPr>
          <p:cNvPr id="13316" name="Picture 4" descr="Slikovni rezultat za NUMBERS">
            <a:extLst>
              <a:ext uri="{FF2B5EF4-FFF2-40B4-BE49-F238E27FC236}">
                <a16:creationId xmlns="" xmlns:a16="http://schemas.microsoft.com/office/drawing/2014/main" id="{D88FB2B7-CF99-4DDE-AE48-3F4672B4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49068" r="50043" b="4214"/>
          <a:stretch/>
        </p:blipFill>
        <p:spPr bwMode="auto">
          <a:xfrm>
            <a:off x="1895614" y="4276492"/>
            <a:ext cx="1139687" cy="16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0AF3A18E-135E-40E8-AEE3-3F5921AB2A15}"/>
              </a:ext>
            </a:extLst>
          </p:cNvPr>
          <p:cNvSpPr txBox="1"/>
          <p:nvPr/>
        </p:nvSpPr>
        <p:spPr>
          <a:xfrm>
            <a:off x="2571474" y="2706757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36C49D25-93CE-44B1-AC33-049442A5415B}"/>
              </a:ext>
            </a:extLst>
          </p:cNvPr>
          <p:cNvSpPr txBox="1"/>
          <p:nvPr/>
        </p:nvSpPr>
        <p:spPr>
          <a:xfrm>
            <a:off x="2882901" y="5024593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4" descr="Slikovni rezultat za NUMBERS">
            <a:extLst>
              <a:ext uri="{FF2B5EF4-FFF2-40B4-BE49-F238E27FC236}">
                <a16:creationId xmlns="" xmlns:a16="http://schemas.microsoft.com/office/drawing/2014/main" id="{D7556522-8E9E-49DE-9DB6-E5A541EBA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49068" r="69338" b="4214"/>
          <a:stretch/>
        </p:blipFill>
        <p:spPr bwMode="auto">
          <a:xfrm>
            <a:off x="1770272" y="2007200"/>
            <a:ext cx="953603" cy="16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8D314592-67F7-4947-8D8B-C41173201D50}"/>
              </a:ext>
            </a:extLst>
          </p:cNvPr>
          <p:cNvSpPr txBox="1"/>
          <p:nvPr/>
        </p:nvSpPr>
        <p:spPr>
          <a:xfrm>
            <a:off x="3525077" y="2251862"/>
            <a:ext cx="523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Zatvaranjem vode pri pranju zuba, tuširanjem umjesto kupanjem, popravljanjem neispravnih slavina.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5FB6028C-CF6D-4ED2-AD4B-7959C7C4B8BC}"/>
              </a:ext>
            </a:extLst>
          </p:cNvPr>
          <p:cNvSpPr txBox="1"/>
          <p:nvPr/>
        </p:nvSpPr>
        <p:spPr>
          <a:xfrm>
            <a:off x="3525077" y="4705820"/>
            <a:ext cx="523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Korištenjem štednih žarulja koje troše manje električne energije.</a:t>
            </a:r>
          </a:p>
        </p:txBody>
      </p:sp>
      <p:pic>
        <p:nvPicPr>
          <p:cNvPr id="19458" name="Picture 2" descr="Slikovni rezultat za wash the teeth">
            <a:extLst>
              <a:ext uri="{FF2B5EF4-FFF2-40B4-BE49-F238E27FC236}">
                <a16:creationId xmlns="" xmlns:a16="http://schemas.microsoft.com/office/drawing/2014/main" id="{04B0CB24-44C2-4096-9049-5F1FCB031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8"/>
          <a:stretch/>
        </p:blipFill>
        <p:spPr bwMode="auto">
          <a:xfrm>
            <a:off x="8527753" y="1812883"/>
            <a:ext cx="2057400" cy="19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Slikovni rezultat za Å¡tedna Å¾arulja">
            <a:extLst>
              <a:ext uri="{FF2B5EF4-FFF2-40B4-BE49-F238E27FC236}">
                <a16:creationId xmlns="" xmlns:a16="http://schemas.microsoft.com/office/drawing/2014/main" id="{19B0CEA2-F661-455D-84A1-0252C8090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3189" r="29462" b="50000"/>
          <a:stretch/>
        </p:blipFill>
        <p:spPr bwMode="auto">
          <a:xfrm>
            <a:off x="9245028" y="4663470"/>
            <a:ext cx="1005709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0270DEB-F6D1-47F5-A7B7-84491811844C}"/>
              </a:ext>
            </a:extLst>
          </p:cNvPr>
          <p:cNvSpPr/>
          <p:nvPr/>
        </p:nvSpPr>
        <p:spPr>
          <a:xfrm>
            <a:off x="2319131" y="612554"/>
            <a:ext cx="7222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OSOBNI DOPRINOS SMANJENJU EKOLOŠKOG OTISKA:</a:t>
            </a:r>
          </a:p>
        </p:txBody>
      </p:sp>
      <p:pic>
        <p:nvPicPr>
          <p:cNvPr id="13316" name="Picture 4" descr="Slikovni rezultat za NUMBERS">
            <a:extLst>
              <a:ext uri="{FF2B5EF4-FFF2-40B4-BE49-F238E27FC236}">
                <a16:creationId xmlns="" xmlns:a16="http://schemas.microsoft.com/office/drawing/2014/main" id="{D88FB2B7-CF99-4DDE-AE48-3F4672B4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9" t="49068"/>
          <a:stretch/>
        </p:blipFill>
        <p:spPr bwMode="auto">
          <a:xfrm>
            <a:off x="1508002" y="4403395"/>
            <a:ext cx="2126945" cy="18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D988ECF0-100F-49FF-B10D-92AA42E5370B}"/>
              </a:ext>
            </a:extLst>
          </p:cNvPr>
          <p:cNvSpPr txBox="1"/>
          <p:nvPr/>
        </p:nvSpPr>
        <p:spPr>
          <a:xfrm>
            <a:off x="2784065" y="2628611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61F17691-1933-47DD-BB93-28DFF9350B2E}"/>
              </a:ext>
            </a:extLst>
          </p:cNvPr>
          <p:cNvSpPr txBox="1"/>
          <p:nvPr/>
        </p:nvSpPr>
        <p:spPr>
          <a:xfrm>
            <a:off x="3650946" y="5045119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4" descr="Slikovni rezultat za NUMBERS">
            <a:extLst>
              <a:ext uri="{FF2B5EF4-FFF2-40B4-BE49-F238E27FC236}">
                <a16:creationId xmlns="" xmlns:a16="http://schemas.microsoft.com/office/drawing/2014/main" id="{5E269BDD-76C4-44E5-A89D-C1C01CE1D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8" t="48335" r="33430" b="4214"/>
          <a:stretch/>
        </p:blipFill>
        <p:spPr bwMode="auto">
          <a:xfrm>
            <a:off x="1697386" y="1955705"/>
            <a:ext cx="1086679" cy="17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C607467D-D579-49DA-B236-D6A896141EAF}"/>
              </a:ext>
            </a:extLst>
          </p:cNvPr>
          <p:cNvSpPr txBox="1"/>
          <p:nvPr/>
        </p:nvSpPr>
        <p:spPr>
          <a:xfrm>
            <a:off x="3525077" y="2251862"/>
            <a:ext cx="523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Ugrađivanjem solarnih ploča na krovove kuća.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206A7471-9B14-4BCB-BD9F-3292984D2AFD}"/>
              </a:ext>
            </a:extLst>
          </p:cNvPr>
          <p:cNvSpPr txBox="1"/>
          <p:nvPr/>
        </p:nvSpPr>
        <p:spPr>
          <a:xfrm>
            <a:off x="3962372" y="4306455"/>
            <a:ext cx="5230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Korištenjem metoda ekološke poljoprivrede</a:t>
            </a:r>
          </a:p>
          <a:p>
            <a:pPr algn="ctr"/>
            <a:endParaRPr lang="hr-HR" sz="2400" dirty="0">
              <a:latin typeface="Comic Sans MS" panose="030F0702030302020204" pitchFamily="66" charset="0"/>
            </a:endParaRPr>
          </a:p>
          <a:p>
            <a:pPr algn="ctr"/>
            <a:endParaRPr lang="hr-HR" sz="2400" dirty="0">
              <a:latin typeface="Comic Sans MS" panose="030F0702030302020204" pitchFamily="66" charset="0"/>
            </a:endParaRP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smanjenje onečišćenje tla i podzemnih voda</a:t>
            </a:r>
          </a:p>
        </p:txBody>
      </p:sp>
      <p:sp>
        <p:nvSpPr>
          <p:cNvPr id="10" name="Strelica: prema dolje 9">
            <a:extLst>
              <a:ext uri="{FF2B5EF4-FFF2-40B4-BE49-F238E27FC236}">
                <a16:creationId xmlns="" xmlns:a16="http://schemas.microsoft.com/office/drawing/2014/main" id="{AFA9E152-D239-4CFF-A60A-C85641BBA152}"/>
              </a:ext>
            </a:extLst>
          </p:cNvPr>
          <p:cNvSpPr/>
          <p:nvPr/>
        </p:nvSpPr>
        <p:spPr>
          <a:xfrm>
            <a:off x="6193146" y="5097627"/>
            <a:ext cx="384313" cy="72390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506" name="Picture 2" descr="Slikovni rezultat za solar house">
            <a:extLst>
              <a:ext uri="{FF2B5EF4-FFF2-40B4-BE49-F238E27FC236}">
                <a16:creationId xmlns="" xmlns:a16="http://schemas.microsoft.com/office/drawing/2014/main" id="{24B11826-78B5-4938-8940-27A18263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43" y="2211309"/>
            <a:ext cx="1849786" cy="18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čić za govor: pravokutnik sa zaobljenim kutovima 1">
            <a:extLst>
              <a:ext uri="{FF2B5EF4-FFF2-40B4-BE49-F238E27FC236}">
                <a16:creationId xmlns="" xmlns:a16="http://schemas.microsoft.com/office/drawing/2014/main" id="{E241C34B-9AE3-4980-B386-C1CC24966988}"/>
              </a:ext>
            </a:extLst>
          </p:cNvPr>
          <p:cNvSpPr/>
          <p:nvPr/>
        </p:nvSpPr>
        <p:spPr>
          <a:xfrm>
            <a:off x="6516610" y="4377757"/>
            <a:ext cx="3820086" cy="1938992"/>
          </a:xfrm>
          <a:prstGeom prst="wedgeRoundRectCallout">
            <a:avLst>
              <a:gd name="adj1" fmla="val -62271"/>
              <a:gd name="adj2" fmla="val -20782"/>
              <a:gd name="adj3" fmla="val 16667"/>
            </a:avLst>
          </a:prstGeom>
          <a:solidFill>
            <a:schemeClr val="bg1"/>
          </a:solidFill>
          <a:ln w="28575">
            <a:solidFill>
              <a:srgbClr val="57A9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4DF675BE-D772-4CAD-958D-F5FF45158A30}"/>
              </a:ext>
            </a:extLst>
          </p:cNvPr>
          <p:cNvSpPr/>
          <p:nvPr/>
        </p:nvSpPr>
        <p:spPr>
          <a:xfrm>
            <a:off x="6707020" y="4531645"/>
            <a:ext cx="34392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Na koji način zajednice i gradovi mogu poticati život u suglasju s prirodom (uz smanjenje ekološkog otiska)?</a:t>
            </a:r>
          </a:p>
        </p:txBody>
      </p:sp>
      <p:pic>
        <p:nvPicPr>
          <p:cNvPr id="4" name="Picture 2" descr="Slikovni rezultat za spajalica">
            <a:extLst>
              <a:ext uri="{FF2B5EF4-FFF2-40B4-BE49-F238E27FC236}">
                <a16:creationId xmlns="" xmlns:a16="http://schemas.microsoft.com/office/drawing/2014/main" id="{1CD9C98D-10B8-4250-880B-DB7748E8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9716545" y="4021364"/>
            <a:ext cx="5127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11D4AD8-9D17-4A3C-A8F6-34D33542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8" y="1232453"/>
            <a:ext cx="3609975" cy="41148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08E674C8-8C66-42C2-8764-59EECACBD19B}"/>
              </a:ext>
            </a:extLst>
          </p:cNvPr>
          <p:cNvSpPr txBox="1"/>
          <p:nvPr/>
        </p:nvSpPr>
        <p:spPr>
          <a:xfrm>
            <a:off x="5564831" y="980844"/>
            <a:ext cx="5103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000" dirty="0">
                <a:latin typeface="Comic Sans MS" panose="030F0702030302020204" pitchFamily="66" charset="0"/>
              </a:rPr>
              <a:t>Postavljenjem „</a:t>
            </a:r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zelenih otoka” </a:t>
            </a:r>
            <a:r>
              <a:rPr lang="hr-HR" sz="2000" dirty="0">
                <a:latin typeface="Comic Sans MS" panose="030F0702030302020204" pitchFamily="66" charset="0"/>
              </a:rPr>
              <a:t>sa spremnicima za razvrstavanje različitog otpada</a:t>
            </a:r>
          </a:p>
          <a:p>
            <a:pPr marL="342900" indent="-342900">
              <a:buAutoNum type="arabicPeriod"/>
            </a:pPr>
            <a:endParaRPr lang="hr-HR" sz="20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hr-HR" sz="2000" dirty="0">
                <a:latin typeface="Comic Sans MS" panose="030F0702030302020204" pitchFamily="66" charset="0"/>
              </a:rPr>
              <a:t>uređenjem </a:t>
            </a:r>
            <a:r>
              <a:rPr lang="hr-HR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reciklažnih</a:t>
            </a:r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dvorišta </a:t>
            </a:r>
            <a:r>
              <a:rPr lang="hr-HR" sz="2000" dirty="0">
                <a:latin typeface="Comic Sans MS" panose="030F0702030302020204" pitchFamily="66" charset="0"/>
              </a:rPr>
              <a:t>za sakupljanje veće količine otpada koji se može reciklirati</a:t>
            </a:r>
          </a:p>
          <a:p>
            <a:pPr marL="342900" indent="-342900">
              <a:buAutoNum type="arabicPeriod"/>
            </a:pPr>
            <a:endParaRPr lang="hr-HR" sz="2000" dirty="0">
              <a:latin typeface="Comic Sans MS" panose="030F0702030302020204" pitchFamily="66" charset="0"/>
            </a:endParaRPr>
          </a:p>
          <a:p>
            <a:r>
              <a:rPr lang="hr-HR" sz="2000" dirty="0">
                <a:latin typeface="Comic Sans MS" panose="030F0702030302020204" pitchFamily="66" charset="0"/>
              </a:rPr>
              <a:t>3. </a:t>
            </a:r>
            <a:r>
              <a:rPr lang="hr-H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uređenjem divljih odlagališta </a:t>
            </a:r>
            <a:r>
              <a:rPr lang="hr-HR" sz="2000" dirty="0">
                <a:latin typeface="Comic Sans MS" panose="030F0702030302020204" pitchFamily="66" charset="0"/>
              </a:rPr>
              <a:t>otpada</a:t>
            </a:r>
          </a:p>
        </p:txBody>
      </p:sp>
    </p:spTree>
    <p:extLst>
      <p:ext uri="{BB962C8B-B14F-4D97-AF65-F5344CB8AC3E}">
        <p14:creationId xmlns:p14="http://schemas.microsoft.com/office/powerpoint/2010/main" val="22505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343085F8-64A3-485E-A9B0-BB9A2B7D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281" y="1027236"/>
            <a:ext cx="6522807" cy="439933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blačić za govor: ovalni 2">
            <a:extLst>
              <a:ext uri="{FF2B5EF4-FFF2-40B4-BE49-F238E27FC236}">
                <a16:creationId xmlns="" xmlns:a16="http://schemas.microsoft.com/office/drawing/2014/main" id="{D7A4E4F7-1BDB-4121-9007-349F03CB56CF}"/>
              </a:ext>
            </a:extLst>
          </p:cNvPr>
          <p:cNvSpPr/>
          <p:nvPr/>
        </p:nvSpPr>
        <p:spPr>
          <a:xfrm>
            <a:off x="6705600" y="795130"/>
            <a:ext cx="3502979" cy="2633870"/>
          </a:xfrm>
          <a:prstGeom prst="wedgeEllipse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Razmisli zašto neke gradove možemo zvati „zeleni gradovi”.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0BEB62F6-62FB-4DB4-8D97-E94EB64A8F7A}"/>
              </a:ext>
            </a:extLst>
          </p:cNvPr>
          <p:cNvSpPr txBox="1"/>
          <p:nvPr/>
        </p:nvSpPr>
        <p:spPr>
          <a:xfrm>
            <a:off x="1629481" y="5708927"/>
            <a:ext cx="845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Na razni države donose se </a:t>
            </a:r>
            <a:r>
              <a:rPr lang="hr-H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zakonski propisi i planovi </a:t>
            </a:r>
            <a:r>
              <a:rPr lang="hr-HR" sz="2000" dirty="0">
                <a:latin typeface="Comic Sans MS" panose="030F0702030302020204" pitchFamily="66" charset="0"/>
              </a:rPr>
              <a:t>kojima se nastoji smanjiti negativno djelovanje na okoliš i ekološki otisak.</a:t>
            </a:r>
          </a:p>
        </p:txBody>
      </p:sp>
    </p:spTree>
    <p:extLst>
      <p:ext uri="{BB962C8B-B14F-4D97-AF65-F5344CB8AC3E}">
        <p14:creationId xmlns:p14="http://schemas.microsoft.com/office/powerpoint/2010/main" val="39507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F04FD91A-6B61-43D2-83EC-B2B4D9A203F2}"/>
              </a:ext>
            </a:extLst>
          </p:cNvPr>
          <p:cNvSpPr txBox="1"/>
          <p:nvPr/>
        </p:nvSpPr>
        <p:spPr>
          <a:xfrm>
            <a:off x="1802296" y="2274838"/>
            <a:ext cx="8375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hr-HR" sz="2400" dirty="0">
                <a:latin typeface="Comic Sans MS" panose="030F0702030302020204" pitchFamily="66" charset="0"/>
              </a:rPr>
              <a:t>izgradnjom energetski učinkovitih kuća i zgrada</a:t>
            </a: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UcPeriod"/>
            </a:pPr>
            <a:r>
              <a:rPr lang="hr-HR" sz="2400" dirty="0">
                <a:latin typeface="Comic Sans MS" panose="030F0702030302020204" pitchFamily="66" charset="0"/>
              </a:rPr>
              <a:t>poboljšanjem javnog prijevoza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1BB60BEF-B8D1-41A7-8E78-68F34C95B2B8}"/>
              </a:ext>
            </a:extLst>
          </p:cNvPr>
          <p:cNvSpPr/>
          <p:nvPr/>
        </p:nvSpPr>
        <p:spPr>
          <a:xfrm>
            <a:off x="2759197" y="640093"/>
            <a:ext cx="67643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BOLJA KVALITETA ŽIVOTA U GRADOVIMA POTIČE SE: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BB25B46-8F64-48EC-BCE8-70432C1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558" y="4923041"/>
            <a:ext cx="2658086" cy="86570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DA7DF889-AC79-4492-AA4A-21F04C6C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357" y="2913438"/>
            <a:ext cx="2658086" cy="865707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964161E4-46FE-4A7B-8B51-4463078A2059}"/>
              </a:ext>
            </a:extLst>
          </p:cNvPr>
          <p:cNvSpPr txBox="1"/>
          <p:nvPr/>
        </p:nvSpPr>
        <p:spPr>
          <a:xfrm>
            <a:off x="8375376" y="3135441"/>
            <a:ext cx="1802295" cy="707886"/>
          </a:xfrm>
          <a:custGeom>
            <a:avLst/>
            <a:gdLst>
              <a:gd name="connsiteX0" fmla="*/ 0 w 1802295"/>
              <a:gd name="connsiteY0" fmla="*/ 0 h 707886"/>
              <a:gd name="connsiteX1" fmla="*/ 450574 w 1802295"/>
              <a:gd name="connsiteY1" fmla="*/ 0 h 707886"/>
              <a:gd name="connsiteX2" fmla="*/ 901148 w 1802295"/>
              <a:gd name="connsiteY2" fmla="*/ 0 h 707886"/>
              <a:gd name="connsiteX3" fmla="*/ 1297652 w 1802295"/>
              <a:gd name="connsiteY3" fmla="*/ 0 h 707886"/>
              <a:gd name="connsiteX4" fmla="*/ 1802295 w 1802295"/>
              <a:gd name="connsiteY4" fmla="*/ 0 h 707886"/>
              <a:gd name="connsiteX5" fmla="*/ 1802295 w 1802295"/>
              <a:gd name="connsiteY5" fmla="*/ 346864 h 707886"/>
              <a:gd name="connsiteX6" fmla="*/ 1802295 w 1802295"/>
              <a:gd name="connsiteY6" fmla="*/ 707886 h 707886"/>
              <a:gd name="connsiteX7" fmla="*/ 1387767 w 1802295"/>
              <a:gd name="connsiteY7" fmla="*/ 707886 h 707886"/>
              <a:gd name="connsiteX8" fmla="*/ 991262 w 1802295"/>
              <a:gd name="connsiteY8" fmla="*/ 707886 h 707886"/>
              <a:gd name="connsiteX9" fmla="*/ 522666 w 1802295"/>
              <a:gd name="connsiteY9" fmla="*/ 707886 h 707886"/>
              <a:gd name="connsiteX10" fmla="*/ 0 w 1802295"/>
              <a:gd name="connsiteY10" fmla="*/ 707886 h 707886"/>
              <a:gd name="connsiteX11" fmla="*/ 0 w 1802295"/>
              <a:gd name="connsiteY11" fmla="*/ 375180 h 707886"/>
              <a:gd name="connsiteX12" fmla="*/ 0 w 1802295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2295" h="707886" fill="none" extrusionOk="0">
                <a:moveTo>
                  <a:pt x="0" y="0"/>
                </a:moveTo>
                <a:cubicBezTo>
                  <a:pt x="117523" y="-38282"/>
                  <a:pt x="269737" y="12593"/>
                  <a:pt x="450574" y="0"/>
                </a:cubicBezTo>
                <a:cubicBezTo>
                  <a:pt x="631411" y="-12593"/>
                  <a:pt x="806680" y="41124"/>
                  <a:pt x="901148" y="0"/>
                </a:cubicBezTo>
                <a:cubicBezTo>
                  <a:pt x="995616" y="-41124"/>
                  <a:pt x="1131612" y="37017"/>
                  <a:pt x="1297652" y="0"/>
                </a:cubicBezTo>
                <a:cubicBezTo>
                  <a:pt x="1463692" y="-37017"/>
                  <a:pt x="1573925" y="19168"/>
                  <a:pt x="1802295" y="0"/>
                </a:cubicBezTo>
                <a:cubicBezTo>
                  <a:pt x="1811923" y="83693"/>
                  <a:pt x="1785752" y="231666"/>
                  <a:pt x="1802295" y="346864"/>
                </a:cubicBezTo>
                <a:cubicBezTo>
                  <a:pt x="1818838" y="462062"/>
                  <a:pt x="1794929" y="621797"/>
                  <a:pt x="1802295" y="707886"/>
                </a:cubicBezTo>
                <a:cubicBezTo>
                  <a:pt x="1667457" y="714822"/>
                  <a:pt x="1500056" y="677128"/>
                  <a:pt x="1387767" y="707886"/>
                </a:cubicBezTo>
                <a:cubicBezTo>
                  <a:pt x="1275478" y="738644"/>
                  <a:pt x="1084522" y="688877"/>
                  <a:pt x="991262" y="707886"/>
                </a:cubicBezTo>
                <a:cubicBezTo>
                  <a:pt x="898002" y="726895"/>
                  <a:pt x="703418" y="681386"/>
                  <a:pt x="522666" y="707886"/>
                </a:cubicBezTo>
                <a:cubicBezTo>
                  <a:pt x="341914" y="734386"/>
                  <a:pt x="210504" y="672117"/>
                  <a:pt x="0" y="707886"/>
                </a:cubicBezTo>
                <a:cubicBezTo>
                  <a:pt x="-24024" y="633926"/>
                  <a:pt x="2780" y="480892"/>
                  <a:pt x="0" y="375180"/>
                </a:cubicBezTo>
                <a:cubicBezTo>
                  <a:pt x="-2780" y="269468"/>
                  <a:pt x="38871" y="164949"/>
                  <a:pt x="0" y="0"/>
                </a:cubicBezTo>
                <a:close/>
              </a:path>
              <a:path w="1802295" h="707886" stroke="0" extrusionOk="0">
                <a:moveTo>
                  <a:pt x="0" y="0"/>
                </a:moveTo>
                <a:cubicBezTo>
                  <a:pt x="127927" y="-10592"/>
                  <a:pt x="356924" y="10788"/>
                  <a:pt x="468597" y="0"/>
                </a:cubicBezTo>
                <a:cubicBezTo>
                  <a:pt x="580270" y="-10788"/>
                  <a:pt x="817086" y="15564"/>
                  <a:pt x="919170" y="0"/>
                </a:cubicBezTo>
                <a:cubicBezTo>
                  <a:pt x="1021254" y="-15564"/>
                  <a:pt x="1212148" y="43439"/>
                  <a:pt x="1333698" y="0"/>
                </a:cubicBezTo>
                <a:cubicBezTo>
                  <a:pt x="1455248" y="-43439"/>
                  <a:pt x="1673676" y="10664"/>
                  <a:pt x="1802295" y="0"/>
                </a:cubicBezTo>
                <a:cubicBezTo>
                  <a:pt x="1816336" y="150114"/>
                  <a:pt x="1797439" y="233567"/>
                  <a:pt x="1802295" y="332706"/>
                </a:cubicBezTo>
                <a:cubicBezTo>
                  <a:pt x="1807151" y="431845"/>
                  <a:pt x="1767670" y="567884"/>
                  <a:pt x="1802295" y="707886"/>
                </a:cubicBezTo>
                <a:cubicBezTo>
                  <a:pt x="1565509" y="742625"/>
                  <a:pt x="1419016" y="700145"/>
                  <a:pt x="1315675" y="707886"/>
                </a:cubicBezTo>
                <a:cubicBezTo>
                  <a:pt x="1212334" y="715627"/>
                  <a:pt x="1041444" y="689826"/>
                  <a:pt x="901148" y="707886"/>
                </a:cubicBezTo>
                <a:cubicBezTo>
                  <a:pt x="760852" y="725946"/>
                  <a:pt x="651420" y="695917"/>
                  <a:pt x="468597" y="707886"/>
                </a:cubicBezTo>
                <a:cubicBezTo>
                  <a:pt x="285774" y="719855"/>
                  <a:pt x="232498" y="682065"/>
                  <a:pt x="0" y="707886"/>
                </a:cubicBezTo>
                <a:cubicBezTo>
                  <a:pt x="-21079" y="576268"/>
                  <a:pt x="8636" y="532322"/>
                  <a:pt x="0" y="375180"/>
                </a:cubicBezTo>
                <a:cubicBezTo>
                  <a:pt x="-8636" y="218038"/>
                  <a:pt x="30714" y="9405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07094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POTROŠNJA ENERGIJE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FB6C8893-3B25-455D-9DCA-3916001D4DDC}"/>
              </a:ext>
            </a:extLst>
          </p:cNvPr>
          <p:cNvSpPr txBox="1"/>
          <p:nvPr/>
        </p:nvSpPr>
        <p:spPr>
          <a:xfrm>
            <a:off x="8231513" y="5324321"/>
            <a:ext cx="2090018" cy="707886"/>
          </a:xfrm>
          <a:custGeom>
            <a:avLst/>
            <a:gdLst>
              <a:gd name="connsiteX0" fmla="*/ 0 w 2090018"/>
              <a:gd name="connsiteY0" fmla="*/ 0 h 707886"/>
              <a:gd name="connsiteX1" fmla="*/ 522505 w 2090018"/>
              <a:gd name="connsiteY1" fmla="*/ 0 h 707886"/>
              <a:gd name="connsiteX2" fmla="*/ 1045009 w 2090018"/>
              <a:gd name="connsiteY2" fmla="*/ 0 h 707886"/>
              <a:gd name="connsiteX3" fmla="*/ 1504813 w 2090018"/>
              <a:gd name="connsiteY3" fmla="*/ 0 h 707886"/>
              <a:gd name="connsiteX4" fmla="*/ 2090018 w 2090018"/>
              <a:gd name="connsiteY4" fmla="*/ 0 h 707886"/>
              <a:gd name="connsiteX5" fmla="*/ 2090018 w 2090018"/>
              <a:gd name="connsiteY5" fmla="*/ 346864 h 707886"/>
              <a:gd name="connsiteX6" fmla="*/ 2090018 w 2090018"/>
              <a:gd name="connsiteY6" fmla="*/ 707886 h 707886"/>
              <a:gd name="connsiteX7" fmla="*/ 1609314 w 2090018"/>
              <a:gd name="connsiteY7" fmla="*/ 707886 h 707886"/>
              <a:gd name="connsiteX8" fmla="*/ 1149510 w 2090018"/>
              <a:gd name="connsiteY8" fmla="*/ 707886 h 707886"/>
              <a:gd name="connsiteX9" fmla="*/ 606105 w 2090018"/>
              <a:gd name="connsiteY9" fmla="*/ 707886 h 707886"/>
              <a:gd name="connsiteX10" fmla="*/ 0 w 2090018"/>
              <a:gd name="connsiteY10" fmla="*/ 707886 h 707886"/>
              <a:gd name="connsiteX11" fmla="*/ 0 w 2090018"/>
              <a:gd name="connsiteY11" fmla="*/ 375180 h 707886"/>
              <a:gd name="connsiteX12" fmla="*/ 0 w 2090018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018" h="707886" fill="none" extrusionOk="0">
                <a:moveTo>
                  <a:pt x="0" y="0"/>
                </a:moveTo>
                <a:cubicBezTo>
                  <a:pt x="246618" y="-4931"/>
                  <a:pt x="345896" y="17123"/>
                  <a:pt x="522505" y="0"/>
                </a:cubicBezTo>
                <a:cubicBezTo>
                  <a:pt x="699114" y="-17123"/>
                  <a:pt x="899685" y="45832"/>
                  <a:pt x="1045009" y="0"/>
                </a:cubicBezTo>
                <a:cubicBezTo>
                  <a:pt x="1190333" y="-45832"/>
                  <a:pt x="1277529" y="19350"/>
                  <a:pt x="1504813" y="0"/>
                </a:cubicBezTo>
                <a:cubicBezTo>
                  <a:pt x="1732097" y="-19350"/>
                  <a:pt x="1939567" y="35123"/>
                  <a:pt x="2090018" y="0"/>
                </a:cubicBezTo>
                <a:cubicBezTo>
                  <a:pt x="2099646" y="83693"/>
                  <a:pt x="2073475" y="231666"/>
                  <a:pt x="2090018" y="346864"/>
                </a:cubicBezTo>
                <a:cubicBezTo>
                  <a:pt x="2106561" y="462062"/>
                  <a:pt x="2082652" y="621797"/>
                  <a:pt x="2090018" y="707886"/>
                </a:cubicBezTo>
                <a:cubicBezTo>
                  <a:pt x="1888078" y="748253"/>
                  <a:pt x="1839963" y="675730"/>
                  <a:pt x="1609314" y="707886"/>
                </a:cubicBezTo>
                <a:cubicBezTo>
                  <a:pt x="1378665" y="740042"/>
                  <a:pt x="1265536" y="681024"/>
                  <a:pt x="1149510" y="707886"/>
                </a:cubicBezTo>
                <a:cubicBezTo>
                  <a:pt x="1033484" y="734748"/>
                  <a:pt x="852160" y="689109"/>
                  <a:pt x="606105" y="707886"/>
                </a:cubicBezTo>
                <a:cubicBezTo>
                  <a:pt x="360051" y="726663"/>
                  <a:pt x="200404" y="649872"/>
                  <a:pt x="0" y="707886"/>
                </a:cubicBezTo>
                <a:cubicBezTo>
                  <a:pt x="-24024" y="633926"/>
                  <a:pt x="2780" y="480892"/>
                  <a:pt x="0" y="375180"/>
                </a:cubicBezTo>
                <a:cubicBezTo>
                  <a:pt x="-2780" y="269468"/>
                  <a:pt x="38871" y="164949"/>
                  <a:pt x="0" y="0"/>
                </a:cubicBezTo>
                <a:close/>
              </a:path>
              <a:path w="2090018" h="707886" stroke="0" extrusionOk="0">
                <a:moveTo>
                  <a:pt x="0" y="0"/>
                </a:moveTo>
                <a:cubicBezTo>
                  <a:pt x="157554" y="-48485"/>
                  <a:pt x="331185" y="2272"/>
                  <a:pt x="543405" y="0"/>
                </a:cubicBezTo>
                <a:cubicBezTo>
                  <a:pt x="755626" y="-2272"/>
                  <a:pt x="961348" y="37199"/>
                  <a:pt x="1065909" y="0"/>
                </a:cubicBezTo>
                <a:cubicBezTo>
                  <a:pt x="1170470" y="-37199"/>
                  <a:pt x="1377497" y="40866"/>
                  <a:pt x="1546613" y="0"/>
                </a:cubicBezTo>
                <a:cubicBezTo>
                  <a:pt x="1715729" y="-40866"/>
                  <a:pt x="1836134" y="5853"/>
                  <a:pt x="2090018" y="0"/>
                </a:cubicBezTo>
                <a:cubicBezTo>
                  <a:pt x="2104059" y="150114"/>
                  <a:pt x="2085162" y="233567"/>
                  <a:pt x="2090018" y="332706"/>
                </a:cubicBezTo>
                <a:cubicBezTo>
                  <a:pt x="2094874" y="431845"/>
                  <a:pt x="2055393" y="567884"/>
                  <a:pt x="2090018" y="707886"/>
                </a:cubicBezTo>
                <a:cubicBezTo>
                  <a:pt x="1877700" y="739311"/>
                  <a:pt x="1667576" y="668313"/>
                  <a:pt x="1525713" y="707886"/>
                </a:cubicBezTo>
                <a:cubicBezTo>
                  <a:pt x="1383851" y="747459"/>
                  <a:pt x="1230739" y="663242"/>
                  <a:pt x="1045009" y="707886"/>
                </a:cubicBezTo>
                <a:cubicBezTo>
                  <a:pt x="859279" y="752530"/>
                  <a:pt x="667447" y="682263"/>
                  <a:pt x="543405" y="707886"/>
                </a:cubicBezTo>
                <a:cubicBezTo>
                  <a:pt x="419363" y="733509"/>
                  <a:pt x="147690" y="696537"/>
                  <a:pt x="0" y="707886"/>
                </a:cubicBezTo>
                <a:cubicBezTo>
                  <a:pt x="-21079" y="576268"/>
                  <a:pt x="8636" y="532322"/>
                  <a:pt x="0" y="375180"/>
                </a:cubicBezTo>
                <a:cubicBezTo>
                  <a:pt x="-8636" y="218038"/>
                  <a:pt x="30714" y="9405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07094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ONEČIŠĆENJE ZRAKA</a:t>
            </a:r>
          </a:p>
        </p:txBody>
      </p:sp>
      <p:pic>
        <p:nvPicPr>
          <p:cNvPr id="13" name="Picture 4" descr="Slikovni rezultat za kuÄa">
            <a:extLst>
              <a:ext uri="{FF2B5EF4-FFF2-40B4-BE49-F238E27FC236}">
                <a16:creationId xmlns="" xmlns:a16="http://schemas.microsoft.com/office/drawing/2014/main" id="{F176BE42-1805-429F-9CFA-94E80E15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33" y="2704029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Slikovni rezultat za javni prijevoz">
            <a:extLst>
              <a:ext uri="{FF2B5EF4-FFF2-40B4-BE49-F238E27FC236}">
                <a16:creationId xmlns="" xmlns:a16="http://schemas.microsoft.com/office/drawing/2014/main" id="{F260265E-EE87-4941-A6A7-7F85D8E6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43" y="4923041"/>
            <a:ext cx="2904001" cy="17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F04FD91A-6B61-43D2-83EC-B2B4D9A203F2}"/>
              </a:ext>
            </a:extLst>
          </p:cNvPr>
          <p:cNvSpPr txBox="1"/>
          <p:nvPr/>
        </p:nvSpPr>
        <p:spPr>
          <a:xfrm>
            <a:off x="1802296" y="2274838"/>
            <a:ext cx="8375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C. korištenjem obnovljivih izvora energije</a:t>
            </a: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UcPeriod"/>
            </a:pPr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D. sadnjom drveća </a:t>
            </a:r>
            <a:r>
              <a:rPr lang="hr-HR" sz="2400" dirty="0" err="1">
                <a:latin typeface="Comic Sans MS" panose="030F0702030302020204" pitchFamily="66" charset="0"/>
              </a:rPr>
              <a:t>ozelenjuju</a:t>
            </a:r>
            <a:r>
              <a:rPr lang="hr-HR" sz="2400" dirty="0">
                <a:latin typeface="Comic Sans MS" panose="030F0702030302020204" pitchFamily="66" charset="0"/>
              </a:rPr>
              <a:t> se gradske površine</a:t>
            </a:r>
          </a:p>
        </p:txBody>
      </p:sp>
      <p:sp>
        <p:nvSpPr>
          <p:cNvPr id="5" name="Strelica: zakrivljeno prema dolje 4">
            <a:extLst>
              <a:ext uri="{FF2B5EF4-FFF2-40B4-BE49-F238E27FC236}">
                <a16:creationId xmlns="" xmlns:a16="http://schemas.microsoft.com/office/drawing/2014/main" id="{5FDE8EB5-BAEA-4800-8B42-B3ECE85F70A9}"/>
              </a:ext>
            </a:extLst>
          </p:cNvPr>
          <p:cNvSpPr/>
          <p:nvPr/>
        </p:nvSpPr>
        <p:spPr>
          <a:xfrm>
            <a:off x="6347793" y="5498752"/>
            <a:ext cx="1457739" cy="459649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BEBC1FA5-B3A7-490F-8300-7D3FB8EBF4AE}"/>
              </a:ext>
            </a:extLst>
          </p:cNvPr>
          <p:cNvSpPr txBox="1"/>
          <p:nvPr/>
        </p:nvSpPr>
        <p:spPr>
          <a:xfrm>
            <a:off x="6096000" y="4970658"/>
            <a:ext cx="259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poboljšava se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DA7DF889-AC79-4492-AA4A-21F04C6C1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357" y="2913438"/>
            <a:ext cx="2658086" cy="865707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964161E4-46FE-4A7B-8B51-4463078A2059}"/>
              </a:ext>
            </a:extLst>
          </p:cNvPr>
          <p:cNvSpPr txBox="1"/>
          <p:nvPr/>
        </p:nvSpPr>
        <p:spPr>
          <a:xfrm>
            <a:off x="8375376" y="2933421"/>
            <a:ext cx="1802295" cy="1015663"/>
          </a:xfrm>
          <a:custGeom>
            <a:avLst/>
            <a:gdLst>
              <a:gd name="connsiteX0" fmla="*/ 0 w 1802295"/>
              <a:gd name="connsiteY0" fmla="*/ 0 h 1015663"/>
              <a:gd name="connsiteX1" fmla="*/ 450574 w 1802295"/>
              <a:gd name="connsiteY1" fmla="*/ 0 h 1015663"/>
              <a:gd name="connsiteX2" fmla="*/ 901148 w 1802295"/>
              <a:gd name="connsiteY2" fmla="*/ 0 h 1015663"/>
              <a:gd name="connsiteX3" fmla="*/ 1297652 w 1802295"/>
              <a:gd name="connsiteY3" fmla="*/ 0 h 1015663"/>
              <a:gd name="connsiteX4" fmla="*/ 1802295 w 1802295"/>
              <a:gd name="connsiteY4" fmla="*/ 0 h 1015663"/>
              <a:gd name="connsiteX5" fmla="*/ 1802295 w 1802295"/>
              <a:gd name="connsiteY5" fmla="*/ 497675 h 1015663"/>
              <a:gd name="connsiteX6" fmla="*/ 1802295 w 1802295"/>
              <a:gd name="connsiteY6" fmla="*/ 1015663 h 1015663"/>
              <a:gd name="connsiteX7" fmla="*/ 1387767 w 1802295"/>
              <a:gd name="connsiteY7" fmla="*/ 1015663 h 1015663"/>
              <a:gd name="connsiteX8" fmla="*/ 991262 w 1802295"/>
              <a:gd name="connsiteY8" fmla="*/ 1015663 h 1015663"/>
              <a:gd name="connsiteX9" fmla="*/ 522666 w 1802295"/>
              <a:gd name="connsiteY9" fmla="*/ 1015663 h 1015663"/>
              <a:gd name="connsiteX10" fmla="*/ 0 w 1802295"/>
              <a:gd name="connsiteY10" fmla="*/ 1015663 h 1015663"/>
              <a:gd name="connsiteX11" fmla="*/ 0 w 1802295"/>
              <a:gd name="connsiteY11" fmla="*/ 538301 h 1015663"/>
              <a:gd name="connsiteX12" fmla="*/ 0 w 1802295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2295" h="1015663" fill="none" extrusionOk="0">
                <a:moveTo>
                  <a:pt x="0" y="0"/>
                </a:moveTo>
                <a:cubicBezTo>
                  <a:pt x="117523" y="-38282"/>
                  <a:pt x="269737" y="12593"/>
                  <a:pt x="450574" y="0"/>
                </a:cubicBezTo>
                <a:cubicBezTo>
                  <a:pt x="631411" y="-12593"/>
                  <a:pt x="806680" y="41124"/>
                  <a:pt x="901148" y="0"/>
                </a:cubicBezTo>
                <a:cubicBezTo>
                  <a:pt x="995616" y="-41124"/>
                  <a:pt x="1131612" y="37017"/>
                  <a:pt x="1297652" y="0"/>
                </a:cubicBezTo>
                <a:cubicBezTo>
                  <a:pt x="1463692" y="-37017"/>
                  <a:pt x="1573925" y="19168"/>
                  <a:pt x="1802295" y="0"/>
                </a:cubicBezTo>
                <a:cubicBezTo>
                  <a:pt x="1834887" y="157175"/>
                  <a:pt x="1793592" y="294858"/>
                  <a:pt x="1802295" y="497675"/>
                </a:cubicBezTo>
                <a:cubicBezTo>
                  <a:pt x="1810998" y="700492"/>
                  <a:pt x="1773501" y="908188"/>
                  <a:pt x="1802295" y="1015663"/>
                </a:cubicBezTo>
                <a:cubicBezTo>
                  <a:pt x="1667457" y="1022599"/>
                  <a:pt x="1500056" y="984905"/>
                  <a:pt x="1387767" y="1015663"/>
                </a:cubicBezTo>
                <a:cubicBezTo>
                  <a:pt x="1275478" y="1046421"/>
                  <a:pt x="1084522" y="996654"/>
                  <a:pt x="991262" y="1015663"/>
                </a:cubicBezTo>
                <a:cubicBezTo>
                  <a:pt x="898002" y="1034672"/>
                  <a:pt x="703418" y="989163"/>
                  <a:pt x="522666" y="1015663"/>
                </a:cubicBezTo>
                <a:cubicBezTo>
                  <a:pt x="341914" y="1042163"/>
                  <a:pt x="210504" y="979894"/>
                  <a:pt x="0" y="1015663"/>
                </a:cubicBezTo>
                <a:cubicBezTo>
                  <a:pt x="-15807" y="829990"/>
                  <a:pt x="21996" y="641549"/>
                  <a:pt x="0" y="538301"/>
                </a:cubicBezTo>
                <a:cubicBezTo>
                  <a:pt x="-21996" y="435053"/>
                  <a:pt x="32963" y="267717"/>
                  <a:pt x="0" y="0"/>
                </a:cubicBezTo>
                <a:close/>
              </a:path>
              <a:path w="1802295" h="1015663" stroke="0" extrusionOk="0">
                <a:moveTo>
                  <a:pt x="0" y="0"/>
                </a:moveTo>
                <a:cubicBezTo>
                  <a:pt x="127927" y="-10592"/>
                  <a:pt x="356924" y="10788"/>
                  <a:pt x="468597" y="0"/>
                </a:cubicBezTo>
                <a:cubicBezTo>
                  <a:pt x="580270" y="-10788"/>
                  <a:pt x="817086" y="15564"/>
                  <a:pt x="919170" y="0"/>
                </a:cubicBezTo>
                <a:cubicBezTo>
                  <a:pt x="1021254" y="-15564"/>
                  <a:pt x="1212148" y="43439"/>
                  <a:pt x="1333698" y="0"/>
                </a:cubicBezTo>
                <a:cubicBezTo>
                  <a:pt x="1455248" y="-43439"/>
                  <a:pt x="1673676" y="10664"/>
                  <a:pt x="1802295" y="0"/>
                </a:cubicBezTo>
                <a:cubicBezTo>
                  <a:pt x="1858986" y="233056"/>
                  <a:pt x="1771467" y="310539"/>
                  <a:pt x="1802295" y="477362"/>
                </a:cubicBezTo>
                <a:cubicBezTo>
                  <a:pt x="1833123" y="644185"/>
                  <a:pt x="1765196" y="749486"/>
                  <a:pt x="1802295" y="1015663"/>
                </a:cubicBezTo>
                <a:cubicBezTo>
                  <a:pt x="1565509" y="1050402"/>
                  <a:pt x="1419016" y="1007922"/>
                  <a:pt x="1315675" y="1015663"/>
                </a:cubicBezTo>
                <a:cubicBezTo>
                  <a:pt x="1212334" y="1023404"/>
                  <a:pt x="1041444" y="997603"/>
                  <a:pt x="901148" y="1015663"/>
                </a:cubicBezTo>
                <a:cubicBezTo>
                  <a:pt x="760852" y="1033723"/>
                  <a:pt x="651420" y="1003694"/>
                  <a:pt x="468597" y="1015663"/>
                </a:cubicBezTo>
                <a:cubicBezTo>
                  <a:pt x="285774" y="1027632"/>
                  <a:pt x="232498" y="989842"/>
                  <a:pt x="0" y="1015663"/>
                </a:cubicBezTo>
                <a:cubicBezTo>
                  <a:pt x="-18637" y="805537"/>
                  <a:pt x="942" y="689265"/>
                  <a:pt x="0" y="538301"/>
                </a:cubicBezTo>
                <a:cubicBezTo>
                  <a:pt x="-942" y="387337"/>
                  <a:pt x="39500" y="16063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07094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POTROŠNJAFOSILNIH GORIVA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FB6C8893-3B25-455D-9DCA-3916001D4DDC}"/>
              </a:ext>
            </a:extLst>
          </p:cNvPr>
          <p:cNvSpPr txBox="1"/>
          <p:nvPr/>
        </p:nvSpPr>
        <p:spPr>
          <a:xfrm>
            <a:off x="8231513" y="5324321"/>
            <a:ext cx="2090018" cy="707886"/>
          </a:xfrm>
          <a:custGeom>
            <a:avLst/>
            <a:gdLst>
              <a:gd name="connsiteX0" fmla="*/ 0 w 2090018"/>
              <a:gd name="connsiteY0" fmla="*/ 0 h 707886"/>
              <a:gd name="connsiteX1" fmla="*/ 522505 w 2090018"/>
              <a:gd name="connsiteY1" fmla="*/ 0 h 707886"/>
              <a:gd name="connsiteX2" fmla="*/ 1045009 w 2090018"/>
              <a:gd name="connsiteY2" fmla="*/ 0 h 707886"/>
              <a:gd name="connsiteX3" fmla="*/ 1504813 w 2090018"/>
              <a:gd name="connsiteY3" fmla="*/ 0 h 707886"/>
              <a:gd name="connsiteX4" fmla="*/ 2090018 w 2090018"/>
              <a:gd name="connsiteY4" fmla="*/ 0 h 707886"/>
              <a:gd name="connsiteX5" fmla="*/ 2090018 w 2090018"/>
              <a:gd name="connsiteY5" fmla="*/ 346864 h 707886"/>
              <a:gd name="connsiteX6" fmla="*/ 2090018 w 2090018"/>
              <a:gd name="connsiteY6" fmla="*/ 707886 h 707886"/>
              <a:gd name="connsiteX7" fmla="*/ 1609314 w 2090018"/>
              <a:gd name="connsiteY7" fmla="*/ 707886 h 707886"/>
              <a:gd name="connsiteX8" fmla="*/ 1149510 w 2090018"/>
              <a:gd name="connsiteY8" fmla="*/ 707886 h 707886"/>
              <a:gd name="connsiteX9" fmla="*/ 606105 w 2090018"/>
              <a:gd name="connsiteY9" fmla="*/ 707886 h 707886"/>
              <a:gd name="connsiteX10" fmla="*/ 0 w 2090018"/>
              <a:gd name="connsiteY10" fmla="*/ 707886 h 707886"/>
              <a:gd name="connsiteX11" fmla="*/ 0 w 2090018"/>
              <a:gd name="connsiteY11" fmla="*/ 375180 h 707886"/>
              <a:gd name="connsiteX12" fmla="*/ 0 w 2090018"/>
              <a:gd name="connsiteY12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018" h="707886" fill="none" extrusionOk="0">
                <a:moveTo>
                  <a:pt x="0" y="0"/>
                </a:moveTo>
                <a:cubicBezTo>
                  <a:pt x="246618" y="-4931"/>
                  <a:pt x="345896" y="17123"/>
                  <a:pt x="522505" y="0"/>
                </a:cubicBezTo>
                <a:cubicBezTo>
                  <a:pt x="699114" y="-17123"/>
                  <a:pt x="899685" y="45832"/>
                  <a:pt x="1045009" y="0"/>
                </a:cubicBezTo>
                <a:cubicBezTo>
                  <a:pt x="1190333" y="-45832"/>
                  <a:pt x="1277529" y="19350"/>
                  <a:pt x="1504813" y="0"/>
                </a:cubicBezTo>
                <a:cubicBezTo>
                  <a:pt x="1732097" y="-19350"/>
                  <a:pt x="1939567" y="35123"/>
                  <a:pt x="2090018" y="0"/>
                </a:cubicBezTo>
                <a:cubicBezTo>
                  <a:pt x="2099646" y="83693"/>
                  <a:pt x="2073475" y="231666"/>
                  <a:pt x="2090018" y="346864"/>
                </a:cubicBezTo>
                <a:cubicBezTo>
                  <a:pt x="2106561" y="462062"/>
                  <a:pt x="2082652" y="621797"/>
                  <a:pt x="2090018" y="707886"/>
                </a:cubicBezTo>
                <a:cubicBezTo>
                  <a:pt x="1888078" y="748253"/>
                  <a:pt x="1839963" y="675730"/>
                  <a:pt x="1609314" y="707886"/>
                </a:cubicBezTo>
                <a:cubicBezTo>
                  <a:pt x="1378665" y="740042"/>
                  <a:pt x="1265536" y="681024"/>
                  <a:pt x="1149510" y="707886"/>
                </a:cubicBezTo>
                <a:cubicBezTo>
                  <a:pt x="1033484" y="734748"/>
                  <a:pt x="852160" y="689109"/>
                  <a:pt x="606105" y="707886"/>
                </a:cubicBezTo>
                <a:cubicBezTo>
                  <a:pt x="360051" y="726663"/>
                  <a:pt x="200404" y="649872"/>
                  <a:pt x="0" y="707886"/>
                </a:cubicBezTo>
                <a:cubicBezTo>
                  <a:pt x="-24024" y="633926"/>
                  <a:pt x="2780" y="480892"/>
                  <a:pt x="0" y="375180"/>
                </a:cubicBezTo>
                <a:cubicBezTo>
                  <a:pt x="-2780" y="269468"/>
                  <a:pt x="38871" y="164949"/>
                  <a:pt x="0" y="0"/>
                </a:cubicBezTo>
                <a:close/>
              </a:path>
              <a:path w="2090018" h="707886" stroke="0" extrusionOk="0">
                <a:moveTo>
                  <a:pt x="0" y="0"/>
                </a:moveTo>
                <a:cubicBezTo>
                  <a:pt x="157554" y="-48485"/>
                  <a:pt x="331185" y="2272"/>
                  <a:pt x="543405" y="0"/>
                </a:cubicBezTo>
                <a:cubicBezTo>
                  <a:pt x="755626" y="-2272"/>
                  <a:pt x="961348" y="37199"/>
                  <a:pt x="1065909" y="0"/>
                </a:cubicBezTo>
                <a:cubicBezTo>
                  <a:pt x="1170470" y="-37199"/>
                  <a:pt x="1377497" y="40866"/>
                  <a:pt x="1546613" y="0"/>
                </a:cubicBezTo>
                <a:cubicBezTo>
                  <a:pt x="1715729" y="-40866"/>
                  <a:pt x="1836134" y="5853"/>
                  <a:pt x="2090018" y="0"/>
                </a:cubicBezTo>
                <a:cubicBezTo>
                  <a:pt x="2104059" y="150114"/>
                  <a:pt x="2085162" y="233567"/>
                  <a:pt x="2090018" y="332706"/>
                </a:cubicBezTo>
                <a:cubicBezTo>
                  <a:pt x="2094874" y="431845"/>
                  <a:pt x="2055393" y="567884"/>
                  <a:pt x="2090018" y="707886"/>
                </a:cubicBezTo>
                <a:cubicBezTo>
                  <a:pt x="1877700" y="739311"/>
                  <a:pt x="1667576" y="668313"/>
                  <a:pt x="1525713" y="707886"/>
                </a:cubicBezTo>
                <a:cubicBezTo>
                  <a:pt x="1383851" y="747459"/>
                  <a:pt x="1230739" y="663242"/>
                  <a:pt x="1045009" y="707886"/>
                </a:cubicBezTo>
                <a:cubicBezTo>
                  <a:pt x="859279" y="752530"/>
                  <a:pt x="667447" y="682263"/>
                  <a:pt x="543405" y="707886"/>
                </a:cubicBezTo>
                <a:cubicBezTo>
                  <a:pt x="419363" y="733509"/>
                  <a:pt x="147690" y="696537"/>
                  <a:pt x="0" y="707886"/>
                </a:cubicBezTo>
                <a:cubicBezTo>
                  <a:pt x="-21079" y="576268"/>
                  <a:pt x="8636" y="532322"/>
                  <a:pt x="0" y="375180"/>
                </a:cubicBezTo>
                <a:cubicBezTo>
                  <a:pt x="-8636" y="218038"/>
                  <a:pt x="30714" y="9405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070946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Comic Sans MS" panose="030F0702030302020204" pitchFamily="66" charset="0"/>
              </a:rPr>
              <a:t>KVALITETA ZRAKA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493B0FD0-DA27-4E75-817A-785E48938FCA}"/>
              </a:ext>
            </a:extLst>
          </p:cNvPr>
          <p:cNvSpPr/>
          <p:nvPr/>
        </p:nvSpPr>
        <p:spPr>
          <a:xfrm>
            <a:off x="2759197" y="640093"/>
            <a:ext cx="67643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BOLJA KVALITETA ŽIVOTA U GRADOVIMA POTIČE SE:</a:t>
            </a:r>
          </a:p>
        </p:txBody>
      </p:sp>
      <p:pic>
        <p:nvPicPr>
          <p:cNvPr id="25602" name="Picture 2" descr="Slikovni rezultat za obnovljivi izvori energije">
            <a:extLst>
              <a:ext uri="{FF2B5EF4-FFF2-40B4-BE49-F238E27FC236}">
                <a16:creationId xmlns="" xmlns:a16="http://schemas.microsoft.com/office/drawing/2014/main" id="{54D54397-F7E2-47A3-BCA3-8ED645FC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63" y="2593526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Slikovni rezultat za sadnja drveÄa">
            <a:extLst>
              <a:ext uri="{FF2B5EF4-FFF2-40B4-BE49-F238E27FC236}">
                <a16:creationId xmlns="" xmlns:a16="http://schemas.microsoft.com/office/drawing/2014/main" id="{7DDF023E-564D-4F6C-AFCD-4AE7BB90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33" y="45831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D1FFB78E-5410-4D5F-961A-AF20D8CB4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vijezda: 16 krakova 2">
            <a:extLst>
              <a:ext uri="{FF2B5EF4-FFF2-40B4-BE49-F238E27FC236}">
                <a16:creationId xmlns="" xmlns:a16="http://schemas.microsoft.com/office/drawing/2014/main" id="{C156F596-331B-4C78-AF70-745676BA8ED2}"/>
              </a:ext>
            </a:extLst>
          </p:cNvPr>
          <p:cNvSpPr/>
          <p:nvPr/>
        </p:nvSpPr>
        <p:spPr>
          <a:xfrm>
            <a:off x="1524000" y="0"/>
            <a:ext cx="3843130" cy="3429000"/>
          </a:xfrm>
          <a:prstGeom prst="star16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6FD82A0B-6536-4BD3-B889-63C948B5BFD7}"/>
              </a:ext>
            </a:extLst>
          </p:cNvPr>
          <p:cNvSpPr txBox="1"/>
          <p:nvPr/>
        </p:nvSpPr>
        <p:spPr>
          <a:xfrm>
            <a:off x="2093844" y="591116"/>
            <a:ext cx="2637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Objasni izreku: „Čuvajmo Zemlju i prirodu, jer ih nismo naslijedili od svojih djedova i očeva, nego smo ih posudili od svojih potomaka.”</a:t>
            </a:r>
          </a:p>
        </p:txBody>
      </p:sp>
    </p:spTree>
    <p:extLst>
      <p:ext uri="{BB962C8B-B14F-4D97-AF65-F5344CB8AC3E}">
        <p14:creationId xmlns:p14="http://schemas.microsoft.com/office/powerpoint/2010/main" val="32153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5B9AA97-A06E-409B-B952-013C7689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54" y="639739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BDDB5B8F-388A-48EB-9D1A-1CC37662C1AF}"/>
              </a:ext>
            </a:extLst>
          </p:cNvPr>
          <p:cNvSpPr txBox="1"/>
          <p:nvPr/>
        </p:nvSpPr>
        <p:spPr>
          <a:xfrm>
            <a:off x="1961322" y="1497496"/>
            <a:ext cx="7460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Ekološki otisak </a:t>
            </a:r>
            <a:r>
              <a:rPr lang="hr-HR" sz="2400" dirty="0">
                <a:latin typeface="Comic Sans MS" panose="030F0702030302020204" pitchFamily="66" charset="0"/>
              </a:rPr>
              <a:t>možemo smanjiti: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razvrstavanjem otpada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odlaganjem smeća na za to predviđena mjesta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planiranom kupovinom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gašenjem svjetla u prostori u kojoj ne boravimo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manjom vožnjom u automobilu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štednjom vode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ugradnjom solarnih ploča</a:t>
            </a: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korištenjem metode ekološke poljoprivrede</a:t>
            </a:r>
          </a:p>
          <a:p>
            <a:pPr marL="342900" indent="-342900">
              <a:buAutoNum type="alphaLcPeriod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049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CC9AACD8-A0A4-4B48-9639-297410486CFA}"/>
              </a:ext>
            </a:extLst>
          </p:cNvPr>
          <p:cNvSpPr txBox="1"/>
          <p:nvPr/>
        </p:nvSpPr>
        <p:spPr>
          <a:xfrm>
            <a:off x="1524000" y="74212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Utjecaj ljudi na prirodu i okoliš u znatnom je porastu: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hr-HR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Stabla u šumama siječemo brže nego što nova izrastaju</a:t>
            </a:r>
            <a:endParaRPr lang="hr-HR" sz="22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hr-HR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Trošimo pitku vodu zanemarujući prirodni proces obnove zaliha</a:t>
            </a:r>
            <a:endParaRPr lang="hr-HR" sz="22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hr-HR" sz="2200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Onečišćujemo zrak, vodu i tlo štetnim i opasnim tvarima</a:t>
            </a:r>
            <a:endParaRPr lang="hr-HR" sz="22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hr-HR" sz="2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Gomilamo otpad koji ne recikliramo</a:t>
            </a:r>
            <a:endParaRPr lang="hr-HR" sz="22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hr-HR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Gradovi se šire na račun šuma i drugih prirodnih površina</a:t>
            </a:r>
            <a:endParaRPr lang="hr-HR" sz="2200" b="1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hr-HR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Ekosustavi nemaju dovoljno vremena obnoviti se</a:t>
            </a:r>
          </a:p>
          <a:p>
            <a:pPr marL="342900" indent="-342900">
              <a:buAutoNum type="alphaLcPeriod"/>
            </a:pPr>
            <a:endParaRPr lang="hr-HR" dirty="0"/>
          </a:p>
        </p:txBody>
      </p:sp>
      <p:pic>
        <p:nvPicPr>
          <p:cNvPr id="3" name="Picture 12" descr="Slikovni rezultat za cut the trees">
            <a:extLst>
              <a:ext uri="{FF2B5EF4-FFF2-40B4-BE49-F238E27FC236}">
                <a16:creationId xmlns="" xmlns:a16="http://schemas.microsoft.com/office/drawing/2014/main" id="{B6A002A2-D7DD-4F31-BD6B-8F6CBC762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87" y="4820888"/>
            <a:ext cx="1510900" cy="151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vezana slika">
            <a:extLst>
              <a:ext uri="{FF2B5EF4-FFF2-40B4-BE49-F238E27FC236}">
                <a16:creationId xmlns="" xmlns:a16="http://schemas.microsoft.com/office/drawing/2014/main" id="{C32A5DE7-D4A4-4F24-B184-861BEE20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82" y="4847469"/>
            <a:ext cx="1981642" cy="1484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likovni rezultat za air pollution">
            <a:extLst>
              <a:ext uri="{FF2B5EF4-FFF2-40B4-BE49-F238E27FC236}">
                <a16:creationId xmlns="" xmlns:a16="http://schemas.microsoft.com/office/drawing/2014/main" id="{FB8F5B26-9C5F-4043-BA71-922C4825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2" y="4820888"/>
            <a:ext cx="2716696" cy="151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ovezana slika">
            <a:extLst>
              <a:ext uri="{FF2B5EF4-FFF2-40B4-BE49-F238E27FC236}">
                <a16:creationId xmlns="" xmlns:a16="http://schemas.microsoft.com/office/drawing/2014/main" id="{5D1C754D-C8CA-4332-A10E-E61BB8F8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546" y="4622257"/>
            <a:ext cx="1443292" cy="170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9C35556B-57A8-45AC-A2C4-F359D560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87" y="1068323"/>
            <a:ext cx="4020378" cy="445501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EB8DD2E7-C93C-49E5-B87B-E8D2202EB636}"/>
              </a:ext>
            </a:extLst>
          </p:cNvPr>
          <p:cNvSpPr txBox="1"/>
          <p:nvPr/>
        </p:nvSpPr>
        <p:spPr>
          <a:xfrm>
            <a:off x="5888935" y="1233726"/>
            <a:ext cx="4439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dirty="0">
                <a:latin typeface="Comic Sans MS" panose="030F0702030302020204" pitchFamily="66" charset="0"/>
              </a:rPr>
              <a:t>Ekološkim otiskom prikazujemo kako način života ljudi utječe na okoliš.</a:t>
            </a:r>
          </a:p>
        </p:txBody>
      </p:sp>
    </p:spTree>
    <p:extLst>
      <p:ext uri="{BB962C8B-B14F-4D97-AF65-F5344CB8AC3E}">
        <p14:creationId xmlns:p14="http://schemas.microsoft.com/office/powerpoint/2010/main" val="23622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0270DEB-F6D1-47F5-A7B7-84491811844C}"/>
              </a:ext>
            </a:extLst>
          </p:cNvPr>
          <p:cNvSpPr/>
          <p:nvPr/>
        </p:nvSpPr>
        <p:spPr>
          <a:xfrm>
            <a:off x="2319131" y="612554"/>
            <a:ext cx="7222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OSOBNI DOPRINOS SMANJENJU EKOLOŠKOG OTISKA:</a:t>
            </a:r>
          </a:p>
        </p:txBody>
      </p:sp>
      <p:pic>
        <p:nvPicPr>
          <p:cNvPr id="13316" name="Picture 4" descr="Slikovni rezultat za NUMBERS">
            <a:extLst>
              <a:ext uri="{FF2B5EF4-FFF2-40B4-BE49-F238E27FC236}">
                <a16:creationId xmlns="" xmlns:a16="http://schemas.microsoft.com/office/drawing/2014/main" id="{D88FB2B7-CF99-4DDE-AE48-3F4672B4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2" b="54046"/>
          <a:stretch/>
        </p:blipFill>
        <p:spPr bwMode="auto">
          <a:xfrm>
            <a:off x="1755359" y="2075111"/>
            <a:ext cx="1127542" cy="16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3E25530D-E9C6-4FBD-B6C1-D1F394A9B52E}"/>
              </a:ext>
            </a:extLst>
          </p:cNvPr>
          <p:cNvSpPr txBox="1"/>
          <p:nvPr/>
        </p:nvSpPr>
        <p:spPr>
          <a:xfrm>
            <a:off x="2571475" y="2813783"/>
            <a:ext cx="62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878C1944-1DAC-466E-8331-5A28BFB98E98}"/>
              </a:ext>
            </a:extLst>
          </p:cNvPr>
          <p:cNvSpPr txBox="1"/>
          <p:nvPr/>
        </p:nvSpPr>
        <p:spPr>
          <a:xfrm>
            <a:off x="3576979" y="2306239"/>
            <a:ext cx="596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Razvrstavanje otpada u odgovarajuće spremnike pomažemo njihovu recikliranju.</a:t>
            </a:r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="" xmlns:a16="http://schemas.microsoft.com/office/drawing/2014/main" id="{0299823A-D6DB-42D6-8739-ED1211D7E6FB}"/>
              </a:ext>
            </a:extLst>
          </p:cNvPr>
          <p:cNvSpPr/>
          <p:nvPr/>
        </p:nvSpPr>
        <p:spPr>
          <a:xfrm>
            <a:off x="2005257" y="5450801"/>
            <a:ext cx="3458817" cy="879910"/>
          </a:xfrm>
          <a:prstGeom prst="wedgeRoundRectCallout">
            <a:avLst>
              <a:gd name="adj1" fmla="val 58802"/>
              <a:gd name="adj2" fmla="val -25300"/>
              <a:gd name="adj3" fmla="val 16667"/>
            </a:avLst>
          </a:prstGeom>
          <a:solidFill>
            <a:schemeClr val="bg1"/>
          </a:solidFill>
          <a:ln w="28575">
            <a:solidFill>
              <a:srgbClr val="57A9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D9D04AA3-8E5B-4860-A92B-23FA0E34401F}"/>
              </a:ext>
            </a:extLst>
          </p:cNvPr>
          <p:cNvSpPr/>
          <p:nvPr/>
        </p:nvSpPr>
        <p:spPr>
          <a:xfrm>
            <a:off x="2259136" y="5674188"/>
            <a:ext cx="2951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Što je recikliranje?</a:t>
            </a:r>
          </a:p>
        </p:txBody>
      </p:sp>
      <p:pic>
        <p:nvPicPr>
          <p:cNvPr id="12" name="Picture 2" descr="Slikovni rezultat za spajalica">
            <a:extLst>
              <a:ext uri="{FF2B5EF4-FFF2-40B4-BE49-F238E27FC236}">
                <a16:creationId xmlns="" xmlns:a16="http://schemas.microsoft.com/office/drawing/2014/main" id="{82ADD6AC-1500-435A-AF94-3FFC238B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2045459" y="5023871"/>
            <a:ext cx="5127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elica: prema dolje 7">
            <a:extLst>
              <a:ext uri="{FF2B5EF4-FFF2-40B4-BE49-F238E27FC236}">
                <a16:creationId xmlns="" xmlns:a16="http://schemas.microsoft.com/office/drawing/2014/main" id="{6CE6E013-580E-4C36-B534-65AC3F3D631D}"/>
              </a:ext>
            </a:extLst>
          </p:cNvPr>
          <p:cNvSpPr/>
          <p:nvPr/>
        </p:nvSpPr>
        <p:spPr>
          <a:xfrm>
            <a:off x="6506817" y="3523960"/>
            <a:ext cx="384313" cy="72390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6D40E61D-24C2-4438-984B-8BA7F1D5FC78}"/>
              </a:ext>
            </a:extLst>
          </p:cNvPr>
          <p:cNvSpPr txBox="1"/>
          <p:nvPr/>
        </p:nvSpPr>
        <p:spPr>
          <a:xfrm>
            <a:off x="4704521" y="4551762"/>
            <a:ext cx="398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prerada i izrada novih proizvoda od već korištenih materijala</a:t>
            </a:r>
          </a:p>
        </p:txBody>
      </p:sp>
    </p:spTree>
    <p:extLst>
      <p:ext uri="{BB962C8B-B14F-4D97-AF65-F5344CB8AC3E}">
        <p14:creationId xmlns:p14="http://schemas.microsoft.com/office/powerpoint/2010/main" val="11064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0" grpId="1" animBg="1"/>
      <p:bldP spid="11" grpId="0"/>
      <p:bldP spid="11" grpId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Slikovni rezultat za zbrinjavanje otpada">
            <a:extLst>
              <a:ext uri="{FF2B5EF4-FFF2-40B4-BE49-F238E27FC236}">
                <a16:creationId xmlns="" xmlns:a16="http://schemas.microsoft.com/office/drawing/2014/main" id="{EFFA1E38-C10A-4ACA-8ACE-2C83574D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78" y="5000020"/>
            <a:ext cx="1613604" cy="11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likovni rezultat za prijevoz">
            <a:extLst>
              <a:ext uri="{FF2B5EF4-FFF2-40B4-BE49-F238E27FC236}">
                <a16:creationId xmlns="" xmlns:a16="http://schemas.microsoft.com/office/drawing/2014/main" id="{650510F6-9CA4-465D-A862-5EF2E16A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84" y="4098620"/>
            <a:ext cx="1460525" cy="11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D97DF004-972B-4489-85AC-8FFAAABF0B56}"/>
              </a:ext>
            </a:extLst>
          </p:cNvPr>
          <p:cNvSpPr txBox="1"/>
          <p:nvPr/>
        </p:nvSpPr>
        <p:spPr>
          <a:xfrm>
            <a:off x="2333154" y="747761"/>
            <a:ext cx="7474226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Ekološkim otiskom mjerimo koliko površinu Zemlje iskorištavamo kako bismo zadovoljili potrebe za: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01344988-408B-41D5-A2C8-E9614BB4F760}"/>
              </a:ext>
            </a:extLst>
          </p:cNvPr>
          <p:cNvSpPr txBox="1"/>
          <p:nvPr/>
        </p:nvSpPr>
        <p:spPr>
          <a:xfrm>
            <a:off x="1705407" y="2390211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hranom</a:t>
            </a:r>
          </a:p>
          <a:p>
            <a:pPr marL="342900" indent="-342900">
              <a:buAutoNum type="alphaL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stanovanjem</a:t>
            </a:r>
          </a:p>
          <a:p>
            <a:pPr marL="342900" indent="-342900">
              <a:buAutoNum type="alphaL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energijom</a:t>
            </a:r>
          </a:p>
          <a:p>
            <a:pPr marL="342900" indent="-342900">
              <a:buAutoNum type="alphaL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transportom</a:t>
            </a:r>
          </a:p>
          <a:p>
            <a:pPr marL="342900" indent="-342900">
              <a:buAutoNum type="alphaLcPeriod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AutoNum type="alphaLcPeriod"/>
            </a:pPr>
            <a:r>
              <a:rPr lang="hr-HR" sz="2400" dirty="0">
                <a:latin typeface="Comic Sans MS" panose="030F0702030302020204" pitchFamily="66" charset="0"/>
              </a:rPr>
              <a:t>zbrinjavanjem otpada</a:t>
            </a:r>
          </a:p>
        </p:txBody>
      </p:sp>
      <p:pic>
        <p:nvPicPr>
          <p:cNvPr id="9218" name="Picture 2" descr="Slikovni rezultat za food">
            <a:extLst>
              <a:ext uri="{FF2B5EF4-FFF2-40B4-BE49-F238E27FC236}">
                <a16:creationId xmlns="" xmlns:a16="http://schemas.microsoft.com/office/drawing/2014/main" id="{4AA282DB-EE9C-4EDE-A380-0B18FEF0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10" y="1818656"/>
            <a:ext cx="1613604" cy="9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likovni rezultat za house">
            <a:extLst>
              <a:ext uri="{FF2B5EF4-FFF2-40B4-BE49-F238E27FC236}">
                <a16:creationId xmlns="" xmlns:a16="http://schemas.microsoft.com/office/drawing/2014/main" id="{34F8A12A-D729-4710-8CF8-67AF8E4D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63" y="2390212"/>
            <a:ext cx="1993641" cy="10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likovni rezultat za energija">
            <a:extLst>
              <a:ext uri="{FF2B5EF4-FFF2-40B4-BE49-F238E27FC236}">
                <a16:creationId xmlns="" xmlns:a16="http://schemas.microsoft.com/office/drawing/2014/main" id="{5A538FF1-6E39-481D-923E-377B0713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83" y="3186291"/>
            <a:ext cx="2287826" cy="14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ovezana slika">
            <a:extLst>
              <a:ext uri="{FF2B5EF4-FFF2-40B4-BE49-F238E27FC236}">
                <a16:creationId xmlns="" xmlns:a16="http://schemas.microsoft.com/office/drawing/2014/main" id="{F7A96ED5-EC32-4413-8271-75CA92D9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0" y="1112766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likovni rezultat za air pollution">
            <a:extLst>
              <a:ext uri="{FF2B5EF4-FFF2-40B4-BE49-F238E27FC236}">
                <a16:creationId xmlns="" xmlns:a16="http://schemas.microsoft.com/office/drawing/2014/main" id="{3CF66AFE-11C6-4A5C-AEFD-7086911C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96" y="4344446"/>
            <a:ext cx="3629595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likovni rezultat za water pollution">
            <a:extLst>
              <a:ext uri="{FF2B5EF4-FFF2-40B4-BE49-F238E27FC236}">
                <a16:creationId xmlns="" xmlns:a16="http://schemas.microsoft.com/office/drawing/2014/main" id="{F670791E-E233-419D-8FE0-D27A4869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42" y="4344445"/>
            <a:ext cx="350297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ovezana slika">
            <a:extLst>
              <a:ext uri="{FF2B5EF4-FFF2-40B4-BE49-F238E27FC236}">
                <a16:creationId xmlns="" xmlns:a16="http://schemas.microsoft.com/office/drawing/2014/main" id="{D39B4C15-858E-44AF-B5F6-C0F35F62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8" y="807551"/>
            <a:ext cx="2439754" cy="2889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likovni rezultat za cut the trees">
            <a:extLst>
              <a:ext uri="{FF2B5EF4-FFF2-40B4-BE49-F238E27FC236}">
                <a16:creationId xmlns="" xmlns:a16="http://schemas.microsoft.com/office/drawing/2014/main" id="{DC12418B-3BC7-47F8-9931-919A62AF1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93" y="665705"/>
            <a:ext cx="3333750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: peterokut 1">
            <a:extLst>
              <a:ext uri="{FF2B5EF4-FFF2-40B4-BE49-F238E27FC236}">
                <a16:creationId xmlns="" xmlns:a16="http://schemas.microsoft.com/office/drawing/2014/main" id="{4ED1DE16-DBC6-41AA-A682-3AD1097B79F3}"/>
              </a:ext>
            </a:extLst>
          </p:cNvPr>
          <p:cNvSpPr/>
          <p:nvPr/>
        </p:nvSpPr>
        <p:spPr>
          <a:xfrm rot="5400000">
            <a:off x="8454888" y="291548"/>
            <a:ext cx="2067339" cy="1683026"/>
          </a:xfrm>
          <a:prstGeom prst="homePlate">
            <a:avLst/>
          </a:prstGeom>
          <a:solidFill>
            <a:srgbClr val="57A937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9C78FB25-9FED-4576-AB31-2F6B01E26952}"/>
              </a:ext>
            </a:extLst>
          </p:cNvPr>
          <p:cNvSpPr txBox="1"/>
          <p:nvPr/>
        </p:nvSpPr>
        <p:spPr>
          <a:xfrm>
            <a:off x="8574157" y="251792"/>
            <a:ext cx="182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Smanjimo ekološki otisak</a:t>
            </a: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="" xmlns:a16="http://schemas.microsoft.com/office/drawing/2014/main" id="{7797E0B3-F5CB-48A1-A727-ED02E0590804}"/>
              </a:ext>
            </a:extLst>
          </p:cNvPr>
          <p:cNvSpPr/>
          <p:nvPr/>
        </p:nvSpPr>
        <p:spPr>
          <a:xfrm>
            <a:off x="3896140" y="5238708"/>
            <a:ext cx="4916556" cy="1066161"/>
          </a:xfrm>
          <a:prstGeom prst="wedgeRoundRectCallout">
            <a:avLst>
              <a:gd name="adj1" fmla="val -58056"/>
              <a:gd name="adj2" fmla="val -16599"/>
              <a:gd name="adj3" fmla="val 16667"/>
            </a:avLst>
          </a:prstGeom>
          <a:solidFill>
            <a:schemeClr val="bg1"/>
          </a:solidFill>
          <a:ln w="28575">
            <a:solidFill>
              <a:srgbClr val="57A9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3FCCA05E-150D-415B-8BFA-1193550EAB63}"/>
              </a:ext>
            </a:extLst>
          </p:cNvPr>
          <p:cNvSpPr/>
          <p:nvPr/>
        </p:nvSpPr>
        <p:spPr>
          <a:xfrm>
            <a:off x="3979830" y="5417844"/>
            <a:ext cx="4749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Objasni izreku:</a:t>
            </a:r>
          </a:p>
          <a:p>
            <a:pPr algn="ctr"/>
            <a:r>
              <a:rPr lang="hr-HR" sz="2000" dirty="0">
                <a:latin typeface="Comic Sans MS" panose="030F0702030302020204" pitchFamily="66" charset="0"/>
              </a:rPr>
              <a:t>„Otpad nije smeće”</a:t>
            </a:r>
          </a:p>
        </p:txBody>
      </p:sp>
      <p:pic>
        <p:nvPicPr>
          <p:cNvPr id="6" name="Picture 2" descr="Slikovni rezultat za spajalica">
            <a:extLst>
              <a:ext uri="{FF2B5EF4-FFF2-40B4-BE49-F238E27FC236}">
                <a16:creationId xmlns="" xmlns:a16="http://schemas.microsoft.com/office/drawing/2014/main" id="{B99A9918-383C-434F-B264-624DD916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8103704" y="4882313"/>
            <a:ext cx="5127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BF21ED9D-ECC6-4CAA-A8DD-6BB565DE8596}"/>
              </a:ext>
            </a:extLst>
          </p:cNvPr>
          <p:cNvSpPr txBox="1"/>
          <p:nvPr/>
        </p:nvSpPr>
        <p:spPr>
          <a:xfrm>
            <a:off x="3489964" y="3370455"/>
            <a:ext cx="3803374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ODRŽIVI RAZVOJ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="" xmlns:a16="http://schemas.microsoft.com/office/drawing/2014/main" id="{77E214BF-AEBF-4452-A337-64FA26B63ACD}"/>
              </a:ext>
            </a:extLst>
          </p:cNvPr>
          <p:cNvSpPr/>
          <p:nvPr/>
        </p:nvSpPr>
        <p:spPr>
          <a:xfrm>
            <a:off x="1755917" y="991753"/>
            <a:ext cx="3366052" cy="2067340"/>
          </a:xfrm>
          <a:prstGeom prst="wedgeEllipseCallout">
            <a:avLst>
              <a:gd name="adj1" fmla="val 32358"/>
              <a:gd name="adj2" fmla="val 4903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Povezuje razvoj društva i zaštitu prirode…</a:t>
            </a:r>
          </a:p>
        </p:txBody>
      </p:sp>
      <p:sp>
        <p:nvSpPr>
          <p:cNvPr id="9" name="Oblačić za govor: ovalni 8">
            <a:extLst>
              <a:ext uri="{FF2B5EF4-FFF2-40B4-BE49-F238E27FC236}">
                <a16:creationId xmlns="" xmlns:a16="http://schemas.microsoft.com/office/drawing/2014/main" id="{226A1DB6-0864-4609-9D97-E78721DBDB5A}"/>
              </a:ext>
            </a:extLst>
          </p:cNvPr>
          <p:cNvSpPr/>
          <p:nvPr/>
        </p:nvSpPr>
        <p:spPr>
          <a:xfrm>
            <a:off x="5287619" y="896986"/>
            <a:ext cx="3538330" cy="2067340"/>
          </a:xfrm>
          <a:prstGeom prst="wedgeEllipseCallout">
            <a:avLst>
              <a:gd name="adj1" fmla="val -25516"/>
              <a:gd name="adj2" fmla="val 5480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… ostvaruje se zadovoljenjem potreba sadašnjeg stanovništva…</a:t>
            </a:r>
          </a:p>
        </p:txBody>
      </p:sp>
      <p:sp>
        <p:nvSpPr>
          <p:cNvPr id="10" name="Oblačić za govor: ovalni 9">
            <a:extLst>
              <a:ext uri="{FF2B5EF4-FFF2-40B4-BE49-F238E27FC236}">
                <a16:creationId xmlns="" xmlns:a16="http://schemas.microsoft.com/office/drawing/2014/main" id="{E8A4A0D9-CB47-4668-8445-51F01955D24D}"/>
              </a:ext>
            </a:extLst>
          </p:cNvPr>
          <p:cNvSpPr/>
          <p:nvPr/>
        </p:nvSpPr>
        <p:spPr>
          <a:xfrm>
            <a:off x="3017064" y="4249017"/>
            <a:ext cx="4749175" cy="2067340"/>
          </a:xfrm>
          <a:prstGeom prst="wedgeEllipseCallout">
            <a:avLst>
              <a:gd name="adj1" fmla="val -1501"/>
              <a:gd name="adj2" fmla="val -592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…uz uvjet da se budućim generacijama sačuvaju prirodna dobra za njihove potrebe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49E50E9B-59CF-481F-9E0D-1347D8CD511C}"/>
              </a:ext>
            </a:extLst>
          </p:cNvPr>
          <p:cNvSpPr txBox="1"/>
          <p:nvPr/>
        </p:nvSpPr>
        <p:spPr>
          <a:xfrm>
            <a:off x="7849929" y="3652690"/>
            <a:ext cx="266984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Važno je u svakoj osobi razvijati svijest o važnosti življenja u suglasju s prirodom.</a:t>
            </a:r>
          </a:p>
        </p:txBody>
      </p:sp>
      <p:pic>
        <p:nvPicPr>
          <p:cNvPr id="10242" name="Picture 2" descr="Slikovni rezultat za important">
            <a:extLst>
              <a:ext uri="{FF2B5EF4-FFF2-40B4-BE49-F238E27FC236}">
                <a16:creationId xmlns="" xmlns:a16="http://schemas.microsoft.com/office/drawing/2014/main" id="{8E1D37DB-AF9D-48AD-9A9F-D3B2FD57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2" y="2431673"/>
            <a:ext cx="1308019" cy="13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7B7320F4-3AAF-410D-A476-2B6CDD13C6AF}"/>
              </a:ext>
            </a:extLst>
          </p:cNvPr>
          <p:cNvSpPr txBox="1"/>
          <p:nvPr/>
        </p:nvSpPr>
        <p:spPr>
          <a:xfrm>
            <a:off x="1524000" y="137822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Ekološki otisak </a:t>
            </a:r>
            <a:r>
              <a:rPr lang="hr-HR" sz="2400" dirty="0">
                <a:latin typeface="Comic Sans MS" panose="030F0702030302020204" pitchFamily="66" charset="0"/>
              </a:rPr>
              <a:t>-  pokazuje kako čovjek svojim načinom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 života utječe na okoliš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- njime mjerimo koliko površinu Zemlje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 iskorištavamo za svoje svakodnevne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 potrebe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03B24C-8053-461B-B0AC-5F240D0A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54" y="639739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25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604</Words>
  <Application>Microsoft Office PowerPoint</Application>
  <PresentationFormat>Široki zaslon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Wingdings</vt:lpstr>
      <vt:lpstr>Tema sustava Office</vt:lpstr>
      <vt:lpstr>ŽIVJETI U SUGLASJU S PRIRODOM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ŽIVJETI U SUGLASJU S PRIRODOM</dc:title>
  <dc:creator>Svjetlana</dc:creator>
  <cp:lastModifiedBy>Svjetlana</cp:lastModifiedBy>
  <cp:revision>3</cp:revision>
  <dcterms:created xsi:type="dcterms:W3CDTF">2020-05-01T06:13:25Z</dcterms:created>
  <dcterms:modified xsi:type="dcterms:W3CDTF">2020-05-01T06:17:27Z</dcterms:modified>
</cp:coreProperties>
</file>