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64" r:id="rId4"/>
    <p:sldId id="271" r:id="rId5"/>
    <p:sldId id="272" r:id="rId6"/>
    <p:sldId id="273" r:id="rId7"/>
    <p:sldId id="270" r:id="rId8"/>
    <p:sldId id="269" r:id="rId9"/>
    <p:sldId id="276" r:id="rId10"/>
    <p:sldId id="275" r:id="rId11"/>
    <p:sldId id="263" r:id="rId12"/>
    <p:sldId id="280" r:id="rId13"/>
    <p:sldId id="285" r:id="rId14"/>
    <p:sldId id="286" r:id="rId15"/>
    <p:sldId id="279" r:id="rId16"/>
    <p:sldId id="293" r:id="rId17"/>
    <p:sldId id="282" r:id="rId18"/>
    <p:sldId id="295" r:id="rId19"/>
    <p:sldId id="296" r:id="rId20"/>
    <p:sldId id="291" r:id="rId21"/>
    <p:sldId id="298" r:id="rId22"/>
    <p:sldId id="309" r:id="rId23"/>
    <p:sldId id="290" r:id="rId24"/>
    <p:sldId id="288" r:id="rId25"/>
    <p:sldId id="302" r:id="rId26"/>
    <p:sldId id="262" r:id="rId27"/>
    <p:sldId id="287" r:id="rId28"/>
    <p:sldId id="261" r:id="rId29"/>
    <p:sldId id="305" r:id="rId30"/>
    <p:sldId id="304" r:id="rId31"/>
    <p:sldId id="306" r:id="rId3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ika Peradinovic" initials="VP" lastIdx="1" clrIdx="0">
    <p:extLst>
      <p:ext uri="{19B8F6BF-5375-455C-9EA6-DF929625EA0E}">
        <p15:presenceInfo xmlns:p15="http://schemas.microsoft.com/office/powerpoint/2012/main" userId="10d60e66af36665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E81CCEC-0267-46F3-8CE6-3F4623641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C801206-6DB6-4632-AEF5-114FC4A22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BFD8612-3868-4221-A209-9023DB0C6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A90F-3748-4E0C-B4CB-0F434C89A645}" type="datetimeFigureOut">
              <a:rPr lang="hr-HR" smtClean="0"/>
              <a:pPr/>
              <a:t>1.5.2020.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042ADEB-E9C8-4FD6-92F4-4F40A65C2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7CF6A16-1DAE-442C-A3A4-72912F35A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E659-12DA-4D64-BEEA-C13E89005CC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431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C90438A-2C5D-4A48-BAD3-CF23897D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195E24A5-7FB8-4C16-93A2-9B7DB960D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8159DB8-B60A-4FBA-A5F7-3B6ABFEDC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A90F-3748-4E0C-B4CB-0F434C89A645}" type="datetimeFigureOut">
              <a:rPr lang="hr-HR" smtClean="0"/>
              <a:pPr/>
              <a:t>1.5.2020.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2A7460E-C2E7-4EB2-AC87-545D9C4E4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64F2C70-5101-46C1-A8A7-D232EF93F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E659-12DA-4D64-BEEA-C13E89005CC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578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5115521B-4806-43D8-A6B1-5C7E33DC9C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BD9340A3-2424-4429-BFDC-B98289D68F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420B5CC-D9EF-49D6-9C1F-E5B5C3DA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A90F-3748-4E0C-B4CB-0F434C89A645}" type="datetimeFigureOut">
              <a:rPr lang="hr-HR" smtClean="0"/>
              <a:pPr/>
              <a:t>1.5.2020.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8BF307A-97D3-479C-BAF5-A8F7B35E7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6D8144F-C29A-4FFB-9915-D069893BB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E659-12DA-4D64-BEEA-C13E89005CC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654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F3BF60D-DC3D-4F17-9C5F-D06C85C5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28C9264-8605-47F9-BFE3-7B33B0F40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2BD0DDC-E238-4EF6-AF51-83E5C2B40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A90F-3748-4E0C-B4CB-0F434C89A645}" type="datetimeFigureOut">
              <a:rPr lang="hr-HR" smtClean="0"/>
              <a:pPr/>
              <a:t>1.5.2020.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F9EBD6C-92F8-4562-85A3-C6DFFDACF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5C758DC-6A6E-4656-BCC6-2B291FC5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E659-12DA-4D64-BEEA-C13E89005CC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597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38BE97F-49F7-4FE5-8028-03D7CFAB0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679BDB2-44DA-4ADE-A392-C714DEE2E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F355D67-4454-4DF3-87D1-D5583C51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A90F-3748-4E0C-B4CB-0F434C89A645}" type="datetimeFigureOut">
              <a:rPr lang="hr-HR" smtClean="0"/>
              <a:pPr/>
              <a:t>1.5.2020.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AAA4F70-209C-4BE5-8CB1-3150D278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B3A4EEE-661F-481C-B299-8DE59C60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E659-12DA-4D64-BEEA-C13E89005CC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28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6F1DA3-8BD6-46D0-B8C9-AFFA521D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458D433-F841-45DB-AE76-55843A4361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A6614191-397A-4296-BD6B-79D994BF8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C9C3E18-5C0C-4B82-A9E9-0D71EBB1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A90F-3748-4E0C-B4CB-0F434C89A645}" type="datetimeFigureOut">
              <a:rPr lang="hr-HR" smtClean="0"/>
              <a:pPr/>
              <a:t>1.5.2020.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81341E7-17BD-4F34-8FE4-BFAF4E69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872BA46-8835-4065-914C-E021C576F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E659-12DA-4D64-BEEA-C13E89005CC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487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DD31F3-16C1-43F8-BA19-114CAFCF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3FE6C3E-4BEB-4C1F-AE7B-13C3A5EE4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43467824-1E18-47D8-A020-D305693DB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CA83C7EB-022C-4734-849C-7125B0058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155E7777-FA16-4D0A-AE15-8AE01A3CB9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F8AE5487-63DB-460D-996E-B76471E38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A90F-3748-4E0C-B4CB-0F434C89A645}" type="datetimeFigureOut">
              <a:rPr lang="hr-HR" smtClean="0"/>
              <a:pPr/>
              <a:t>1.5.2020.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4BC6B13F-8451-4B38-9AE8-A97A9778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973786C2-31EB-42FB-830E-50342989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E659-12DA-4D64-BEEA-C13E89005CC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91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466E3B2-41BE-473B-A5CE-C66D4E71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48C2BFD0-C362-4A1D-BC9E-3FC5E5678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A90F-3748-4E0C-B4CB-0F434C89A645}" type="datetimeFigureOut">
              <a:rPr lang="hr-HR" smtClean="0"/>
              <a:pPr/>
              <a:t>1.5.2020.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87FB5EEB-2782-45C9-A3CA-81FE7D8CD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B01FC97D-5A1B-4FED-A6F6-7C30E410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E659-12DA-4D64-BEEA-C13E89005CC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598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2959405C-68C7-43D4-A2BA-4960A6510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A90F-3748-4E0C-B4CB-0F434C89A645}" type="datetimeFigureOut">
              <a:rPr lang="hr-HR" smtClean="0"/>
              <a:pPr/>
              <a:t>1.5.2020.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6C137EDC-4C8D-4F85-A66E-8C32D0F5F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99BC0B7A-4FA4-4107-BD82-3AD257C4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E659-12DA-4D64-BEEA-C13E89005CC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103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4BDF500-7B04-484F-91ED-C1F575430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A3B6309-860B-455C-B4BB-399E1E798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9F1B2FF1-2E99-45F0-8481-D94106EF5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4ECFB95-F13B-49BB-81E4-07A78AF1B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A90F-3748-4E0C-B4CB-0F434C89A645}" type="datetimeFigureOut">
              <a:rPr lang="hr-HR" smtClean="0"/>
              <a:pPr/>
              <a:t>1.5.2020.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2579B6D8-8993-4CC3-AF62-6DC5697DB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AAD773F-9425-4706-9AF7-86839413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E659-12DA-4D64-BEEA-C13E89005CC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95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311D75E-8E9B-4C1B-A061-9FF66937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C13CDEB1-A268-4537-BEE2-E7123925D4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AACBB4D5-2962-4423-B5D8-BA9953D98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304F5D7A-1C86-4050-A31C-1B7DEE48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A90F-3748-4E0C-B4CB-0F434C89A645}" type="datetimeFigureOut">
              <a:rPr lang="hr-HR" smtClean="0"/>
              <a:pPr/>
              <a:t>1.5.2020.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CB4E3D0A-CCA6-4655-819C-172110DDA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BAA930F-F17D-4E00-97FE-4ED2FFE06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E659-12DA-4D64-BEEA-C13E89005CC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894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EC724DF1-8BE3-48CE-A7E2-D86B57F2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87E0705E-038D-41F5-A905-5C223DC60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B7D35C1-C0FB-4710-9BE5-E7486BD94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7A90F-3748-4E0C-B4CB-0F434C89A645}" type="datetimeFigureOut">
              <a:rPr lang="hr-HR" smtClean="0"/>
              <a:pPr/>
              <a:t>1.5.2020.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A4F2B80-6A59-4689-9BA4-806F38BC4C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E1F7D1C-9E95-4C9B-B217-0C2CAD38C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CE659-12DA-4D64-BEEA-C13E89005CC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679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3.pn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EE6C3990-7F12-4947-8152-6171796D302C}"/>
              </a:ext>
            </a:extLst>
          </p:cNvPr>
          <p:cNvSpPr txBox="1"/>
          <p:nvPr/>
        </p:nvSpPr>
        <p:spPr>
          <a:xfrm>
            <a:off x="1249631" y="2502098"/>
            <a:ext cx="1018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FF6600"/>
                </a:solidFill>
                <a:latin typeface="Comic Sans MS" panose="030F0702030302020204" pitchFamily="66" charset="0"/>
              </a:rPr>
              <a:t>SOLI I BRZINA KEMIJSKE REAKCIJE</a:t>
            </a:r>
          </a:p>
        </p:txBody>
      </p:sp>
    </p:spTree>
    <p:extLst>
      <p:ext uri="{BB962C8B-B14F-4D97-AF65-F5344CB8AC3E}">
        <p14:creationId xmlns:p14="http://schemas.microsoft.com/office/powerpoint/2010/main" val="28685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xmlns="" id="{208F7356-2CEE-4775-839B-F9077BE43B4F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Soli i brzina kemijske reakcije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54C15647-109D-4BA7-BF18-7480F642EE22}"/>
              </a:ext>
            </a:extLst>
          </p:cNvPr>
          <p:cNvSpPr txBox="1"/>
          <p:nvPr/>
        </p:nvSpPr>
        <p:spPr>
          <a:xfrm>
            <a:off x="4057372" y="1158658"/>
            <a:ext cx="7356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reakcijom dviju opasnih kemikalija poput natrijeve lužine i </a:t>
            </a:r>
            <a:r>
              <a:rPr lang="hr-HR" sz="2400" dirty="0" err="1">
                <a:latin typeface="Comic Sans MS" panose="030F0702030302020204" pitchFamily="66" charset="0"/>
              </a:rPr>
              <a:t>klorovodične</a:t>
            </a:r>
            <a:r>
              <a:rPr lang="hr-HR" sz="2400" dirty="0">
                <a:latin typeface="Comic Sans MS" panose="030F0702030302020204" pitchFamily="66" charset="0"/>
              </a:rPr>
              <a:t> kiseline, nastat će neutralna vodena otopina natrijevog klorida 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82C2EC40-4124-4698-983E-40EFCEE8B8E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137" y="591470"/>
            <a:ext cx="3770235" cy="2450653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B6919168-01E5-455A-95B3-D28079196320}"/>
              </a:ext>
            </a:extLst>
          </p:cNvPr>
          <p:cNvSpPr txBox="1"/>
          <p:nvPr/>
        </p:nvSpPr>
        <p:spPr>
          <a:xfrm>
            <a:off x="545465" y="3137764"/>
            <a:ext cx="10942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reakcija kiseline i lužine naziva se neutralizacija jer </a:t>
            </a:r>
            <a:r>
              <a:rPr lang="hr-HR" sz="2400" dirty="0" err="1">
                <a:latin typeface="Comic Sans MS" panose="030F0702030302020204" pitchFamily="66" charset="0"/>
              </a:rPr>
              <a:t>oksonijevi</a:t>
            </a:r>
            <a:r>
              <a:rPr lang="hr-HR" sz="2400" dirty="0">
                <a:latin typeface="Comic Sans MS" panose="030F0702030302020204" pitchFamily="66" charset="0"/>
              </a:rPr>
              <a:t> ioni reagiraju s </a:t>
            </a:r>
            <a:r>
              <a:rPr lang="hr-HR" sz="2400" dirty="0" err="1">
                <a:latin typeface="Comic Sans MS" panose="030F0702030302020204" pitchFamily="66" charset="0"/>
              </a:rPr>
              <a:t>hidroksidnim</a:t>
            </a:r>
            <a:r>
              <a:rPr lang="hr-HR" sz="2400" dirty="0">
                <a:latin typeface="Comic Sans MS" panose="030F0702030302020204" pitchFamily="66" charset="0"/>
              </a:rPr>
              <a:t> ionima i nastaje voda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64340FE8-D0C0-4A66-A505-141A701BCF66}"/>
              </a:ext>
            </a:extLst>
          </p:cNvPr>
          <p:cNvSpPr txBox="1"/>
          <p:nvPr/>
        </p:nvSpPr>
        <p:spPr>
          <a:xfrm>
            <a:off x="623563" y="4854538"/>
            <a:ext cx="10728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neutralizacija je reakcija kiseline i lužine pri čemu nastaju sol i voda 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90E6421B-C15C-4C2A-8DB1-28FE1AEC174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2159" y="4128905"/>
            <a:ext cx="3218937" cy="565489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D59A7510-5B45-4419-9B47-72ED697E6D62}"/>
              </a:ext>
            </a:extLst>
          </p:cNvPr>
          <p:cNvSpPr txBox="1"/>
          <p:nvPr/>
        </p:nvSpPr>
        <p:spPr>
          <a:xfrm>
            <a:off x="2965618" y="5348751"/>
            <a:ext cx="776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lužina + kiselina </a:t>
            </a:r>
            <a:r>
              <a:rPr lang="hr-H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lang="hr-HR" sz="2800" b="1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sol  + voda</a:t>
            </a:r>
            <a:endParaRPr lang="hr-H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B1A69C1B-A23A-4C05-937C-799C53B910A7}"/>
              </a:ext>
            </a:extLst>
          </p:cNvPr>
          <p:cNvSpPr txBox="1"/>
          <p:nvPr/>
        </p:nvSpPr>
        <p:spPr>
          <a:xfrm>
            <a:off x="2284543" y="5971147"/>
            <a:ext cx="740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   </a:t>
            </a:r>
            <a:r>
              <a:rPr lang="hr-HR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NaOH</a:t>
            </a:r>
            <a:r>
              <a:rPr lang="hr-H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hr-HR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aq</a:t>
            </a:r>
            <a:r>
              <a:rPr lang="hr-H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) + HCl(</a:t>
            </a:r>
            <a:r>
              <a:rPr lang="hr-HR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aq</a:t>
            </a:r>
            <a:r>
              <a:rPr lang="hr-H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)  </a:t>
            </a:r>
            <a:r>
              <a:rPr lang="hr-H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hr-H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NaCl(</a:t>
            </a:r>
            <a:r>
              <a:rPr lang="hr-HR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aq</a:t>
            </a:r>
            <a:r>
              <a:rPr lang="hr-H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) + H</a:t>
            </a:r>
            <a:r>
              <a:rPr lang="hr-H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r>
              <a:rPr lang="hr-HR" sz="2400" b="1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O(l)</a:t>
            </a:r>
            <a:endParaRPr lang="hr-H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xmlns="" id="{208F7356-2CEE-4775-839B-F9077BE43B4F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Soli i brzina kemijske reakcije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1CC60C99-2351-4D65-8873-9FEDE8C95A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699" y="741473"/>
            <a:ext cx="1716051" cy="117127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BB52B713-60DE-4F6D-99B8-0F1EBAFD2ADD}"/>
              </a:ext>
            </a:extLst>
          </p:cNvPr>
          <p:cNvSpPr txBox="1"/>
          <p:nvPr/>
        </p:nvSpPr>
        <p:spPr>
          <a:xfrm>
            <a:off x="791549" y="1999227"/>
            <a:ext cx="10092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DOBIVANJE SOLI REAKCIJOM OKSIDA METALA I KISELINE</a:t>
            </a:r>
            <a:r>
              <a:rPr lang="hr-HR" sz="2400" b="1" dirty="0">
                <a:latin typeface="Comic Sans MS" panose="030F0702030302020204" pitchFamily="66" charset="0"/>
              </a:rPr>
              <a:t> 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A23AABC9-3A84-46D8-B366-41B4B562ACF7}"/>
              </a:ext>
            </a:extLst>
          </p:cNvPr>
          <p:cNvSpPr txBox="1"/>
          <p:nvPr/>
        </p:nvSpPr>
        <p:spPr>
          <a:xfrm>
            <a:off x="1782339" y="2655094"/>
            <a:ext cx="776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oksid metala + kiselina </a:t>
            </a:r>
            <a:r>
              <a:rPr lang="hr-H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lang="hr-HR" sz="2800" b="1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sol  + voda</a:t>
            </a:r>
            <a:endParaRPr lang="hr-H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7ADF3554-631E-467D-BA5A-876202517AB6}"/>
              </a:ext>
            </a:extLst>
          </p:cNvPr>
          <p:cNvSpPr txBox="1"/>
          <p:nvPr/>
        </p:nvSpPr>
        <p:spPr>
          <a:xfrm>
            <a:off x="791549" y="3679687"/>
            <a:ext cx="10092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DOBIVANJE SOLI REAKCIJOM NEUTRALIZACIJE</a:t>
            </a:r>
            <a:r>
              <a:rPr lang="hr-HR" sz="2400" b="1" dirty="0">
                <a:latin typeface="Comic Sans MS" panose="030F0702030302020204" pitchFamily="66" charset="0"/>
              </a:rPr>
              <a:t> 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7451BAF9-F7DA-4765-B466-6F92FF6AAEC4}"/>
              </a:ext>
            </a:extLst>
          </p:cNvPr>
          <p:cNvSpPr txBox="1"/>
          <p:nvPr/>
        </p:nvSpPr>
        <p:spPr>
          <a:xfrm>
            <a:off x="541629" y="4510684"/>
            <a:ext cx="10728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neutralizacija je reakcija kiseline i lužine pri čemu nastaju sol i voda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F12F3EEA-F860-4135-8461-F938B46B5E0B}"/>
              </a:ext>
            </a:extLst>
          </p:cNvPr>
          <p:cNvSpPr txBox="1"/>
          <p:nvPr/>
        </p:nvSpPr>
        <p:spPr>
          <a:xfrm>
            <a:off x="2100750" y="5253031"/>
            <a:ext cx="776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lužina + kiselina </a:t>
            </a:r>
            <a:r>
              <a:rPr lang="hr-H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lang="hr-HR" sz="2800" b="1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sol  + voda</a:t>
            </a:r>
            <a:endParaRPr lang="hr-H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1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xmlns="" id="{208F7356-2CEE-4775-839B-F9077BE43B4F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Soli i brzina kemijske reakcije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754E9AA3-E1D8-42D9-AA38-661921F046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613" y="2294119"/>
            <a:ext cx="3583619" cy="2969465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B963087D-88AA-493A-B339-025578B232B3}"/>
              </a:ext>
            </a:extLst>
          </p:cNvPr>
          <p:cNvSpPr txBox="1"/>
          <p:nvPr/>
        </p:nvSpPr>
        <p:spPr>
          <a:xfrm>
            <a:off x="4491213" y="2131663"/>
            <a:ext cx="5704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amonijeve soli ne sadrže metalni kation već tzv. </a:t>
            </a:r>
            <a:r>
              <a:rPr lang="hr-HR" sz="2400" b="1" dirty="0">
                <a:latin typeface="Comic Sans MS" panose="030F0702030302020204" pitchFamily="66" charset="0"/>
              </a:rPr>
              <a:t>amonijev ion, NH₄</a:t>
            </a: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⁺</a:t>
            </a:r>
            <a:r>
              <a:rPr lang="hr-HR" sz="2400" b="1" dirty="0">
                <a:latin typeface="Comic Sans MS" panose="030F0702030302020204" pitchFamily="66" charset="0"/>
              </a:rPr>
              <a:t> 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27A3D779-F96B-4CAF-BE91-47A0A04F5815}"/>
              </a:ext>
            </a:extLst>
          </p:cNvPr>
          <p:cNvSpPr txBox="1"/>
          <p:nvPr/>
        </p:nvSpPr>
        <p:spPr>
          <a:xfrm>
            <a:off x="384699" y="836116"/>
            <a:ext cx="1066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približi li se čaša koja sadrži koncentriranu </a:t>
            </a:r>
            <a:r>
              <a:rPr lang="hr-HR" sz="2400" dirty="0" err="1">
                <a:latin typeface="Comic Sans MS" panose="030F0702030302020204" pitchFamily="66" charset="0"/>
              </a:rPr>
              <a:t>klorovodičnu</a:t>
            </a:r>
            <a:r>
              <a:rPr lang="hr-HR" sz="2400" dirty="0">
                <a:latin typeface="Comic Sans MS" panose="030F0702030302020204" pitchFamily="66" charset="0"/>
              </a:rPr>
              <a:t> kiselinu čaši s vodenom </a:t>
            </a:r>
            <a:r>
              <a:rPr lang="hr-HR" sz="2400" dirty="0" err="1">
                <a:latin typeface="Comic Sans MS" panose="030F0702030302020204" pitchFamily="66" charset="0"/>
              </a:rPr>
              <a:t>otopinuom</a:t>
            </a:r>
            <a:r>
              <a:rPr lang="hr-HR" sz="2400" dirty="0">
                <a:latin typeface="Comic Sans MS" panose="030F0702030302020204" pitchFamily="66" charset="0"/>
              </a:rPr>
              <a:t> amonijaka, brzo se pojavi „bijeli dim” soli koju nazivamo amonijev klorid  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0305142C-3A0A-4688-A4FB-044993E84865}"/>
              </a:ext>
            </a:extLst>
          </p:cNvPr>
          <p:cNvSpPr txBox="1"/>
          <p:nvPr/>
        </p:nvSpPr>
        <p:spPr>
          <a:xfrm>
            <a:off x="4856238" y="3296407"/>
            <a:ext cx="5704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Napiši formulu amonijevog klorida. 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B3FB3F4E-B600-49E3-A2AE-64956B52FCC0}"/>
              </a:ext>
            </a:extLst>
          </p:cNvPr>
          <p:cNvSpPr txBox="1"/>
          <p:nvPr/>
        </p:nvSpPr>
        <p:spPr>
          <a:xfrm>
            <a:off x="9026878" y="4011892"/>
            <a:ext cx="1435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NH₄Cl</a:t>
            </a:r>
            <a:endParaRPr lang="hr-H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830F3429-C635-433E-89F5-A0374B376FC1}"/>
              </a:ext>
            </a:extLst>
          </p:cNvPr>
          <p:cNvSpPr txBox="1"/>
          <p:nvPr/>
        </p:nvSpPr>
        <p:spPr>
          <a:xfrm>
            <a:off x="245690" y="5360418"/>
            <a:ext cx="11561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amonijev klorid trivijalno se naziva  salmijak, a koristi se u mnogobrojne svrhe (u proizvodnji umjetnih gnojiva, kao aditiv u prehrambenim proizvodima i dr.) 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</p:txBody>
      </p:sp>
      <p:sp>
        <p:nvSpPr>
          <p:cNvPr id="12" name="Oblačić za govor: pravokutnik sa zaobljenim kutovima 11">
            <a:extLst>
              <a:ext uri="{FF2B5EF4-FFF2-40B4-BE49-F238E27FC236}">
                <a16:creationId xmlns:a16="http://schemas.microsoft.com/office/drawing/2014/main" xmlns="" id="{26BF029F-A8EA-4FCD-8148-CED557141ED7}"/>
              </a:ext>
            </a:extLst>
          </p:cNvPr>
          <p:cNvSpPr/>
          <p:nvPr/>
        </p:nvSpPr>
        <p:spPr>
          <a:xfrm>
            <a:off x="4589312" y="3162974"/>
            <a:ext cx="5873174" cy="848917"/>
          </a:xfrm>
          <a:prstGeom prst="wedgeRoundRectCallout">
            <a:avLst>
              <a:gd name="adj1" fmla="val 53958"/>
              <a:gd name="adj2" fmla="val 15784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3" name="Picture 2" descr="Povezana slika">
            <a:extLst>
              <a:ext uri="{FF2B5EF4-FFF2-40B4-BE49-F238E27FC236}">
                <a16:creationId xmlns:a16="http://schemas.microsoft.com/office/drawing/2014/main" xmlns="" id="{EB4F7771-AC9A-49B3-9A25-F3CDB4059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 flipH="1">
            <a:off x="11052699" y="3102522"/>
            <a:ext cx="512020" cy="1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8A080987-C7D2-4F2A-A5AB-ACC2CD60D6EB}"/>
              </a:ext>
            </a:extLst>
          </p:cNvPr>
          <p:cNvSpPr txBox="1"/>
          <p:nvPr/>
        </p:nvSpPr>
        <p:spPr>
          <a:xfrm>
            <a:off x="4807188" y="3154138"/>
            <a:ext cx="5704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U kojem su </a:t>
            </a:r>
            <a:r>
              <a:rPr lang="hr-HR" sz="2400" dirty="0" err="1">
                <a:latin typeface="Comic Sans MS" panose="030F0702030302020204" pitchFamily="66" charset="0"/>
              </a:rPr>
              <a:t>agregacijskom</a:t>
            </a:r>
            <a:r>
              <a:rPr lang="hr-HR" sz="2400" dirty="0">
                <a:latin typeface="Comic Sans MS" panose="030F0702030302020204" pitchFamily="66" charset="0"/>
              </a:rPr>
              <a:t> stanju </a:t>
            </a:r>
            <a:r>
              <a:rPr lang="hr-HR" sz="2400" dirty="0" err="1">
                <a:latin typeface="Comic Sans MS" panose="030F0702030302020204" pitchFamily="66" charset="0"/>
              </a:rPr>
              <a:t>reaktanti</a:t>
            </a:r>
            <a:r>
              <a:rPr lang="hr-HR" sz="2400" dirty="0">
                <a:latin typeface="Comic Sans MS" panose="030F0702030302020204" pitchFamily="66" charset="0"/>
              </a:rPr>
              <a:t> ove reakcije? 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02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2" grpId="0" animBg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xmlns="" id="{208F7356-2CEE-4775-839B-F9077BE43B4F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Soli i brzina kemijske reakcije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8EC5DF89-B300-495B-AD62-1F3626B1D6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0016" y="720706"/>
            <a:ext cx="2909192" cy="2337484"/>
          </a:xfrm>
          <a:prstGeom prst="rect">
            <a:avLst/>
          </a:prstGeom>
        </p:spPr>
      </p:pic>
      <p:sp>
        <p:nvSpPr>
          <p:cNvPr id="5" name="Obični oblačić 14">
            <a:extLst>
              <a:ext uri="{FF2B5EF4-FFF2-40B4-BE49-F238E27FC236}">
                <a16:creationId xmlns:a16="http://schemas.microsoft.com/office/drawing/2014/main" xmlns="" id="{07D9079B-BEA7-4324-982D-E6E46B6891A9}"/>
              </a:ext>
            </a:extLst>
          </p:cNvPr>
          <p:cNvSpPr/>
          <p:nvPr/>
        </p:nvSpPr>
        <p:spPr>
          <a:xfrm>
            <a:off x="494356" y="1162356"/>
            <a:ext cx="2182091" cy="1236518"/>
          </a:xfrm>
          <a:prstGeom prst="cloudCallout">
            <a:avLst>
              <a:gd name="adj1" fmla="val 4592906"/>
              <a:gd name="adj2" fmla="val -43751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Vježbaj malo,</a:t>
            </a:r>
          </a:p>
          <a:p>
            <a:pPr algn="ctr"/>
            <a:r>
              <a:rPr lang="hr-HR" dirty="0"/>
              <a:t>nauči puno</a:t>
            </a:r>
          </a:p>
        </p:txBody>
      </p:sp>
      <p:sp>
        <p:nvSpPr>
          <p:cNvPr id="6" name="Zaobljeni pravokutnik 12">
            <a:extLst>
              <a:ext uri="{FF2B5EF4-FFF2-40B4-BE49-F238E27FC236}">
                <a16:creationId xmlns:a16="http://schemas.microsoft.com/office/drawing/2014/main" xmlns="" id="{F446099B-4E73-4A95-B728-E8294888BFD5}"/>
              </a:ext>
            </a:extLst>
          </p:cNvPr>
          <p:cNvSpPr/>
          <p:nvPr/>
        </p:nvSpPr>
        <p:spPr>
          <a:xfrm>
            <a:off x="3069066" y="3986784"/>
            <a:ext cx="7848870" cy="14841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445AEEDF-85ED-4B88-8190-121616911D81}"/>
              </a:ext>
            </a:extLst>
          </p:cNvPr>
          <p:cNvSpPr txBox="1"/>
          <p:nvPr/>
        </p:nvSpPr>
        <p:spPr>
          <a:xfrm>
            <a:off x="3728007" y="4498048"/>
            <a:ext cx="712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UDŽBENIK, str. 85., zadatci 3., 6., 7., 11. </a:t>
            </a:r>
          </a:p>
        </p:txBody>
      </p:sp>
    </p:spTree>
    <p:extLst>
      <p:ext uri="{BB962C8B-B14F-4D97-AF65-F5344CB8AC3E}">
        <p14:creationId xmlns:p14="http://schemas.microsoft.com/office/powerpoint/2010/main" val="23004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xmlns="" id="{208F7356-2CEE-4775-839B-F9077BE43B4F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Soli i brzina kemijske reakcije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D251590-538C-450B-A131-AC42FBA92E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141" y="680444"/>
            <a:ext cx="4772025" cy="85725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F392E55D-D70F-4746-89A6-58864E5DD034}"/>
              </a:ext>
            </a:extLst>
          </p:cNvPr>
          <p:cNvSpPr txBox="1"/>
          <p:nvPr/>
        </p:nvSpPr>
        <p:spPr>
          <a:xfrm>
            <a:off x="741470" y="1598245"/>
            <a:ext cx="712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Nabroji načine dobivanja soli.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30003997-EE47-4EFA-8E1E-BE2E2996C277}"/>
              </a:ext>
            </a:extLst>
          </p:cNvPr>
          <p:cNvSpPr txBox="1"/>
          <p:nvPr/>
        </p:nvSpPr>
        <p:spPr>
          <a:xfrm>
            <a:off x="741470" y="2293557"/>
            <a:ext cx="1049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Imenuj ione od kojih su građene soli: </a:t>
            </a:r>
            <a:r>
              <a:rPr lang="hr-HR" sz="2400" dirty="0" err="1">
                <a:latin typeface="Comic Sans MS" panose="030F0702030302020204" pitchFamily="66" charset="0"/>
              </a:rPr>
              <a:t>CaCl</a:t>
            </a:r>
            <a:r>
              <a:rPr lang="hr-HR" sz="2400" dirty="0">
                <a:latin typeface="Comic Sans MS" panose="030F0702030302020204" pitchFamily="66" charset="0"/>
                <a:cs typeface="Calibri" panose="020F0502020204030204" pitchFamily="34" charset="0"/>
              </a:rPr>
              <a:t>₂, </a:t>
            </a:r>
            <a:r>
              <a:rPr lang="hr-HR" sz="2400" dirty="0" err="1">
                <a:latin typeface="Comic Sans MS" panose="030F0702030302020204" pitchFamily="66" charset="0"/>
                <a:cs typeface="Calibri" panose="020F0502020204030204" pitchFamily="34" charset="0"/>
              </a:rPr>
              <a:t>Na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r>
              <a:rPr lang="hr-HR" sz="2400" dirty="0" err="1">
                <a:latin typeface="Comic Sans MS" panose="030F0702030302020204" pitchFamily="66" charset="0"/>
                <a:cs typeface="Calibri" panose="020F0502020204030204" pitchFamily="34" charset="0"/>
              </a:rPr>
              <a:t>SO</a:t>
            </a:r>
            <a:r>
              <a:rPr lang="hr-HR" sz="2400" dirty="0">
                <a:latin typeface="Comic Sans MS" panose="030F0702030302020204" pitchFamily="66" charset="0"/>
                <a:cs typeface="Calibri" panose="020F0502020204030204" pitchFamily="34" charset="0"/>
              </a:rPr>
              <a:t>₄</a:t>
            </a:r>
            <a:r>
              <a:rPr lang="hr-HR" sz="2400" dirty="0">
                <a:latin typeface="Comic Sans MS" panose="030F0702030302020204" pitchFamily="66" charset="0"/>
              </a:rPr>
              <a:t> , Fe(NO</a:t>
            </a:r>
            <a:r>
              <a:rPr lang="hr-HR" sz="2400" dirty="0">
                <a:latin typeface="Comic Sans MS" panose="030F0702030302020204" pitchFamily="66" charset="0"/>
                <a:cs typeface="Calibri" panose="020F0502020204030204" pitchFamily="34" charset="0"/>
              </a:rPr>
              <a:t>₃)₃</a:t>
            </a:r>
            <a:endParaRPr lang="hr-HR" sz="2400" dirty="0">
              <a:latin typeface="Comic Sans MS" panose="030F0702030302020204" pitchFamily="66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E0BD2454-E224-4C96-B170-B26DBC7ECAE0}"/>
              </a:ext>
            </a:extLst>
          </p:cNvPr>
          <p:cNvSpPr txBox="1"/>
          <p:nvPr/>
        </p:nvSpPr>
        <p:spPr>
          <a:xfrm>
            <a:off x="759226" y="2928332"/>
            <a:ext cx="9157132" cy="169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Kemijskom jednadžbom prikaži reakciju: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Comic Sans MS" panose="030F0702030302020204" pitchFamily="66" charset="0"/>
              </a:rPr>
              <a:t>    a) kalcijevog oksida i sumporne kiseline,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Comic Sans MS" panose="030F0702030302020204" pitchFamily="66" charset="0"/>
              </a:rPr>
              <a:t>    b) kalijevog hidroksida i dušične kiseline.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970773DD-80C0-4532-A762-B24FE58CC84A}"/>
              </a:ext>
            </a:extLst>
          </p:cNvPr>
          <p:cNvSpPr txBox="1"/>
          <p:nvPr/>
        </p:nvSpPr>
        <p:spPr>
          <a:xfrm>
            <a:off x="741470" y="4798091"/>
            <a:ext cx="8881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Nabroji svojstva natrijevog klorida koja poznaješ.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78618481-A5A6-460A-BC33-94889C10A29E}"/>
              </a:ext>
            </a:extLst>
          </p:cNvPr>
          <p:cNvSpPr txBox="1"/>
          <p:nvPr/>
        </p:nvSpPr>
        <p:spPr>
          <a:xfrm>
            <a:off x="741470" y="5531370"/>
            <a:ext cx="1049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Predloži nazive sljedećih soli: </a:t>
            </a:r>
            <a:r>
              <a:rPr lang="hr-HR" sz="2400" dirty="0" err="1">
                <a:latin typeface="Comic Sans MS" panose="030F0702030302020204" pitchFamily="66" charset="0"/>
              </a:rPr>
              <a:t>FeCl</a:t>
            </a:r>
            <a:r>
              <a:rPr lang="hr-HR" sz="2400" dirty="0">
                <a:latin typeface="Comic Sans MS" panose="030F0702030302020204" pitchFamily="66" charset="0"/>
                <a:cs typeface="Calibri" panose="020F0502020204030204" pitchFamily="34" charset="0"/>
              </a:rPr>
              <a:t>₂, </a:t>
            </a:r>
            <a:r>
              <a:rPr lang="hr-HR" sz="2400" dirty="0" err="1">
                <a:latin typeface="Comic Sans MS" panose="030F0702030302020204" pitchFamily="66" charset="0"/>
                <a:cs typeface="Calibri" panose="020F0502020204030204" pitchFamily="34" charset="0"/>
              </a:rPr>
              <a:t>CaSO</a:t>
            </a:r>
            <a:r>
              <a:rPr lang="hr-HR" sz="2400" dirty="0">
                <a:latin typeface="Comic Sans MS" panose="030F0702030302020204" pitchFamily="66" charset="0"/>
                <a:cs typeface="Calibri" panose="020F0502020204030204" pitchFamily="34" charset="0"/>
              </a:rPr>
              <a:t>₄</a:t>
            </a:r>
            <a:r>
              <a:rPr lang="hr-HR" sz="2400" dirty="0">
                <a:latin typeface="Comic Sans MS" panose="030F0702030302020204" pitchFamily="66" charset="0"/>
              </a:rPr>
              <a:t> , Al(NO</a:t>
            </a:r>
            <a:r>
              <a:rPr lang="hr-HR" sz="2400" dirty="0">
                <a:latin typeface="Comic Sans MS" panose="030F0702030302020204" pitchFamily="66" charset="0"/>
                <a:cs typeface="Calibri" panose="020F0502020204030204" pitchFamily="34" charset="0"/>
              </a:rPr>
              <a:t>₃)₃</a:t>
            </a:r>
            <a:endParaRPr lang="hr-H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06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xmlns="" id="{208F7356-2CEE-4775-839B-F9077BE43B4F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Soli i brzina kemijske reakcije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C30220B-F8D4-4933-A609-1CA354E3A8D1}"/>
              </a:ext>
            </a:extLst>
          </p:cNvPr>
          <p:cNvSpPr txBox="1"/>
          <p:nvPr/>
        </p:nvSpPr>
        <p:spPr>
          <a:xfrm>
            <a:off x="384699" y="683581"/>
            <a:ext cx="4376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IMENOVANJE SOLI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69862DF-7AB7-48D1-BCCD-BE3FA2C99B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24" y="2091653"/>
            <a:ext cx="9815741" cy="441804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6E760D4F-A2C6-425A-A6E3-8B73055347B2}"/>
              </a:ext>
            </a:extLst>
          </p:cNvPr>
          <p:cNvSpPr txBox="1"/>
          <p:nvPr/>
        </p:nvSpPr>
        <p:spPr>
          <a:xfrm>
            <a:off x="679324" y="1260656"/>
            <a:ext cx="10364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kemijski naziv soli tvori se od imena kationa i imena aniona (kiselinskog ostatka) u njezinu sastavu</a:t>
            </a:r>
          </a:p>
        </p:txBody>
      </p:sp>
    </p:spTree>
    <p:extLst>
      <p:ext uri="{BB962C8B-B14F-4D97-AF65-F5344CB8AC3E}">
        <p14:creationId xmlns:p14="http://schemas.microsoft.com/office/powerpoint/2010/main" val="19305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xmlns="" id="{208F7356-2CEE-4775-839B-F9077BE43B4F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Soli i brzina kemijske reakcije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8EC5DF89-B300-495B-AD62-1F3626B1D6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1376" y="626416"/>
            <a:ext cx="2469248" cy="1983997"/>
          </a:xfrm>
          <a:prstGeom prst="rect">
            <a:avLst/>
          </a:prstGeom>
        </p:spPr>
      </p:pic>
      <p:sp>
        <p:nvSpPr>
          <p:cNvPr id="5" name="Obični oblačić 14">
            <a:extLst>
              <a:ext uri="{FF2B5EF4-FFF2-40B4-BE49-F238E27FC236}">
                <a16:creationId xmlns:a16="http://schemas.microsoft.com/office/drawing/2014/main" xmlns="" id="{07D9079B-BEA7-4324-982D-E6E46B6891A9}"/>
              </a:ext>
            </a:extLst>
          </p:cNvPr>
          <p:cNvSpPr/>
          <p:nvPr/>
        </p:nvSpPr>
        <p:spPr>
          <a:xfrm>
            <a:off x="494356" y="1162356"/>
            <a:ext cx="2182091" cy="1236518"/>
          </a:xfrm>
          <a:prstGeom prst="cloudCallout">
            <a:avLst>
              <a:gd name="adj1" fmla="val 4592906"/>
              <a:gd name="adj2" fmla="val -43751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Vježbaj malo,</a:t>
            </a:r>
          </a:p>
          <a:p>
            <a:pPr algn="ctr"/>
            <a:r>
              <a:rPr lang="hr-HR" dirty="0"/>
              <a:t>nauči puno</a:t>
            </a:r>
          </a:p>
        </p:txBody>
      </p:sp>
      <p:sp>
        <p:nvSpPr>
          <p:cNvPr id="6" name="Zaobljeni pravokutnik 12">
            <a:extLst>
              <a:ext uri="{FF2B5EF4-FFF2-40B4-BE49-F238E27FC236}">
                <a16:creationId xmlns:a16="http://schemas.microsoft.com/office/drawing/2014/main" xmlns="" id="{F446099B-4E73-4A95-B728-E8294888BFD5}"/>
              </a:ext>
            </a:extLst>
          </p:cNvPr>
          <p:cNvSpPr/>
          <p:nvPr/>
        </p:nvSpPr>
        <p:spPr>
          <a:xfrm>
            <a:off x="2099802" y="2670825"/>
            <a:ext cx="7620270" cy="8284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445AEEDF-85ED-4B88-8190-121616911D81}"/>
              </a:ext>
            </a:extLst>
          </p:cNvPr>
          <p:cNvSpPr txBox="1"/>
          <p:nvPr/>
        </p:nvSpPr>
        <p:spPr>
          <a:xfrm>
            <a:off x="3059270" y="2831008"/>
            <a:ext cx="712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U bilježnicu odgovori na pitanja.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E1EF4677-706F-4393-839C-6953768B0B20}"/>
              </a:ext>
            </a:extLst>
          </p:cNvPr>
          <p:cNvSpPr txBox="1"/>
          <p:nvPr/>
        </p:nvSpPr>
        <p:spPr>
          <a:xfrm>
            <a:off x="943061" y="3559723"/>
            <a:ext cx="10458942" cy="2250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hr-HR" sz="2400" dirty="0">
                <a:latin typeface="Comic Sans MS" panose="030F0702030302020204" pitchFamily="66" charset="0"/>
              </a:rPr>
              <a:t>Imenuj sljedeće soli: 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Comic Sans MS" panose="030F0702030302020204" pitchFamily="66" charset="0"/>
              </a:rPr>
              <a:t>     a) Ca(NO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₃)₂    __________________            </a:t>
            </a:r>
            <a:r>
              <a:rPr lang="hr-HR" sz="2400" dirty="0">
                <a:latin typeface="Comic Sans MS" panose="030F0702030302020204" pitchFamily="66" charset="0"/>
                <a:cs typeface="Calibri" panose="020F0502020204030204" pitchFamily="34" charset="0"/>
              </a:rPr>
              <a:t>b) </a:t>
            </a:r>
            <a:r>
              <a:rPr lang="hr-HR" sz="2400" dirty="0" err="1">
                <a:latin typeface="Comic Sans MS" panose="030F0702030302020204" pitchFamily="66" charset="0"/>
                <a:cs typeface="Calibri" panose="020F0502020204030204" pitchFamily="34" charset="0"/>
              </a:rPr>
              <a:t>AlBr</a:t>
            </a:r>
            <a:r>
              <a:rPr lang="hr-HR" sz="2400" dirty="0">
                <a:latin typeface="Comic Sans MS" panose="030F0702030302020204" pitchFamily="66" charset="0"/>
                <a:cs typeface="Calibri" panose="020F0502020204030204" pitchFamily="34" charset="0"/>
              </a:rPr>
              <a:t>₃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___________________ </a:t>
            </a:r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hr-HR" sz="2400" dirty="0">
                <a:latin typeface="Comic Sans MS" panose="030F0702030302020204" pitchFamily="66" charset="0"/>
              </a:rPr>
              <a:t>Kemijskom formulom prikaži formulsku jedinku: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Comic Sans MS" panose="030F0702030302020204" pitchFamily="66" charset="0"/>
              </a:rPr>
              <a:t>    a) magnezijevog nitrata</a:t>
            </a:r>
            <a:r>
              <a:rPr lang="hr-HR" sz="2400" dirty="0"/>
              <a:t>_____ </a:t>
            </a:r>
            <a:r>
              <a:rPr lang="hr-HR" sz="2400" dirty="0">
                <a:latin typeface="Comic Sans MS" panose="030F0702030302020204" pitchFamily="66" charset="0"/>
              </a:rPr>
              <a:t>          b) kalijevog sulfata </a:t>
            </a:r>
            <a:r>
              <a:rPr lang="hr-HR" sz="2400" dirty="0"/>
              <a:t>______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2FEDFCB5-711C-477E-9B01-4501A748C50E}"/>
              </a:ext>
            </a:extLst>
          </p:cNvPr>
          <p:cNvSpPr txBox="1"/>
          <p:nvPr/>
        </p:nvSpPr>
        <p:spPr>
          <a:xfrm>
            <a:off x="3427702" y="4167682"/>
            <a:ext cx="2668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kalcijev nitrat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7C325901-2D62-48BE-B532-9F5E408A0B9D}"/>
              </a:ext>
            </a:extLst>
          </p:cNvPr>
          <p:cNvSpPr txBox="1"/>
          <p:nvPr/>
        </p:nvSpPr>
        <p:spPr>
          <a:xfrm>
            <a:off x="8182852" y="4167682"/>
            <a:ext cx="2668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aluminijev bromid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6CB968FB-10E9-4526-9B84-770946087F11}"/>
              </a:ext>
            </a:extLst>
          </p:cNvPr>
          <p:cNvSpPr txBox="1"/>
          <p:nvPr/>
        </p:nvSpPr>
        <p:spPr>
          <a:xfrm>
            <a:off x="4761851" y="5328531"/>
            <a:ext cx="2668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Mg(NO</a:t>
            </a:r>
            <a:r>
              <a:rPr lang="hr-H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₃)₂</a:t>
            </a:r>
            <a:endParaRPr lang="hr-H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BD624B4E-6D26-49EE-BF26-C9C285951506}"/>
              </a:ext>
            </a:extLst>
          </p:cNvPr>
          <p:cNvSpPr txBox="1"/>
          <p:nvPr/>
        </p:nvSpPr>
        <p:spPr>
          <a:xfrm>
            <a:off x="9266795" y="5296509"/>
            <a:ext cx="2668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hr-H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r>
              <a:rPr lang="hr-H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SO₄</a:t>
            </a:r>
          </a:p>
        </p:txBody>
      </p:sp>
    </p:spTree>
    <p:extLst>
      <p:ext uri="{BB962C8B-B14F-4D97-AF65-F5344CB8AC3E}">
        <p14:creationId xmlns:p14="http://schemas.microsoft.com/office/powerpoint/2010/main" val="287799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xmlns="" id="{208F7356-2CEE-4775-839B-F9077BE43B4F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Soli i brzina kemijske reakcije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1AE1357F-ACF2-4570-A4FF-52D0C16811F5}"/>
              </a:ext>
            </a:extLst>
          </p:cNvPr>
          <p:cNvSpPr txBox="1"/>
          <p:nvPr/>
        </p:nvSpPr>
        <p:spPr>
          <a:xfrm>
            <a:off x="563732" y="628793"/>
            <a:ext cx="10777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zbog čvrstih veza iona u kristalu  soli u čvrstom stanju ne vode električnu struju 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4AC972EC-1B31-49CD-B428-3A7F69507FC0}"/>
              </a:ext>
            </a:extLst>
          </p:cNvPr>
          <p:cNvSpPr txBox="1"/>
          <p:nvPr/>
        </p:nvSpPr>
        <p:spPr>
          <a:xfrm>
            <a:off x="492710" y="1646396"/>
            <a:ext cx="10586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vodene otopine soli dobri su vodiči električne struje (tzv. elektroliti)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DAE25E82-1B98-4037-BE96-3EA775B4BA16}"/>
              </a:ext>
            </a:extLst>
          </p:cNvPr>
          <p:cNvSpPr txBox="1"/>
          <p:nvPr/>
        </p:nvSpPr>
        <p:spPr>
          <a:xfrm>
            <a:off x="492711" y="1678522"/>
            <a:ext cx="10586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soli koje su netopive u vodi ne provode električnu struju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37609E6A-EE44-4353-96C8-2AE1E9042A0D}"/>
              </a:ext>
            </a:extLst>
          </p:cNvPr>
          <p:cNvSpPr txBox="1"/>
          <p:nvPr/>
        </p:nvSpPr>
        <p:spPr>
          <a:xfrm>
            <a:off x="6069266" y="2669899"/>
            <a:ext cx="5397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Zašto su vodene otopine soli dobri vodiči električne struje?</a:t>
            </a:r>
          </a:p>
        </p:txBody>
      </p:sp>
      <p:sp>
        <p:nvSpPr>
          <p:cNvPr id="13" name="Oblačić za govor: pravokutnik sa zaobljenim kutovima 12">
            <a:extLst>
              <a:ext uri="{FF2B5EF4-FFF2-40B4-BE49-F238E27FC236}">
                <a16:creationId xmlns:a16="http://schemas.microsoft.com/office/drawing/2014/main" xmlns="" id="{B24313E6-3138-4CB2-AE0E-A82D7D1DF4B7}"/>
              </a:ext>
            </a:extLst>
          </p:cNvPr>
          <p:cNvSpPr/>
          <p:nvPr/>
        </p:nvSpPr>
        <p:spPr>
          <a:xfrm>
            <a:off x="6053796" y="2505438"/>
            <a:ext cx="4776961" cy="1143586"/>
          </a:xfrm>
          <a:prstGeom prst="wedgeRoundRectCallout">
            <a:avLst>
              <a:gd name="adj1" fmla="val 56352"/>
              <a:gd name="adj2" fmla="val 3363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4" name="Picture 2" descr="Povezana slika">
            <a:extLst>
              <a:ext uri="{FF2B5EF4-FFF2-40B4-BE49-F238E27FC236}">
                <a16:creationId xmlns:a16="http://schemas.microsoft.com/office/drawing/2014/main" xmlns="" id="{68DE8F8B-8F7E-429A-8471-3F5067914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 flipH="1">
            <a:off x="11176746" y="2420065"/>
            <a:ext cx="512020" cy="1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22374561-C1D9-4128-9900-44AAC3E6D49B}"/>
              </a:ext>
            </a:extLst>
          </p:cNvPr>
          <p:cNvSpPr txBox="1"/>
          <p:nvPr/>
        </p:nvSpPr>
        <p:spPr>
          <a:xfrm>
            <a:off x="492709" y="1628183"/>
            <a:ext cx="908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neke su soli otrovne, većinom soli teških metala poput olova, bakra, žive i dr. jer uzrokuju zgrušavanje proteina</a:t>
            </a:r>
          </a:p>
        </p:txBody>
      </p:sp>
      <p:sp>
        <p:nvSpPr>
          <p:cNvPr id="16" name="Oblačić za govor: pravokutnik sa zaobljenim kutovima 15">
            <a:extLst>
              <a:ext uri="{FF2B5EF4-FFF2-40B4-BE49-F238E27FC236}">
                <a16:creationId xmlns:a16="http://schemas.microsoft.com/office/drawing/2014/main" xmlns="" id="{5C135BA8-AC96-4ED4-AAC8-B4E3B437DF72}"/>
              </a:ext>
            </a:extLst>
          </p:cNvPr>
          <p:cNvSpPr/>
          <p:nvPr/>
        </p:nvSpPr>
        <p:spPr>
          <a:xfrm>
            <a:off x="871417" y="2602447"/>
            <a:ext cx="9200226" cy="742080"/>
          </a:xfrm>
          <a:prstGeom prst="wedgeRoundRectCallout">
            <a:avLst>
              <a:gd name="adj1" fmla="val 53958"/>
              <a:gd name="adj2" fmla="val 15784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0AD7F97A-0794-48FD-B92C-661C5F9EF9A6}"/>
              </a:ext>
            </a:extLst>
          </p:cNvPr>
          <p:cNvSpPr txBox="1"/>
          <p:nvPr/>
        </p:nvSpPr>
        <p:spPr>
          <a:xfrm>
            <a:off x="911275" y="2696256"/>
            <a:ext cx="10777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Navedi još neke čimbenike koji uzrokuju zgrušavanje proteina.</a:t>
            </a:r>
          </a:p>
        </p:txBody>
      </p:sp>
      <p:pic>
        <p:nvPicPr>
          <p:cNvPr id="18" name="Picture 2" descr="Povezana slika">
            <a:extLst>
              <a:ext uri="{FF2B5EF4-FFF2-40B4-BE49-F238E27FC236}">
                <a16:creationId xmlns:a16="http://schemas.microsoft.com/office/drawing/2014/main" xmlns="" id="{6C8C2F20-11A0-4CA3-A9AF-15846A87C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 flipH="1">
            <a:off x="10455602" y="2466464"/>
            <a:ext cx="512020" cy="1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5C7E1377-84B8-4EA2-97FC-B78E86BF6A1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5291" y="3792291"/>
            <a:ext cx="4015466" cy="269280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8855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0" grpId="0"/>
      <p:bldP spid="10" grpId="1"/>
      <p:bldP spid="13" grpId="0" animBg="1"/>
      <p:bldP spid="13" grpId="1" animBg="1"/>
      <p:bldP spid="15" grpId="0"/>
      <p:bldP spid="16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xmlns="" id="{208F7356-2CEE-4775-839B-F9077BE43B4F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Soli i brzina kemijske reakcije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A36F82C5-A784-49BC-A36A-B8ADCD8F8D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252" y="741473"/>
            <a:ext cx="1716051" cy="117127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47B62299-780B-4497-9ADA-55A51BC36363}"/>
              </a:ext>
            </a:extLst>
          </p:cNvPr>
          <p:cNvSpPr txBox="1"/>
          <p:nvPr/>
        </p:nvSpPr>
        <p:spPr>
          <a:xfrm>
            <a:off x="2559728" y="1311455"/>
            <a:ext cx="4376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IMENOVANJE SOLI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CE24622D-1D3E-42D2-9A2F-F9AC45A6AFF2}"/>
              </a:ext>
            </a:extLst>
          </p:cNvPr>
          <p:cNvSpPr txBox="1"/>
          <p:nvPr/>
        </p:nvSpPr>
        <p:spPr>
          <a:xfrm>
            <a:off x="812489" y="2095157"/>
            <a:ext cx="10364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kemijski naziv soli tvori se od imena kationa i imena aniona (kiselinskog ostatka) u njezinu sastavu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3EF12856-327C-4CCA-82E9-824022AA87FF}"/>
              </a:ext>
            </a:extLst>
          </p:cNvPr>
          <p:cNvSpPr txBox="1"/>
          <p:nvPr/>
        </p:nvSpPr>
        <p:spPr>
          <a:xfrm>
            <a:off x="2479830" y="3429000"/>
            <a:ext cx="4376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SVOJSTVA SOLI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71F60E0-EC69-48ED-942B-536154BB38FE}"/>
              </a:ext>
            </a:extLst>
          </p:cNvPr>
          <p:cNvSpPr txBox="1"/>
          <p:nvPr/>
        </p:nvSpPr>
        <p:spPr>
          <a:xfrm>
            <a:off x="913752" y="4120746"/>
            <a:ext cx="10364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čvrsto </a:t>
            </a:r>
            <a:r>
              <a:rPr lang="hr-HR" sz="2400" dirty="0" err="1">
                <a:latin typeface="Comic Sans MS" panose="030F0702030302020204" pitchFamily="66" charset="0"/>
              </a:rPr>
              <a:t>agregacijsko</a:t>
            </a:r>
            <a:r>
              <a:rPr lang="hr-HR" sz="2400" dirty="0">
                <a:latin typeface="Comic Sans MS" panose="030F0702030302020204" pitchFamily="66" charset="0"/>
              </a:rPr>
              <a:t> stanje, kristalna građa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netopive soli ne provode električnu struju dok su topive dobri vodiči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soli teških metala poput olova, bakra i žive su otrovne</a:t>
            </a:r>
          </a:p>
        </p:txBody>
      </p:sp>
    </p:spTree>
    <p:extLst>
      <p:ext uri="{BB962C8B-B14F-4D97-AF65-F5344CB8AC3E}">
        <p14:creationId xmlns:p14="http://schemas.microsoft.com/office/powerpoint/2010/main" val="25335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xmlns="" id="{208F7356-2CEE-4775-839B-F9077BE43B4F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Soli i brzina kemijske reakcije</a:t>
            </a:r>
          </a:p>
        </p:txBody>
      </p:sp>
      <p:sp>
        <p:nvSpPr>
          <p:cNvPr id="5" name="Zaobljeni pravokutnik 12">
            <a:extLst>
              <a:ext uri="{FF2B5EF4-FFF2-40B4-BE49-F238E27FC236}">
                <a16:creationId xmlns:a16="http://schemas.microsoft.com/office/drawing/2014/main" xmlns="" id="{DA111999-30FD-41E6-AC83-C067E848FE96}"/>
              </a:ext>
            </a:extLst>
          </p:cNvPr>
          <p:cNvSpPr/>
          <p:nvPr/>
        </p:nvSpPr>
        <p:spPr>
          <a:xfrm>
            <a:off x="784869" y="2514612"/>
            <a:ext cx="10418750" cy="18287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6E2B3E1A-2BE8-48C5-A4B0-634FBD1DA984}"/>
              </a:ext>
            </a:extLst>
          </p:cNvPr>
          <p:cNvSpPr txBox="1"/>
          <p:nvPr/>
        </p:nvSpPr>
        <p:spPr>
          <a:xfrm>
            <a:off x="3614649" y="2736654"/>
            <a:ext cx="6066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Comic Sans MS" panose="030F0702030302020204" pitchFamily="66" charset="0"/>
              </a:rPr>
              <a:t>Aktivnost: Samo pet minuta 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6E9F931A-009D-4706-996B-9858D1724466}"/>
              </a:ext>
            </a:extLst>
          </p:cNvPr>
          <p:cNvSpPr txBox="1"/>
          <p:nvPr/>
        </p:nvSpPr>
        <p:spPr>
          <a:xfrm>
            <a:off x="1248576" y="3323817"/>
            <a:ext cx="98817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Uz pomoć teksta u udžbeniku na str. 81. odgovori na pitanja o natrijevom kloridu.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hr-HR" sz="2400" dirty="0">
                <a:latin typeface="Comic Sans MS" panose="030F0702030302020204" pitchFamily="66" charset="0"/>
              </a:rPr>
              <a:t>Nabroji prirodna nalazišta natrijevog klorida.</a:t>
            </a:r>
          </a:p>
          <a:p>
            <a:pPr marL="457200" indent="-457200">
              <a:buAutoNum type="arabicPeriod"/>
            </a:pPr>
            <a:r>
              <a:rPr lang="hr-HR" sz="2400" dirty="0">
                <a:latin typeface="Comic Sans MS" panose="030F0702030302020204" pitchFamily="66" charset="0"/>
              </a:rPr>
              <a:t>Zašto se soli za ljudsku prehranu dodatno jodiraju?</a:t>
            </a:r>
          </a:p>
          <a:p>
            <a:pPr marL="457200" indent="-457200">
              <a:buAutoNum type="arabicPeriod"/>
            </a:pPr>
            <a:r>
              <a:rPr lang="hr-HR" sz="2400" dirty="0">
                <a:latin typeface="Comic Sans MS" panose="030F0702030302020204" pitchFamily="66" charset="0"/>
              </a:rPr>
              <a:t>Koje su posljedice prekomjerne konzumacije natrijevog klorida?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B5AEC3F4-2518-46AD-90F0-0B9ACA31DB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8817" y="524143"/>
            <a:ext cx="2388267" cy="191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0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xmlns="" id="{208F7356-2CEE-4775-839B-F9077BE43B4F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Soli i brzina kemijske reakcije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36328A55-0337-4939-8BAC-F86B84E813AB}"/>
              </a:ext>
            </a:extLst>
          </p:cNvPr>
          <p:cNvSpPr txBox="1"/>
          <p:nvPr/>
        </p:nvSpPr>
        <p:spPr>
          <a:xfrm>
            <a:off x="2777837" y="867686"/>
            <a:ext cx="7124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Pretpostavi ulogu vulkana u davnoj Zemljinoj prošlosti u procesu stvaranja kiselina.</a:t>
            </a:r>
          </a:p>
        </p:txBody>
      </p:sp>
      <p:sp>
        <p:nvSpPr>
          <p:cNvPr id="6" name="Oblačić za govor: pravokutnik sa zaobljenim kutovima 5">
            <a:extLst>
              <a:ext uri="{FF2B5EF4-FFF2-40B4-BE49-F238E27FC236}">
                <a16:creationId xmlns:a16="http://schemas.microsoft.com/office/drawing/2014/main" xmlns="" id="{9F25B09F-EAEF-403B-8424-62A24BDA8398}"/>
              </a:ext>
            </a:extLst>
          </p:cNvPr>
          <p:cNvSpPr/>
          <p:nvPr/>
        </p:nvSpPr>
        <p:spPr>
          <a:xfrm>
            <a:off x="2597695" y="804947"/>
            <a:ext cx="7124701" cy="1026912"/>
          </a:xfrm>
          <a:prstGeom prst="wedgeRoundRectCallout">
            <a:avLst>
              <a:gd name="adj1" fmla="val 54489"/>
              <a:gd name="adj2" fmla="val 23250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7" name="Picture 2" descr="Povezana slika">
            <a:extLst>
              <a:ext uri="{FF2B5EF4-FFF2-40B4-BE49-F238E27FC236}">
                <a16:creationId xmlns:a16="http://schemas.microsoft.com/office/drawing/2014/main" xmlns="" id="{F086827C-C93F-4598-9544-85F71FE5F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 flipH="1">
            <a:off x="10221084" y="867686"/>
            <a:ext cx="512020" cy="1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30AB0A3D-CC42-4A36-A2D2-8AE11E39D218}"/>
              </a:ext>
            </a:extLst>
          </p:cNvPr>
          <p:cNvSpPr txBox="1"/>
          <p:nvPr/>
        </p:nvSpPr>
        <p:spPr>
          <a:xfrm>
            <a:off x="188603" y="2958658"/>
            <a:ext cx="11618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plinovi oslobođeni u </a:t>
            </a:r>
            <a:r>
              <a:rPr lang="hr-HR" sz="2400" dirty="0" err="1">
                <a:latin typeface="Comic Sans MS" panose="030F0702030302020204" pitchFamily="66" charset="0"/>
              </a:rPr>
              <a:t>praatmosferu</a:t>
            </a:r>
            <a:r>
              <a:rPr lang="hr-HR" sz="2400" dirty="0">
                <a:latin typeface="Comic Sans MS" panose="030F0702030302020204" pitchFamily="66" charset="0"/>
              </a:rPr>
              <a:t> otapali su se u vrućoj vodi i stvarali kiseline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266B291E-4EE9-4C11-895B-E15E7A1422AE}"/>
              </a:ext>
            </a:extLst>
          </p:cNvPr>
          <p:cNvSpPr txBox="1"/>
          <p:nvPr/>
        </p:nvSpPr>
        <p:spPr>
          <a:xfrm>
            <a:off x="247455" y="3724858"/>
            <a:ext cx="10910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u reakciji kiselina sa drugima tvarima nastajale su nove tvari građene od kationa i aniona (kiselinskog ostatka), a nazivamo ih </a:t>
            </a:r>
            <a:r>
              <a:rPr lang="hr-HR" sz="2400" b="1" dirty="0">
                <a:latin typeface="Comic Sans MS" panose="030F0702030302020204" pitchFamily="66" charset="0"/>
              </a:rPr>
              <a:t>soli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D41B1556-8C97-436B-9B64-93D9E759E9C9}"/>
              </a:ext>
            </a:extLst>
          </p:cNvPr>
          <p:cNvSpPr txBox="1"/>
          <p:nvPr/>
        </p:nvSpPr>
        <p:spPr>
          <a:xfrm>
            <a:off x="247455" y="4914676"/>
            <a:ext cx="10910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soli su izuzetno rasprostranjene u prirodi te predstavljaju najbrojniju skupinu anorganskih spojeva, a nastaju različitim kemijskim promjenama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42FA8C1-37B8-43AD-9DC2-DB82CE4E09F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917" y="581395"/>
            <a:ext cx="23622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9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xmlns="" id="{208F7356-2CEE-4775-839B-F9077BE43B4F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Soli i brzina kemijske reakcije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F9F4B05B-0577-4D82-966E-826DB28B0B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8" y="2280701"/>
            <a:ext cx="8359698" cy="1797253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20F61399-C9AA-4998-B9E7-9AA9E86EBEAB}"/>
              </a:ext>
            </a:extLst>
          </p:cNvPr>
          <p:cNvSpPr txBox="1"/>
          <p:nvPr/>
        </p:nvSpPr>
        <p:spPr>
          <a:xfrm>
            <a:off x="270560" y="749237"/>
            <a:ext cx="10777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soli koje u svom sastavu sadržavaju vodu nazivamo HIDRATNE SOLI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203AD88F-108F-463A-A9A1-E789714DB659}"/>
              </a:ext>
            </a:extLst>
          </p:cNvPr>
          <p:cNvSpPr txBox="1"/>
          <p:nvPr/>
        </p:nvSpPr>
        <p:spPr>
          <a:xfrm>
            <a:off x="432025" y="4325918"/>
            <a:ext cx="10777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tvari koje upijaju vodu iz zraka nazivamo </a:t>
            </a:r>
            <a:r>
              <a:rPr lang="hr-HR" sz="2400" b="1" dirty="0">
                <a:latin typeface="Comic Sans MS" panose="030F0702030302020204" pitchFamily="66" charset="0"/>
              </a:rPr>
              <a:t>higroskopne tvari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21D1329F-D7BC-44ED-92B3-2249BF95285F}"/>
              </a:ext>
            </a:extLst>
          </p:cNvPr>
          <p:cNvSpPr txBox="1"/>
          <p:nvPr/>
        </p:nvSpPr>
        <p:spPr>
          <a:xfrm>
            <a:off x="579128" y="4352626"/>
            <a:ext cx="10777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Navedi loše strane korištenja trivijalnih naziva kemijskih spojeva.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48BEF514-EDF5-45FE-8D87-8FECBFBBB833}"/>
              </a:ext>
            </a:extLst>
          </p:cNvPr>
          <p:cNvSpPr txBox="1"/>
          <p:nvPr/>
        </p:nvSpPr>
        <p:spPr>
          <a:xfrm>
            <a:off x="270560" y="1315239"/>
            <a:ext cx="10777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primjer takve soli kojeg već dobro poznajemo je modra galica čiji je kemijski naziv bakrov(</a:t>
            </a:r>
            <a:r>
              <a:rPr lang="hr-HR" sz="2400" dirty="0" err="1">
                <a:latin typeface="Comic Sans MS" panose="030F0702030302020204" pitchFamily="66" charset="0"/>
              </a:rPr>
              <a:t>ll</a:t>
            </a:r>
            <a:r>
              <a:rPr lang="hr-HR" sz="2400" dirty="0">
                <a:latin typeface="Comic Sans MS" panose="030F0702030302020204" pitchFamily="66" charset="0"/>
              </a:rPr>
              <a:t>) sulfat </a:t>
            </a:r>
            <a:r>
              <a:rPr lang="hr-HR" sz="2400" dirty="0" err="1">
                <a:latin typeface="Comic Sans MS" panose="030F0702030302020204" pitchFamily="66" charset="0"/>
              </a:rPr>
              <a:t>pentahidrat</a:t>
            </a:r>
            <a:endParaRPr lang="hr-HR" sz="2400" dirty="0">
              <a:latin typeface="Comic Sans MS" panose="030F0702030302020204" pitchFamily="66" charset="0"/>
            </a:endParaRPr>
          </a:p>
        </p:txBody>
      </p:sp>
      <p:sp>
        <p:nvSpPr>
          <p:cNvPr id="10" name="Oblačić za govor: pravokutnik sa zaobljenim kutovima 9">
            <a:extLst>
              <a:ext uri="{FF2B5EF4-FFF2-40B4-BE49-F238E27FC236}">
                <a16:creationId xmlns:a16="http://schemas.microsoft.com/office/drawing/2014/main" xmlns="" id="{2167311C-3E49-461D-885C-7A6964788428}"/>
              </a:ext>
            </a:extLst>
          </p:cNvPr>
          <p:cNvSpPr/>
          <p:nvPr/>
        </p:nvSpPr>
        <p:spPr>
          <a:xfrm>
            <a:off x="477359" y="4212419"/>
            <a:ext cx="9776350" cy="742080"/>
          </a:xfrm>
          <a:prstGeom prst="wedgeRoundRectCallout">
            <a:avLst>
              <a:gd name="adj1" fmla="val 53958"/>
              <a:gd name="adj2" fmla="val 15784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1" name="Picture 2" descr="Povezana slika">
            <a:extLst>
              <a:ext uri="{FF2B5EF4-FFF2-40B4-BE49-F238E27FC236}">
                <a16:creationId xmlns:a16="http://schemas.microsoft.com/office/drawing/2014/main" xmlns="" id="{4C85FF71-394F-4A0D-A8F1-94AAB6B5F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 flipH="1">
            <a:off x="11103396" y="4231544"/>
            <a:ext cx="512020" cy="1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2231956E-36AE-4277-A8C5-2A85F30923D4}"/>
              </a:ext>
            </a:extLst>
          </p:cNvPr>
          <p:cNvSpPr txBox="1"/>
          <p:nvPr/>
        </p:nvSpPr>
        <p:spPr>
          <a:xfrm>
            <a:off x="579128" y="5321049"/>
            <a:ext cx="9972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Predloži u koje bi svrhe mogli koristiti higroskopne tvari u svakodnevnom životu.</a:t>
            </a:r>
          </a:p>
        </p:txBody>
      </p:sp>
      <p:sp>
        <p:nvSpPr>
          <p:cNvPr id="13" name="Oblačić za govor: pravokutnik sa zaobljenim kutovima 12">
            <a:extLst>
              <a:ext uri="{FF2B5EF4-FFF2-40B4-BE49-F238E27FC236}">
                <a16:creationId xmlns:a16="http://schemas.microsoft.com/office/drawing/2014/main" xmlns="" id="{DD73218A-6DB0-4328-BF97-68B612DB61D3}"/>
              </a:ext>
            </a:extLst>
          </p:cNvPr>
          <p:cNvSpPr/>
          <p:nvPr/>
        </p:nvSpPr>
        <p:spPr>
          <a:xfrm>
            <a:off x="432025" y="5245590"/>
            <a:ext cx="9776350" cy="981917"/>
          </a:xfrm>
          <a:prstGeom prst="wedgeRoundRectCallout">
            <a:avLst>
              <a:gd name="adj1" fmla="val 53958"/>
              <a:gd name="adj2" fmla="val 15784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4" name="Picture 2" descr="Povezana slika">
            <a:extLst>
              <a:ext uri="{FF2B5EF4-FFF2-40B4-BE49-F238E27FC236}">
                <a16:creationId xmlns:a16="http://schemas.microsoft.com/office/drawing/2014/main" xmlns="" id="{CF1431CB-1877-4A5D-80C5-C805D046B2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 flipH="1">
            <a:off x="10697496" y="5138000"/>
            <a:ext cx="512020" cy="1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A31E83D7-5B76-47F3-B232-274AB0DA056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52282" y="2201945"/>
            <a:ext cx="2202633" cy="1626560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37D17738-03BA-4717-A107-0FF0C716D38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78581" y="1796451"/>
            <a:ext cx="2150034" cy="2298312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EF9CCF7B-F91A-414F-AFFD-C4738F138AB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31671" y="1764359"/>
            <a:ext cx="2697530" cy="232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0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10" grpId="0" animBg="1"/>
      <p:bldP spid="10" grpId="1" animBg="1"/>
      <p:bldP spid="12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xmlns="" id="{208F7356-2CEE-4775-839B-F9077BE43B4F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Soli i brzina kemijske reakcije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D251590-538C-450B-A131-AC42FBA92E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141" y="680444"/>
            <a:ext cx="4772025" cy="85725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F392E55D-D70F-4746-89A6-58864E5DD034}"/>
              </a:ext>
            </a:extLst>
          </p:cNvPr>
          <p:cNvSpPr txBox="1"/>
          <p:nvPr/>
        </p:nvSpPr>
        <p:spPr>
          <a:xfrm>
            <a:off x="741470" y="1598245"/>
            <a:ext cx="712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Nabroji načine dobivanja soli.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E0BD2454-E224-4C96-B170-B26DBC7ECAE0}"/>
              </a:ext>
            </a:extLst>
          </p:cNvPr>
          <p:cNvSpPr txBox="1"/>
          <p:nvPr/>
        </p:nvSpPr>
        <p:spPr>
          <a:xfrm>
            <a:off x="741470" y="2059909"/>
            <a:ext cx="9157132" cy="224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Kemijskom jednadžbom prikaži reakciju: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Comic Sans MS" panose="030F0702030302020204" pitchFamily="66" charset="0"/>
              </a:rPr>
              <a:t>    a) natrijevog oksida i sumporaste kiseline,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Comic Sans MS" panose="030F0702030302020204" pitchFamily="66" charset="0"/>
              </a:rPr>
              <a:t>    b) magnezijevog hidroksida i dušične kiseline.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Comic Sans MS" panose="030F0702030302020204" pitchFamily="66" charset="0"/>
              </a:rPr>
              <a:t>Imenuj soli dobivene u navedenim reakcijama.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970773DD-80C0-4532-A762-B24FE58CC84A}"/>
              </a:ext>
            </a:extLst>
          </p:cNvPr>
          <p:cNvSpPr txBox="1"/>
          <p:nvPr/>
        </p:nvSpPr>
        <p:spPr>
          <a:xfrm>
            <a:off x="741470" y="4537432"/>
            <a:ext cx="8881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Objasni što su </a:t>
            </a:r>
            <a:r>
              <a:rPr lang="hr-HR" sz="2400" dirty="0" err="1">
                <a:latin typeface="Comic Sans MS" panose="030F0702030302020204" pitchFamily="66" charset="0"/>
              </a:rPr>
              <a:t>hidratne</a:t>
            </a:r>
            <a:r>
              <a:rPr lang="hr-HR" sz="2400" dirty="0">
                <a:latin typeface="Comic Sans MS" panose="030F0702030302020204" pitchFamily="66" charset="0"/>
              </a:rPr>
              <a:t> soli te navedi primjer.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78618481-A5A6-460A-BC33-94889C10A29E}"/>
              </a:ext>
            </a:extLst>
          </p:cNvPr>
          <p:cNvSpPr txBox="1"/>
          <p:nvPr/>
        </p:nvSpPr>
        <p:spPr>
          <a:xfrm>
            <a:off x="772542" y="5392920"/>
            <a:ext cx="1049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Zašto je opasno kupanje u moru za vrijeme grmljavinskog nevremena?</a:t>
            </a:r>
          </a:p>
        </p:txBody>
      </p:sp>
    </p:spTree>
    <p:extLst>
      <p:ext uri="{BB962C8B-B14F-4D97-AF65-F5344CB8AC3E}">
        <p14:creationId xmlns:p14="http://schemas.microsoft.com/office/powerpoint/2010/main" val="108035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xmlns="" id="{208F7356-2CEE-4775-839B-F9077BE43B4F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Soli i brzina kemijske reakcije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1ECCC20C-5EB4-464D-A4C9-DE8FC7051B5C}"/>
              </a:ext>
            </a:extLst>
          </p:cNvPr>
          <p:cNvSpPr/>
          <p:nvPr/>
        </p:nvSpPr>
        <p:spPr>
          <a:xfrm>
            <a:off x="520823" y="715056"/>
            <a:ext cx="94340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hr-HR" dirty="0"/>
              <a:t>Jednadžbama kemijskih reakcija prikaži sva četiri načina nastajanja magnezijeva klorida. </a:t>
            </a:r>
          </a:p>
          <a:p>
            <a:endParaRPr lang="hr-HR" dirty="0"/>
          </a:p>
          <a:p>
            <a:pPr marL="342900" indent="-342900">
              <a:buAutoNum type="arabicPeriod"/>
            </a:pPr>
            <a:endParaRPr lang="hr-HR" dirty="0"/>
          </a:p>
          <a:p>
            <a:pPr marL="342900" indent="-342900">
              <a:buAutoNum type="arabicPeriod"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2. Odredi molekulsku formulu spoja u kojem je </a:t>
            </a:r>
            <a:r>
              <a:rPr lang="hr-HR" dirty="0" err="1"/>
              <a:t>maseni</a:t>
            </a:r>
            <a:r>
              <a:rPr lang="hr-HR" dirty="0"/>
              <a:t> udio natrija 36.48%, sumpora 25.44% i kisika 38.08%. Relativna molekulska masa spoja iznosi 126.04. 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80DFCA0E-F82E-4E89-B2C1-BC3872C20B8C}"/>
              </a:ext>
            </a:extLst>
          </p:cNvPr>
          <p:cNvSpPr/>
          <p:nvPr/>
        </p:nvSpPr>
        <p:spPr>
          <a:xfrm>
            <a:off x="597763" y="5025835"/>
            <a:ext cx="8537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Imenuj ovaj kemijski spoj. ________________________________________ </a:t>
            </a:r>
          </a:p>
          <a:p>
            <a:endParaRPr lang="hr-HR" dirty="0"/>
          </a:p>
          <a:p>
            <a:r>
              <a:rPr lang="hr-HR" dirty="0"/>
              <a:t>Jednadžbom kemijske reakcije prikaži nastajanje ovog kemijskog spoja neutralizacijom.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D2F932D1-4C38-433B-B622-51B67693D9B1}"/>
              </a:ext>
            </a:extLst>
          </p:cNvPr>
          <p:cNvSpPr txBox="1"/>
          <p:nvPr/>
        </p:nvSpPr>
        <p:spPr>
          <a:xfrm>
            <a:off x="1340527" y="1084388"/>
            <a:ext cx="311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Mg(s) + Cl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₂(g)→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MgCl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₂(s)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6CB4D702-7EA6-44F7-816E-4806768A0560}"/>
              </a:ext>
            </a:extLst>
          </p:cNvPr>
          <p:cNvSpPr txBox="1"/>
          <p:nvPr/>
        </p:nvSpPr>
        <p:spPr>
          <a:xfrm>
            <a:off x="1340527" y="1483483"/>
            <a:ext cx="389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Mg(s) + 2HCl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)→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MgCl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₂(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+ H₂(g)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B9EC1654-7B53-483D-A072-4C6120719CF9}"/>
              </a:ext>
            </a:extLst>
          </p:cNvPr>
          <p:cNvSpPr txBox="1"/>
          <p:nvPr/>
        </p:nvSpPr>
        <p:spPr>
          <a:xfrm>
            <a:off x="1340527" y="1852815"/>
            <a:ext cx="389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MgO</a:t>
            </a:r>
            <a:r>
              <a:rPr lang="hr-HR" dirty="0">
                <a:solidFill>
                  <a:srgbClr val="FF0000"/>
                </a:solidFill>
              </a:rPr>
              <a:t>(s) + 2HCl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)→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MgCl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₂(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+ H₂O(l)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BDA2319B-A834-4444-B0C8-93D2EA786051}"/>
              </a:ext>
            </a:extLst>
          </p:cNvPr>
          <p:cNvSpPr txBox="1"/>
          <p:nvPr/>
        </p:nvSpPr>
        <p:spPr>
          <a:xfrm>
            <a:off x="1293179" y="2251910"/>
            <a:ext cx="565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Mg(OH)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r>
              <a:rPr lang="hr-HR" dirty="0">
                <a:solidFill>
                  <a:srgbClr val="FF0000"/>
                </a:solidFill>
              </a:rPr>
              <a:t>(</a:t>
            </a:r>
            <a:r>
              <a:rPr lang="hr-HR" dirty="0" err="1">
                <a:solidFill>
                  <a:srgbClr val="FF0000"/>
                </a:solidFill>
              </a:rPr>
              <a:t>aq</a:t>
            </a:r>
            <a:r>
              <a:rPr lang="hr-HR" dirty="0">
                <a:solidFill>
                  <a:srgbClr val="FF0000"/>
                </a:solidFill>
              </a:rPr>
              <a:t>) + 2HCl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)→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MgCl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₂(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+ 2H₂O(l)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3E67FB88-7B94-43E8-9EA4-AD3B5E3F2FFD}"/>
              </a:ext>
            </a:extLst>
          </p:cNvPr>
          <p:cNvSpPr txBox="1"/>
          <p:nvPr/>
        </p:nvSpPr>
        <p:spPr>
          <a:xfrm>
            <a:off x="471994" y="3330142"/>
            <a:ext cx="3897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w</a:t>
            </a:r>
            <a:r>
              <a:rPr lang="hr-HR" dirty="0">
                <a:solidFill>
                  <a:srgbClr val="FF0000"/>
                </a:solidFill>
              </a:rPr>
              <a:t>(Na)= 36.48%= 0.3648</a:t>
            </a:r>
          </a:p>
          <a:p>
            <a:r>
              <a:rPr lang="hr-HR" i="1" dirty="0">
                <a:solidFill>
                  <a:srgbClr val="FF0000"/>
                </a:solidFill>
              </a:rPr>
              <a:t>w</a:t>
            </a:r>
            <a:r>
              <a:rPr lang="hr-HR" dirty="0">
                <a:solidFill>
                  <a:srgbClr val="FF0000"/>
                </a:solidFill>
              </a:rPr>
              <a:t>(S)= 25.44%= 0.2544</a:t>
            </a:r>
          </a:p>
          <a:p>
            <a:r>
              <a:rPr lang="hr-HR" i="1" dirty="0">
                <a:solidFill>
                  <a:srgbClr val="FF0000"/>
                </a:solidFill>
              </a:rPr>
              <a:t>w</a:t>
            </a:r>
            <a:r>
              <a:rPr lang="hr-HR" dirty="0">
                <a:solidFill>
                  <a:srgbClr val="FF0000"/>
                </a:solidFill>
              </a:rPr>
              <a:t>(O)=38.08%= 0.3808</a:t>
            </a:r>
          </a:p>
          <a:p>
            <a:r>
              <a:rPr lang="hr-HR" i="1" dirty="0" err="1">
                <a:solidFill>
                  <a:srgbClr val="FF0000"/>
                </a:solidFill>
              </a:rPr>
              <a:t>M</a:t>
            </a:r>
            <a:r>
              <a:rPr lang="hr-HR" sz="1400" dirty="0" err="1">
                <a:solidFill>
                  <a:srgbClr val="FF0000"/>
                </a:solidFill>
              </a:rPr>
              <a:t>r</a:t>
            </a:r>
            <a:r>
              <a:rPr lang="hr-HR" dirty="0">
                <a:solidFill>
                  <a:srgbClr val="FF0000"/>
                </a:solidFill>
              </a:rPr>
              <a:t>(spoj)=126.04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niOkvir 12">
                <a:extLst>
                  <a:ext uri="{FF2B5EF4-FFF2-40B4-BE49-F238E27FC236}">
                    <a16:creationId xmlns="" xmlns:a16="http://schemas.microsoft.com/office/drawing/2014/main" id="{5D36480D-BCC9-4FD3-B129-6D089100DF80}"/>
                  </a:ext>
                </a:extLst>
              </p:cNvPr>
              <p:cNvSpPr txBox="1"/>
              <p:nvPr/>
            </p:nvSpPr>
            <p:spPr>
              <a:xfrm>
                <a:off x="3749335" y="3322128"/>
                <a:ext cx="6106358" cy="533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>
                    <a:solidFill>
                      <a:srgbClr val="FF0000"/>
                    </a:solidFill>
                  </a:rPr>
                  <a:t>N(Na):N(S):N(O)=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hr-H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r-H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𝑁𝑎</m:t>
                        </m:r>
                        <m:r>
                          <a:rPr lang="hr-H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hr-H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𝐴𝑟</m:t>
                        </m:r>
                        <m:r>
                          <a:rPr lang="hr-H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r-H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𝑁𝑎</m:t>
                        </m:r>
                        <m:r>
                          <a:rPr lang="hr-H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hr-HR" dirty="0">
                    <a:solidFill>
                      <a:srgbClr val="FF0000"/>
                    </a:solidFill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hr-H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r-H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hr-H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hr-H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𝐴𝑟</m:t>
                        </m:r>
                        <m:d>
                          <m:dPr>
                            <m:ctrlPr>
                              <a:rPr lang="hr-HR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hr-H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hr-HR" dirty="0">
                    <a:solidFill>
                      <a:srgbClr val="FF0000"/>
                    </a:solidFill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hr-H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r-H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hr-H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hr-H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𝐴𝑟</m:t>
                        </m:r>
                        <m:r>
                          <a:rPr lang="hr-H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r-H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hr-H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hr-HR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0.3648</m:t>
                        </m:r>
                      </m:num>
                      <m:den>
                        <m:r>
                          <a:rPr lang="hr-H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22.99</m:t>
                        </m:r>
                      </m:den>
                    </m:f>
                  </m:oMath>
                </a14:m>
                <a:r>
                  <a:rPr lang="hr-HR" dirty="0">
                    <a:solidFill>
                      <a:srgbClr val="FF0000"/>
                    </a:solidFill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0.2544</m:t>
                        </m:r>
                      </m:num>
                      <m:den>
                        <m:r>
                          <a:rPr lang="hr-H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32.06</m:t>
                        </m:r>
                      </m:den>
                    </m:f>
                  </m:oMath>
                </a14:m>
                <a:r>
                  <a:rPr lang="hr-HR" dirty="0">
                    <a:solidFill>
                      <a:srgbClr val="FF0000"/>
                    </a:solidFill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0.3808</m:t>
                        </m:r>
                      </m:num>
                      <m:den>
                        <m:r>
                          <a:rPr lang="hr-H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16.00</m:t>
                        </m:r>
                      </m:den>
                    </m:f>
                  </m:oMath>
                </a14:m>
                <a:r>
                  <a:rPr lang="hr-HR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xmlns="" id="{5D36480D-BCC9-4FD3-B129-6D089100D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335" y="3322128"/>
                <a:ext cx="6106358" cy="533544"/>
              </a:xfrm>
              <a:prstGeom prst="rect">
                <a:avLst/>
              </a:prstGeom>
              <a:blipFill>
                <a:blip r:embed="rId3" cstate="print"/>
                <a:stretch>
                  <a:fillRect l="-798" b="-689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AFB8EF13-DD3A-4384-8E8E-10939D930552}"/>
              </a:ext>
            </a:extLst>
          </p:cNvPr>
          <p:cNvSpPr txBox="1"/>
          <p:nvPr/>
        </p:nvSpPr>
        <p:spPr>
          <a:xfrm>
            <a:off x="5237825" y="3973430"/>
            <a:ext cx="389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= 0.0158:0.0079:0.0238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4BE928AD-48E1-44CD-9D24-515F6CFBC813}"/>
              </a:ext>
            </a:extLst>
          </p:cNvPr>
          <p:cNvSpPr txBox="1"/>
          <p:nvPr/>
        </p:nvSpPr>
        <p:spPr>
          <a:xfrm>
            <a:off x="7528265" y="3953408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/: 0.0079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AF1A84BE-DFF0-4CD0-8128-B5CFA88288AB}"/>
              </a:ext>
            </a:extLst>
          </p:cNvPr>
          <p:cNvSpPr txBox="1"/>
          <p:nvPr/>
        </p:nvSpPr>
        <p:spPr>
          <a:xfrm>
            <a:off x="5239930" y="4351036"/>
            <a:ext cx="389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= 2:1:3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F56F3AA4-9EAC-4746-96A2-37B9787F5CE2}"/>
              </a:ext>
            </a:extLst>
          </p:cNvPr>
          <p:cNvSpPr txBox="1"/>
          <p:nvPr/>
        </p:nvSpPr>
        <p:spPr>
          <a:xfrm>
            <a:off x="6009387" y="4460509"/>
            <a:ext cx="203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             </a:t>
            </a:r>
            <a:r>
              <a:rPr lang="hr-HR" dirty="0" err="1">
                <a:solidFill>
                  <a:srgbClr val="FF0000"/>
                </a:solidFill>
              </a:rPr>
              <a:t>Na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r>
              <a:rPr lang="hr-HR" dirty="0" err="1">
                <a:solidFill>
                  <a:srgbClr val="FF0000"/>
                </a:solidFill>
              </a:rPr>
              <a:t>SO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₃</a:t>
            </a:r>
            <a:endParaRPr lang="hr-H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niOkvir 18">
                <a:extLst>
                  <a:ext uri="{FF2B5EF4-FFF2-40B4-BE49-F238E27FC236}">
                    <a16:creationId xmlns="" xmlns:a16="http://schemas.microsoft.com/office/drawing/2014/main" id="{CD6991FD-F57D-406A-96CC-650FE1822C19}"/>
                  </a:ext>
                </a:extLst>
              </p:cNvPr>
              <p:cNvSpPr txBox="1"/>
              <p:nvPr/>
            </p:nvSpPr>
            <p:spPr>
              <a:xfrm>
                <a:off x="9726965" y="3706658"/>
                <a:ext cx="2080336" cy="533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𝑀𝑟</m:t>
                        </m:r>
                        <m:r>
                          <a:rPr lang="hr-H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r-H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𝑠𝑝𝑜𝑗</m:t>
                        </m:r>
                        <m:r>
                          <a:rPr lang="hr-H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hr-H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𝑀𝑟</m:t>
                        </m:r>
                        <m:r>
                          <a:rPr lang="hr-H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r-H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𝑁𝑎</m:t>
                        </m:r>
                        <m:r>
                          <a:rPr lang="hr-H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𝑆𝑂</m:t>
                        </m:r>
                        <m:r>
                          <a:rPr lang="hr-H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)</m:t>
                        </m:r>
                      </m:den>
                    </m:f>
                  </m:oMath>
                </a14:m>
                <a:r>
                  <a:rPr lang="hr-HR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126.04</m:t>
                        </m:r>
                      </m:num>
                      <m:den>
                        <m:r>
                          <a:rPr lang="hr-H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126.04 </m:t>
                        </m:r>
                      </m:den>
                    </m:f>
                  </m:oMath>
                </a14:m>
                <a:r>
                  <a:rPr lang="hr-HR" dirty="0">
                    <a:solidFill>
                      <a:srgbClr val="FF0000"/>
                    </a:solidFill>
                  </a:rPr>
                  <a:t>=1</a:t>
                </a:r>
                <a:endParaRPr lang="hr-HR" dirty="0"/>
              </a:p>
            </p:txBody>
          </p:sp>
        </mc:Choice>
        <mc:Fallback xmlns="">
          <p:sp>
            <p:nvSpPr>
              <p:cNvPr id="19" name="TekstniOkvir 18">
                <a:extLst>
                  <a:ext uri="{FF2B5EF4-FFF2-40B4-BE49-F238E27FC236}">
                    <a16:creationId xmlns:a16="http://schemas.microsoft.com/office/drawing/2014/main" xmlns="" id="{CD6991FD-F57D-406A-96CC-650FE1822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965" y="3706658"/>
                <a:ext cx="2080336" cy="533544"/>
              </a:xfrm>
              <a:prstGeom prst="rect">
                <a:avLst/>
              </a:prstGeom>
              <a:blipFill>
                <a:blip r:embed="rId4" cstate="print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0E993167-AEC1-4786-9F5D-BFC2E4B53496}"/>
              </a:ext>
            </a:extLst>
          </p:cNvPr>
          <p:cNvSpPr txBox="1"/>
          <p:nvPr/>
        </p:nvSpPr>
        <p:spPr>
          <a:xfrm>
            <a:off x="8818484" y="4468794"/>
            <a:ext cx="3897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Molekulska formula:   </a:t>
            </a:r>
            <a:r>
              <a:rPr lang="hr-HR" sz="2000" b="1" dirty="0" err="1">
                <a:solidFill>
                  <a:srgbClr val="FF0000"/>
                </a:solidFill>
              </a:rPr>
              <a:t>Na</a:t>
            </a:r>
            <a:r>
              <a:rPr lang="hr-HR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₂SO</a:t>
            </a:r>
            <a:r>
              <a:rPr lang="hr-H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₃</a:t>
            </a:r>
            <a:endParaRPr lang="hr-HR" sz="2000" b="1" dirty="0">
              <a:solidFill>
                <a:srgbClr val="FF0000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D6F77FF0-4787-4BBE-A294-04C447C1B8AB}"/>
              </a:ext>
            </a:extLst>
          </p:cNvPr>
          <p:cNvSpPr txBox="1"/>
          <p:nvPr/>
        </p:nvSpPr>
        <p:spPr>
          <a:xfrm>
            <a:off x="3289176" y="4986772"/>
            <a:ext cx="389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magnezijev </a:t>
            </a:r>
            <a:r>
              <a:rPr lang="hr-HR" dirty="0" err="1">
                <a:solidFill>
                  <a:srgbClr val="FF0000"/>
                </a:solidFill>
              </a:rPr>
              <a:t>sulfit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6C3D6BD4-9105-44F6-B6A1-9677294B8993}"/>
              </a:ext>
            </a:extLst>
          </p:cNvPr>
          <p:cNvSpPr txBox="1"/>
          <p:nvPr/>
        </p:nvSpPr>
        <p:spPr>
          <a:xfrm>
            <a:off x="1774053" y="6000114"/>
            <a:ext cx="565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Mg(OH)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r>
              <a:rPr lang="hr-HR" dirty="0">
                <a:solidFill>
                  <a:srgbClr val="FF0000"/>
                </a:solidFill>
              </a:rPr>
              <a:t>(</a:t>
            </a:r>
            <a:r>
              <a:rPr lang="hr-HR" dirty="0" err="1">
                <a:solidFill>
                  <a:srgbClr val="FF0000"/>
                </a:solidFill>
              </a:rPr>
              <a:t>aq</a:t>
            </a:r>
            <a:r>
              <a:rPr lang="hr-HR" dirty="0">
                <a:solidFill>
                  <a:srgbClr val="FF0000"/>
                </a:solidFill>
              </a:rPr>
              <a:t>) + H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₂SO₃(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)→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MgSO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₃(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+ 2H₂O(l)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E19C6AEE-9FF4-423D-BBFB-C6E6FAF4A812}"/>
              </a:ext>
            </a:extLst>
          </p:cNvPr>
          <p:cNvSpPr txBox="1"/>
          <p:nvPr/>
        </p:nvSpPr>
        <p:spPr>
          <a:xfrm>
            <a:off x="10250009" y="4045741"/>
            <a:ext cx="1034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rgbClr val="FF0000"/>
                </a:solidFill>
              </a:rPr>
              <a:t>2     3</a:t>
            </a:r>
          </a:p>
        </p:txBody>
      </p:sp>
    </p:spTree>
    <p:extLst>
      <p:ext uri="{BB962C8B-B14F-4D97-AF65-F5344CB8AC3E}">
        <p14:creationId xmlns:p14="http://schemas.microsoft.com/office/powerpoint/2010/main" val="95110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19" grpId="0" animBg="1"/>
      <p:bldP spid="20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xmlns="" id="{208F7356-2CEE-4775-839B-F9077BE43B4F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Soli i brzina kemijske reakcije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3744B03C-A3DE-483A-87AF-DB9A4BAFC15E}"/>
              </a:ext>
            </a:extLst>
          </p:cNvPr>
          <p:cNvSpPr txBox="1"/>
          <p:nvPr/>
        </p:nvSpPr>
        <p:spPr>
          <a:xfrm>
            <a:off x="629271" y="746334"/>
            <a:ext cx="9379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kalijev jodid i </a:t>
            </a:r>
            <a:r>
              <a:rPr lang="hr-HR" sz="2400" dirty="0" err="1">
                <a:latin typeface="Comic Sans MS" panose="030F0702030302020204" pitchFamily="66" charset="0"/>
              </a:rPr>
              <a:t>olovov</a:t>
            </a:r>
            <a:r>
              <a:rPr lang="hr-HR" sz="2400" dirty="0">
                <a:latin typeface="Comic Sans MS" panose="030F0702030302020204" pitchFamily="66" charset="0"/>
              </a:rPr>
              <a:t>(</a:t>
            </a:r>
            <a:r>
              <a:rPr lang="hr-HR" sz="2400" dirty="0" err="1">
                <a:latin typeface="Comic Sans MS" panose="030F0702030302020204" pitchFamily="66" charset="0"/>
              </a:rPr>
              <a:t>ll</a:t>
            </a:r>
            <a:r>
              <a:rPr lang="hr-HR" sz="2400" dirty="0">
                <a:latin typeface="Comic Sans MS" panose="030F0702030302020204" pitchFamily="66" charset="0"/>
              </a:rPr>
              <a:t>) acetat kemijski reagiraju i nastaje žuti talog </a:t>
            </a:r>
            <a:r>
              <a:rPr lang="hr-HR" sz="2400" dirty="0" err="1">
                <a:latin typeface="Comic Sans MS" panose="030F0702030302020204" pitchFamily="66" charset="0"/>
              </a:rPr>
              <a:t>olovova</a:t>
            </a:r>
            <a:r>
              <a:rPr lang="hr-HR" sz="2400" dirty="0">
                <a:latin typeface="Comic Sans MS" panose="030F0702030302020204" pitchFamily="66" charset="0"/>
              </a:rPr>
              <a:t>(</a:t>
            </a:r>
            <a:r>
              <a:rPr lang="hr-HR" sz="2400" dirty="0" err="1">
                <a:latin typeface="Comic Sans MS" panose="030F0702030302020204" pitchFamily="66" charset="0"/>
              </a:rPr>
              <a:t>ll</a:t>
            </a:r>
            <a:r>
              <a:rPr lang="hr-HR" sz="2400" dirty="0">
                <a:latin typeface="Comic Sans MS" panose="030F0702030302020204" pitchFamily="66" charset="0"/>
              </a:rPr>
              <a:t>) jodida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5B297FCA-74A2-48D8-94F5-D85F0C8C549C}"/>
              </a:ext>
            </a:extLst>
          </p:cNvPr>
          <p:cNvSpPr txBox="1"/>
          <p:nvPr/>
        </p:nvSpPr>
        <p:spPr>
          <a:xfrm>
            <a:off x="6414117" y="2253208"/>
            <a:ext cx="4993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Objasni razlog različitih brzina prikazanih reakcija.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768C20AA-F2B5-435A-ADF2-F0A98C07AE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023" y="2159301"/>
            <a:ext cx="2120107" cy="150735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529F03D-ED66-465E-9DCB-024DC3C07B4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669" y="4477460"/>
            <a:ext cx="2103999" cy="145188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193DE70-780C-4D93-A0FA-29787759C25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9148" y="2552929"/>
            <a:ext cx="2207257" cy="2877970"/>
          </a:xfrm>
          <a:prstGeom prst="rect">
            <a:avLst/>
          </a:prstGeom>
        </p:spPr>
      </p:pic>
      <p:sp>
        <p:nvSpPr>
          <p:cNvPr id="9" name="Strelica: prema dolje 8">
            <a:extLst>
              <a:ext uri="{FF2B5EF4-FFF2-40B4-BE49-F238E27FC236}">
                <a16:creationId xmlns:a16="http://schemas.microsoft.com/office/drawing/2014/main" xmlns="" id="{A33ACEED-A281-4200-923C-418B2EEC85A7}"/>
              </a:ext>
            </a:extLst>
          </p:cNvPr>
          <p:cNvSpPr/>
          <p:nvPr/>
        </p:nvSpPr>
        <p:spPr>
          <a:xfrm>
            <a:off x="1138560" y="3687805"/>
            <a:ext cx="559293" cy="768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D7454204-ADA9-496A-9578-C9C552E4C21A}"/>
              </a:ext>
            </a:extLst>
          </p:cNvPr>
          <p:cNvSpPr txBox="1"/>
          <p:nvPr/>
        </p:nvSpPr>
        <p:spPr>
          <a:xfrm>
            <a:off x="199746" y="6045455"/>
            <a:ext cx="299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reaktanti</a:t>
            </a:r>
            <a:r>
              <a:rPr lang="hr-HR" dirty="0"/>
              <a:t> u čvrstom stanju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E8945AB1-F4F2-4155-84E1-8906DB348FA6}"/>
              </a:ext>
            </a:extLst>
          </p:cNvPr>
          <p:cNvSpPr txBox="1"/>
          <p:nvPr/>
        </p:nvSpPr>
        <p:spPr>
          <a:xfrm>
            <a:off x="3308410" y="5583790"/>
            <a:ext cx="299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miješanje vodenih otopina   </a:t>
            </a:r>
          </a:p>
          <a:p>
            <a:r>
              <a:rPr lang="hr-HR" dirty="0"/>
              <a:t>            </a:t>
            </a:r>
            <a:r>
              <a:rPr lang="hr-HR" dirty="0" err="1"/>
              <a:t>reaktanata</a:t>
            </a:r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72462C11-84BF-4575-9435-99C005E7F3BD}"/>
              </a:ext>
            </a:extLst>
          </p:cNvPr>
          <p:cNvSpPr txBox="1"/>
          <p:nvPr/>
        </p:nvSpPr>
        <p:spPr>
          <a:xfrm>
            <a:off x="877839" y="1696948"/>
            <a:ext cx="114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SPORO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021EA68E-443B-4012-AAFA-D2120BF895AC}"/>
              </a:ext>
            </a:extLst>
          </p:cNvPr>
          <p:cNvSpPr txBox="1"/>
          <p:nvPr/>
        </p:nvSpPr>
        <p:spPr>
          <a:xfrm>
            <a:off x="4169240" y="2030706"/>
            <a:ext cx="114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BRZO</a:t>
            </a:r>
          </a:p>
        </p:txBody>
      </p:sp>
      <p:sp>
        <p:nvSpPr>
          <p:cNvPr id="14" name="Oblačić za govor: pravokutnik sa zaobljenim kutovima 13">
            <a:extLst>
              <a:ext uri="{FF2B5EF4-FFF2-40B4-BE49-F238E27FC236}">
                <a16:creationId xmlns:a16="http://schemas.microsoft.com/office/drawing/2014/main" xmlns="" id="{B55AF553-38A3-4424-BC17-DDE4FB2ADED2}"/>
              </a:ext>
            </a:extLst>
          </p:cNvPr>
          <p:cNvSpPr/>
          <p:nvPr/>
        </p:nvSpPr>
        <p:spPr>
          <a:xfrm>
            <a:off x="6039727" y="2185898"/>
            <a:ext cx="5160908" cy="981917"/>
          </a:xfrm>
          <a:prstGeom prst="wedgeRoundRectCallout">
            <a:avLst>
              <a:gd name="adj1" fmla="val 53958"/>
              <a:gd name="adj2" fmla="val 15784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5" name="Picture 2" descr="Povezana slika">
            <a:extLst>
              <a:ext uri="{FF2B5EF4-FFF2-40B4-BE49-F238E27FC236}">
                <a16:creationId xmlns:a16="http://schemas.microsoft.com/office/drawing/2014/main" xmlns="" id="{55B32D3C-AAC3-4459-B864-9784FD561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 flipH="1">
            <a:off x="11601658" y="2215372"/>
            <a:ext cx="512020" cy="1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DC33F153-4EA1-4312-A286-E6162CFE9FDA}"/>
              </a:ext>
            </a:extLst>
          </p:cNvPr>
          <p:cNvSpPr txBox="1"/>
          <p:nvPr/>
        </p:nvSpPr>
        <p:spPr>
          <a:xfrm>
            <a:off x="6096000" y="3867702"/>
            <a:ext cx="5868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Koji sve čimbenici utječu na brzinu kemijske reakcije?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(Prisjeti se i uloge kvasca tijekom alkoholnog vrenja.)</a:t>
            </a:r>
          </a:p>
        </p:txBody>
      </p:sp>
      <p:sp>
        <p:nvSpPr>
          <p:cNvPr id="17" name="Oblačić za govor: pravokutnik sa zaobljenim kutovima 16">
            <a:extLst>
              <a:ext uri="{FF2B5EF4-FFF2-40B4-BE49-F238E27FC236}">
                <a16:creationId xmlns:a16="http://schemas.microsoft.com/office/drawing/2014/main" xmlns="" id="{499B02C3-138C-4C13-A60B-B0CB70BF4C85}"/>
              </a:ext>
            </a:extLst>
          </p:cNvPr>
          <p:cNvSpPr/>
          <p:nvPr/>
        </p:nvSpPr>
        <p:spPr>
          <a:xfrm>
            <a:off x="5924365" y="3595456"/>
            <a:ext cx="5483441" cy="2112886"/>
          </a:xfrm>
          <a:prstGeom prst="wedgeRoundRectCallout">
            <a:avLst>
              <a:gd name="adj1" fmla="val 53958"/>
              <a:gd name="adj2" fmla="val 15784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8" name="Picture 2" descr="Povezana slika">
            <a:extLst>
              <a:ext uri="{FF2B5EF4-FFF2-40B4-BE49-F238E27FC236}">
                <a16:creationId xmlns:a16="http://schemas.microsoft.com/office/drawing/2014/main" xmlns="" id="{7A4DF5C4-62CD-4F00-A3AD-DE7444BA7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 flipH="1">
            <a:off x="11679980" y="4189355"/>
            <a:ext cx="512020" cy="1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15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1" grpId="0"/>
      <p:bldP spid="12" grpId="0"/>
      <p:bldP spid="13" grpId="0"/>
      <p:bldP spid="14" grpId="0" animBg="1"/>
      <p:bldP spid="16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xmlns="" id="{208F7356-2CEE-4775-839B-F9077BE43B4F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Soli i brzina kemijske reakcije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FA54B286-3714-462F-B3EE-E1CF7D826E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66131" y="588120"/>
            <a:ext cx="1716051" cy="117127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9979C765-CC49-4294-8200-B5BB91C37A53}"/>
              </a:ext>
            </a:extLst>
          </p:cNvPr>
          <p:cNvSpPr txBox="1"/>
          <p:nvPr/>
        </p:nvSpPr>
        <p:spPr>
          <a:xfrm>
            <a:off x="609748" y="1830415"/>
            <a:ext cx="10339527" cy="4001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ČIMBENICI KOJI UTJEČU NA BRZINU KEMIJSKE REAKCIJE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r-HR" sz="2400" dirty="0">
                <a:latin typeface="Comic Sans MS" panose="030F0702030302020204" pitchFamily="66" charset="0"/>
              </a:rPr>
              <a:t>Vrsta </a:t>
            </a:r>
            <a:r>
              <a:rPr lang="hr-HR" sz="2400" dirty="0" err="1">
                <a:latin typeface="Comic Sans MS" panose="030F0702030302020204" pitchFamily="66" charset="0"/>
              </a:rPr>
              <a:t>reaktanata</a:t>
            </a:r>
            <a:endParaRPr lang="hr-HR" sz="2400" dirty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r-HR" sz="2400" dirty="0">
                <a:latin typeface="Comic Sans MS" panose="030F0702030302020204" pitchFamily="66" charset="0"/>
              </a:rPr>
              <a:t>Temperatura- </a:t>
            </a:r>
            <a:r>
              <a:rPr lang="hr-HR" sz="2000" dirty="0">
                <a:latin typeface="Comic Sans MS" panose="030F0702030302020204" pitchFamily="66" charset="0"/>
              </a:rPr>
              <a:t>povišenjem temperature povećava se brzina kemijske reakcije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r-HR" sz="2400" dirty="0">
                <a:latin typeface="Comic Sans MS" panose="030F0702030302020204" pitchFamily="66" charset="0"/>
              </a:rPr>
              <a:t>Veličina čestica- </a:t>
            </a:r>
            <a:r>
              <a:rPr lang="hr-HR" sz="2000" dirty="0">
                <a:latin typeface="Comic Sans MS" panose="030F0702030302020204" pitchFamily="66" charset="0"/>
              </a:rPr>
              <a:t>što su čestice sitnije, brzina je veća jer se povećava reakcijska površina</a:t>
            </a:r>
            <a:endParaRPr lang="hr-HR" sz="2400" dirty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r-HR" sz="2400" dirty="0">
                <a:latin typeface="Comic Sans MS" panose="030F0702030302020204" pitchFamily="66" charset="0"/>
              </a:rPr>
              <a:t>Broj čestica- </a:t>
            </a:r>
            <a:r>
              <a:rPr lang="hr-HR" sz="2000" dirty="0">
                <a:latin typeface="Comic Sans MS" panose="030F0702030302020204" pitchFamily="66" charset="0"/>
              </a:rPr>
              <a:t>povećanjem broja čestica, brzina je veća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r-HR" sz="2400" dirty="0">
                <a:latin typeface="Comic Sans MS" panose="030F0702030302020204" pitchFamily="66" charset="0"/>
              </a:rPr>
              <a:t>Katalizator </a:t>
            </a:r>
          </a:p>
        </p:txBody>
      </p:sp>
    </p:spTree>
    <p:extLst>
      <p:ext uri="{BB962C8B-B14F-4D97-AF65-F5344CB8AC3E}">
        <p14:creationId xmlns:p14="http://schemas.microsoft.com/office/powerpoint/2010/main" val="19123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xmlns="" id="{208F7356-2CEE-4775-839B-F9077BE43B4F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Soli i brzina kemijske reakcije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D251590-538C-450B-A131-AC42FBA92E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141" y="680444"/>
            <a:ext cx="4772025" cy="85725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F392E55D-D70F-4746-89A6-58864E5DD034}"/>
              </a:ext>
            </a:extLst>
          </p:cNvPr>
          <p:cNvSpPr txBox="1"/>
          <p:nvPr/>
        </p:nvSpPr>
        <p:spPr>
          <a:xfrm>
            <a:off x="741469" y="1598245"/>
            <a:ext cx="9885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Nabroji čimbenike koji utječu na brzinu kemijske reakcije.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E0BD2454-E224-4C96-B170-B26DBC7ECAE0}"/>
              </a:ext>
            </a:extLst>
          </p:cNvPr>
          <p:cNvSpPr txBox="1"/>
          <p:nvPr/>
        </p:nvSpPr>
        <p:spPr>
          <a:xfrm>
            <a:off x="741470" y="2059909"/>
            <a:ext cx="9157132" cy="224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Napiši kemijsku formulu sljedećih ionskih spojeva: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Comic Sans MS" panose="030F0702030302020204" pitchFamily="66" charset="0"/>
              </a:rPr>
              <a:t>    a) kalijevog nitrata,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Comic Sans MS" panose="030F0702030302020204" pitchFamily="66" charset="0"/>
              </a:rPr>
              <a:t>    b) aluminijevog sulfata,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Comic Sans MS" panose="030F0702030302020204" pitchFamily="66" charset="0"/>
              </a:rPr>
              <a:t>    c) </a:t>
            </a:r>
            <a:r>
              <a:rPr lang="hr-HR" sz="2400" dirty="0" err="1">
                <a:latin typeface="Comic Sans MS" panose="030F0702030302020204" pitchFamily="66" charset="0"/>
              </a:rPr>
              <a:t>željezovog</a:t>
            </a:r>
            <a:r>
              <a:rPr lang="hr-HR" sz="2400" dirty="0">
                <a:latin typeface="Comic Sans MS" panose="030F0702030302020204" pitchFamily="66" charset="0"/>
              </a:rPr>
              <a:t>(</a:t>
            </a:r>
            <a:r>
              <a:rPr lang="hr-HR" sz="2400" dirty="0" err="1">
                <a:latin typeface="Comic Sans MS" panose="030F0702030302020204" pitchFamily="66" charset="0"/>
              </a:rPr>
              <a:t>ll</a:t>
            </a:r>
            <a:r>
              <a:rPr lang="hr-HR" sz="2400" dirty="0">
                <a:latin typeface="Comic Sans MS" panose="030F0702030302020204" pitchFamily="66" charset="0"/>
              </a:rPr>
              <a:t>) sulfata </a:t>
            </a:r>
            <a:r>
              <a:rPr lang="hr-HR" sz="2400" dirty="0" err="1">
                <a:latin typeface="Comic Sans MS" panose="030F0702030302020204" pitchFamily="66" charset="0"/>
              </a:rPr>
              <a:t>heptahidrata</a:t>
            </a:r>
            <a:r>
              <a:rPr lang="hr-HR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970773DD-80C0-4532-A762-B24FE58CC84A}"/>
              </a:ext>
            </a:extLst>
          </p:cNvPr>
          <p:cNvSpPr txBox="1"/>
          <p:nvPr/>
        </p:nvSpPr>
        <p:spPr>
          <a:xfrm>
            <a:off x="741469" y="4434461"/>
            <a:ext cx="11065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Kemijskom jednadžbom prikaži dva načina dobivanja spojeva iz prethodnog zadatka pod a) i b).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78618481-A5A6-460A-BC33-94889C10A29E}"/>
              </a:ext>
            </a:extLst>
          </p:cNvPr>
          <p:cNvSpPr txBox="1"/>
          <p:nvPr/>
        </p:nvSpPr>
        <p:spPr>
          <a:xfrm>
            <a:off x="772542" y="5455064"/>
            <a:ext cx="10497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Nabroji pet spojeva kalcija koje poznaješ.                                  Prikaži ih odgovarajućom kemijskom formulom.</a:t>
            </a:r>
          </a:p>
        </p:txBody>
      </p:sp>
    </p:spTree>
    <p:extLst>
      <p:ext uri="{BB962C8B-B14F-4D97-AF65-F5344CB8AC3E}">
        <p14:creationId xmlns:p14="http://schemas.microsoft.com/office/powerpoint/2010/main" val="339827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xmlns="" id="{208F7356-2CEE-4775-839B-F9077BE43B4F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Soli i brzina kemijske reakcije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C595CB9F-1C8E-41A4-9B87-40006059B8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929" y="2430256"/>
            <a:ext cx="5225026" cy="3170742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BB81EC63-F119-446F-8B60-E74854E0014E}"/>
              </a:ext>
            </a:extLst>
          </p:cNvPr>
          <p:cNvSpPr txBox="1"/>
          <p:nvPr/>
        </p:nvSpPr>
        <p:spPr>
          <a:xfrm>
            <a:off x="5898724" y="2532932"/>
            <a:ext cx="5623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najrašireniji spoj kalcija u prirodi je kalcijev karbonat, </a:t>
            </a:r>
            <a:r>
              <a:rPr lang="hr-HR" sz="2400" dirty="0" err="1">
                <a:latin typeface="Comic Sans MS" panose="030F0702030302020204" pitchFamily="66" charset="0"/>
              </a:rPr>
              <a:t>CaCO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₃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721289E0-2483-45D9-B328-E2495F4184A1}"/>
              </a:ext>
            </a:extLst>
          </p:cNvPr>
          <p:cNvSpPr txBox="1"/>
          <p:nvPr/>
        </p:nvSpPr>
        <p:spPr>
          <a:xfrm>
            <a:off x="652658" y="891244"/>
            <a:ext cx="7967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Postoji li kalcij u prirodi u elementarnom stanju? Obrazloži odgovor.</a:t>
            </a:r>
          </a:p>
        </p:txBody>
      </p:sp>
      <p:sp>
        <p:nvSpPr>
          <p:cNvPr id="7" name="Oblačić za govor: pravokutnik sa zaobljenim kutovima 6">
            <a:extLst>
              <a:ext uri="{FF2B5EF4-FFF2-40B4-BE49-F238E27FC236}">
                <a16:creationId xmlns:a16="http://schemas.microsoft.com/office/drawing/2014/main" xmlns="" id="{229E7782-417A-4D0D-ACC4-A71CB0E7DB71}"/>
              </a:ext>
            </a:extLst>
          </p:cNvPr>
          <p:cNvSpPr/>
          <p:nvPr/>
        </p:nvSpPr>
        <p:spPr>
          <a:xfrm>
            <a:off x="562204" y="836116"/>
            <a:ext cx="7241268" cy="981917"/>
          </a:xfrm>
          <a:prstGeom prst="wedgeRoundRectCallout">
            <a:avLst>
              <a:gd name="adj1" fmla="val 53958"/>
              <a:gd name="adj2" fmla="val 15784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8" name="Picture 2" descr="Povezana slika">
            <a:extLst>
              <a:ext uri="{FF2B5EF4-FFF2-40B4-BE49-F238E27FC236}">
                <a16:creationId xmlns:a16="http://schemas.microsoft.com/office/drawing/2014/main" xmlns="" id="{E8E54910-2437-4626-A4AE-C1BD3B102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 flipH="1">
            <a:off x="8198615" y="761378"/>
            <a:ext cx="512020" cy="1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FEA5E659-DF2F-4812-859D-F5223BDD95E0}"/>
              </a:ext>
            </a:extLst>
          </p:cNvPr>
          <p:cNvSpPr txBox="1"/>
          <p:nvPr/>
        </p:nvSpPr>
        <p:spPr>
          <a:xfrm>
            <a:off x="5843781" y="3983037"/>
            <a:ext cx="5976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nalazimo ga u sastavu mnogih planinskih lanaca, mramora, ljušturama </a:t>
            </a:r>
            <a:r>
              <a:rPr lang="hr-HR" sz="2400" dirty="0" err="1">
                <a:latin typeface="Comic Sans MS" panose="030F0702030302020204" pitchFamily="66" charset="0"/>
              </a:rPr>
              <a:t>šklojkaša</a:t>
            </a:r>
            <a:r>
              <a:rPr lang="hr-HR" sz="2400" dirty="0">
                <a:latin typeface="Comic Sans MS" panose="030F0702030302020204" pitchFamily="66" charset="0"/>
              </a:rPr>
              <a:t>, kredi, ljuski jajeta… </a:t>
            </a:r>
          </a:p>
        </p:txBody>
      </p:sp>
    </p:spTree>
    <p:extLst>
      <p:ext uri="{BB962C8B-B14F-4D97-AF65-F5344CB8AC3E}">
        <p14:creationId xmlns:p14="http://schemas.microsoft.com/office/powerpoint/2010/main" val="295206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xmlns="" id="{208F7356-2CEE-4775-839B-F9077BE43B4F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Soli i brzina kemijske reakcije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4E75CD50-F1AC-4852-B6F3-C52F9D36FEDE}"/>
              </a:ext>
            </a:extLst>
          </p:cNvPr>
          <p:cNvSpPr txBox="1"/>
          <p:nvPr/>
        </p:nvSpPr>
        <p:spPr>
          <a:xfrm>
            <a:off x="3195449" y="1022398"/>
            <a:ext cx="5447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Nabroji fizikalna svojstva kalcijevog karbonata koja poznaješ.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6C67A3BD-5614-4398-8BAC-1601FD9F5F3F}"/>
              </a:ext>
            </a:extLst>
          </p:cNvPr>
          <p:cNvSpPr txBox="1"/>
          <p:nvPr/>
        </p:nvSpPr>
        <p:spPr>
          <a:xfrm>
            <a:off x="699746" y="3192223"/>
            <a:ext cx="9476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U čašu sa smjesom kalcijevog karbonata i vode dodalo se par kapi </a:t>
            </a:r>
            <a:r>
              <a:rPr lang="hr-HR" sz="2400" dirty="0" err="1">
                <a:latin typeface="Comic Sans MS" panose="030F0702030302020204" pitchFamily="66" charset="0"/>
              </a:rPr>
              <a:t>fenolftaleina</a:t>
            </a:r>
            <a:r>
              <a:rPr lang="hr-HR" sz="2400" dirty="0">
                <a:latin typeface="Comic Sans MS" panose="030F0702030302020204" pitchFamily="66" charset="0"/>
              </a:rPr>
              <a:t>. Nije se opazila nikakva promjena.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Što nam to govori?</a:t>
            </a:r>
          </a:p>
        </p:txBody>
      </p:sp>
      <p:sp>
        <p:nvSpPr>
          <p:cNvPr id="7" name="Oblačić za govor: pravokutnik sa zaobljenim kutovima 6">
            <a:extLst>
              <a:ext uri="{FF2B5EF4-FFF2-40B4-BE49-F238E27FC236}">
                <a16:creationId xmlns:a16="http://schemas.microsoft.com/office/drawing/2014/main" xmlns="" id="{4ECBB3AE-2CF5-4F71-A311-AE6161285802}"/>
              </a:ext>
            </a:extLst>
          </p:cNvPr>
          <p:cNvSpPr/>
          <p:nvPr/>
        </p:nvSpPr>
        <p:spPr>
          <a:xfrm>
            <a:off x="614570" y="3030387"/>
            <a:ext cx="9647116" cy="1445647"/>
          </a:xfrm>
          <a:prstGeom prst="wedgeRoundRectCallout">
            <a:avLst>
              <a:gd name="adj1" fmla="val 53958"/>
              <a:gd name="adj2" fmla="val 15784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8" name="Picture 2" descr="Povezana slika">
            <a:extLst>
              <a:ext uri="{FF2B5EF4-FFF2-40B4-BE49-F238E27FC236}">
                <a16:creationId xmlns:a16="http://schemas.microsoft.com/office/drawing/2014/main" xmlns="" id="{DB186898-5908-42B8-8D2E-646C9C378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 flipH="1">
            <a:off x="9169078" y="905898"/>
            <a:ext cx="512020" cy="1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FFB5A667-2F56-4A87-88B8-52D4710E4174}"/>
              </a:ext>
            </a:extLst>
          </p:cNvPr>
          <p:cNvSpPr txBox="1"/>
          <p:nvPr/>
        </p:nvSpPr>
        <p:spPr>
          <a:xfrm>
            <a:off x="1256341" y="5004605"/>
            <a:ext cx="9476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Objasni zašto smjesa usitnjenog kalcijevog karbonata i vode ne vodi električnu struju.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42BF04CA-C9CB-48A2-A5F9-F0872656F80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699" y="716900"/>
            <a:ext cx="2665197" cy="2101698"/>
          </a:xfrm>
          <a:prstGeom prst="rect">
            <a:avLst/>
          </a:prstGeom>
        </p:spPr>
      </p:pic>
      <p:sp>
        <p:nvSpPr>
          <p:cNvPr id="10" name="Oblačić za govor: pravokutnik sa zaobljenim kutovima 9">
            <a:extLst>
              <a:ext uri="{FF2B5EF4-FFF2-40B4-BE49-F238E27FC236}">
                <a16:creationId xmlns:a16="http://schemas.microsoft.com/office/drawing/2014/main" xmlns="" id="{BD99413B-5ACE-4EE0-AAD9-137D4A9283E4}"/>
              </a:ext>
            </a:extLst>
          </p:cNvPr>
          <p:cNvSpPr/>
          <p:nvPr/>
        </p:nvSpPr>
        <p:spPr>
          <a:xfrm>
            <a:off x="3110448" y="810610"/>
            <a:ext cx="5669568" cy="1204622"/>
          </a:xfrm>
          <a:prstGeom prst="wedgeRoundRectCallout">
            <a:avLst>
              <a:gd name="adj1" fmla="val 53958"/>
              <a:gd name="adj2" fmla="val 15784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Oblačić za govor: pravokutnik sa zaobljenim kutovima 10">
            <a:extLst>
              <a:ext uri="{FF2B5EF4-FFF2-40B4-BE49-F238E27FC236}">
                <a16:creationId xmlns:a16="http://schemas.microsoft.com/office/drawing/2014/main" xmlns="" id="{73083F96-754D-40AC-A77E-D824A0F28C5F}"/>
              </a:ext>
            </a:extLst>
          </p:cNvPr>
          <p:cNvSpPr/>
          <p:nvPr/>
        </p:nvSpPr>
        <p:spPr>
          <a:xfrm>
            <a:off x="1002611" y="4782844"/>
            <a:ext cx="9647116" cy="1264546"/>
          </a:xfrm>
          <a:prstGeom prst="wedgeRoundRectCallout">
            <a:avLst>
              <a:gd name="adj1" fmla="val 53958"/>
              <a:gd name="adj2" fmla="val 15784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2" name="Picture 2" descr="Povezana slika">
            <a:extLst>
              <a:ext uri="{FF2B5EF4-FFF2-40B4-BE49-F238E27FC236}">
                <a16:creationId xmlns:a16="http://schemas.microsoft.com/office/drawing/2014/main" xmlns="" id="{ACB1D63B-CA34-4B45-A750-0001312A8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 flipH="1">
            <a:off x="10821804" y="3378506"/>
            <a:ext cx="512020" cy="1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ovezana slika">
            <a:extLst>
              <a:ext uri="{FF2B5EF4-FFF2-40B4-BE49-F238E27FC236}">
                <a16:creationId xmlns:a16="http://schemas.microsoft.com/office/drawing/2014/main" xmlns="" id="{A974D6B3-270D-4A88-9F81-6C2A56A6F2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 flipH="1">
            <a:off x="11189389" y="5004605"/>
            <a:ext cx="512020" cy="1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94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xmlns="" id="{208F7356-2CEE-4775-839B-F9077BE43B4F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Soli i brzina kemijske reakcije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5CD45729-A92A-4B94-BABD-5A2E6BBC498F}"/>
              </a:ext>
            </a:extLst>
          </p:cNvPr>
          <p:cNvSpPr txBox="1"/>
          <p:nvPr/>
        </p:nvSpPr>
        <p:spPr>
          <a:xfrm>
            <a:off x="265817" y="828853"/>
            <a:ext cx="7835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u prirodi se kalcijev karbonat otapa u vodi bogatoj ugljikovim(</a:t>
            </a:r>
            <a:r>
              <a:rPr lang="hr-HR" sz="2400" dirty="0" err="1">
                <a:latin typeface="Comic Sans MS" panose="030F0702030302020204" pitchFamily="66" charset="0"/>
              </a:rPr>
              <a:t>lV</a:t>
            </a:r>
            <a:r>
              <a:rPr lang="hr-HR" sz="2400" dirty="0">
                <a:latin typeface="Comic Sans MS" panose="030F0702030302020204" pitchFamily="66" charset="0"/>
              </a:rPr>
              <a:t>) oksidom pri čemu nastaje topljivi kalcijev hidrogenkarbonat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83656802-2123-479A-88C4-ACBC15D0BA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5130" y="623428"/>
            <a:ext cx="3316549" cy="207284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Zaobljeni pravokutnik 12">
            <a:extLst>
              <a:ext uri="{FF2B5EF4-FFF2-40B4-BE49-F238E27FC236}">
                <a16:creationId xmlns:a16="http://schemas.microsoft.com/office/drawing/2014/main" xmlns="" id="{019A4C02-0C87-45C2-ABC5-050136B511BD}"/>
              </a:ext>
            </a:extLst>
          </p:cNvPr>
          <p:cNvSpPr/>
          <p:nvPr/>
        </p:nvSpPr>
        <p:spPr>
          <a:xfrm>
            <a:off x="1729766" y="2808706"/>
            <a:ext cx="9189769" cy="35755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F340C23-7FC1-4C14-8618-29CC001BFCC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74" y="2516900"/>
            <a:ext cx="1393794" cy="1940161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8B85AB10-D2D6-4A0C-AE52-070EEBC84E19}"/>
              </a:ext>
            </a:extLst>
          </p:cNvPr>
          <p:cNvSpPr txBox="1"/>
          <p:nvPr/>
        </p:nvSpPr>
        <p:spPr>
          <a:xfrm>
            <a:off x="4183693" y="3003281"/>
            <a:ext cx="5332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Comic Sans MS" panose="030F0702030302020204" pitchFamily="66" charset="0"/>
              </a:rPr>
              <a:t>Aktivnost: Znam i mogu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BE462F32-3170-4F10-B9E4-1EA6C8A21FF3}"/>
              </a:ext>
            </a:extLst>
          </p:cNvPr>
          <p:cNvSpPr txBox="1"/>
          <p:nvPr/>
        </p:nvSpPr>
        <p:spPr>
          <a:xfrm>
            <a:off x="1926049" y="3486980"/>
            <a:ext cx="9847808" cy="224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dirty="0">
                <a:latin typeface="Comic Sans MS" panose="030F0702030302020204" pitchFamily="66" charset="0"/>
              </a:rPr>
              <a:t>Odgovarajućom kemijskom formulom prikaži: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hr-HR" sz="2400" dirty="0">
                <a:latin typeface="Comic Sans MS" panose="030F0702030302020204" pitchFamily="66" charset="0"/>
              </a:rPr>
              <a:t>karbonatnu kiselinu                        b) karbonatni anion</a:t>
            </a:r>
          </a:p>
          <a:p>
            <a:pPr>
              <a:lnSpc>
                <a:spcPct val="150000"/>
              </a:lnSpc>
            </a:pPr>
            <a:endParaRPr lang="hr-HR" sz="2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hr-HR" sz="2400" dirty="0">
                <a:latin typeface="Comic Sans MS" panose="030F0702030302020204" pitchFamily="66" charset="0"/>
              </a:rPr>
              <a:t>c)  </a:t>
            </a:r>
            <a:r>
              <a:rPr lang="hr-HR" sz="2400" dirty="0" err="1">
                <a:latin typeface="Comic Sans MS" panose="030F0702030302020204" pitchFamily="66" charset="0"/>
              </a:rPr>
              <a:t>hidrogenkarbonatni</a:t>
            </a:r>
            <a:r>
              <a:rPr lang="hr-HR" sz="2400" dirty="0">
                <a:latin typeface="Comic Sans MS" panose="030F0702030302020204" pitchFamily="66" charset="0"/>
              </a:rPr>
              <a:t> anion     c) </a:t>
            </a:r>
            <a:r>
              <a:rPr lang="hr-HR" sz="2400" dirty="0" err="1">
                <a:latin typeface="Comic Sans MS" panose="030F0702030302020204" pitchFamily="66" charset="0"/>
              </a:rPr>
              <a:t>kalcijevhidrogenkarbonat</a:t>
            </a:r>
            <a:endParaRPr lang="hr-HR" sz="2400" dirty="0">
              <a:latin typeface="Comic Sans MS" panose="030F0702030302020204" pitchFamily="66" charset="0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13C62F3D-9688-416B-8C3B-76B2198516A5}"/>
              </a:ext>
            </a:extLst>
          </p:cNvPr>
          <p:cNvSpPr txBox="1"/>
          <p:nvPr/>
        </p:nvSpPr>
        <p:spPr>
          <a:xfrm>
            <a:off x="3107184" y="4620796"/>
            <a:ext cx="1180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H</a:t>
            </a:r>
            <a:r>
              <a:rPr lang="hr-H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₂CO₃</a:t>
            </a:r>
            <a:endParaRPr lang="hr-HR" sz="2800" b="1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C43D0EE8-8EA4-4D0A-96BA-88F55E9EF5DA}"/>
              </a:ext>
            </a:extLst>
          </p:cNvPr>
          <p:cNvSpPr txBox="1"/>
          <p:nvPr/>
        </p:nvSpPr>
        <p:spPr>
          <a:xfrm>
            <a:off x="3228932" y="5661930"/>
            <a:ext cx="1180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H</a:t>
            </a:r>
            <a:r>
              <a:rPr lang="hr-H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CO₃⁻</a:t>
            </a:r>
            <a:endParaRPr lang="hr-HR" sz="2800" b="1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E2F73318-902B-4BB5-97D9-883E8D71E81D}"/>
              </a:ext>
            </a:extLst>
          </p:cNvPr>
          <p:cNvSpPr txBox="1"/>
          <p:nvPr/>
        </p:nvSpPr>
        <p:spPr>
          <a:xfrm>
            <a:off x="8217763" y="4596480"/>
            <a:ext cx="1180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CO₃²⁻</a:t>
            </a:r>
            <a:endParaRPr lang="hr-HR" sz="2800" b="1" dirty="0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62AFE4FF-1466-4D0F-A6FD-A8A64EC6EA68}"/>
              </a:ext>
            </a:extLst>
          </p:cNvPr>
          <p:cNvSpPr txBox="1"/>
          <p:nvPr/>
        </p:nvSpPr>
        <p:spPr>
          <a:xfrm>
            <a:off x="7217755" y="5734070"/>
            <a:ext cx="200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Ca(H</a:t>
            </a:r>
            <a:r>
              <a:rPr lang="hr-H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CO₃)₂</a:t>
            </a:r>
            <a:endParaRPr lang="hr-H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3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xmlns="" id="{208F7356-2CEE-4775-839B-F9077BE43B4F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Soli i brzina kemijske reakcije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AB964B53-AB49-4E7E-B6B8-3E38CC191D67}"/>
              </a:ext>
            </a:extLst>
          </p:cNvPr>
          <p:cNvSpPr txBox="1"/>
          <p:nvPr/>
        </p:nvSpPr>
        <p:spPr>
          <a:xfrm>
            <a:off x="265817" y="828853"/>
            <a:ext cx="9552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otapanje kalcijevog karbonata u vodi bogatoj ugljikovim(</a:t>
            </a:r>
            <a:r>
              <a:rPr lang="hr-HR" sz="2400" dirty="0" err="1">
                <a:latin typeface="Comic Sans MS" panose="030F0702030302020204" pitchFamily="66" charset="0"/>
              </a:rPr>
              <a:t>lV</a:t>
            </a:r>
            <a:r>
              <a:rPr lang="hr-HR" sz="2400" dirty="0">
                <a:latin typeface="Comic Sans MS" panose="030F0702030302020204" pitchFamily="66" charset="0"/>
              </a:rPr>
              <a:t>) oksidom možemo prikazati jednadžbom kemijske reakcije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0C37284E-A787-4A7B-A211-6749CBFAF1DD}"/>
              </a:ext>
            </a:extLst>
          </p:cNvPr>
          <p:cNvSpPr txBox="1"/>
          <p:nvPr/>
        </p:nvSpPr>
        <p:spPr>
          <a:xfrm>
            <a:off x="1287634" y="1965010"/>
            <a:ext cx="8975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Ca</a:t>
            </a:r>
            <a:r>
              <a:rPr lang="hr-H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₃(s) + H₂O(l) + CO₂(g)                      Ca(HCO₃)₂(</a:t>
            </a:r>
            <a:r>
              <a:rPr lang="hr-H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aq</a:t>
            </a:r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)           </a:t>
            </a:r>
            <a:endParaRPr lang="hr-HR" sz="2800" b="1" dirty="0"/>
          </a:p>
        </p:txBody>
      </p: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xmlns="" id="{9FD92B59-1BC9-4F27-A671-863C8CB535B6}"/>
              </a:ext>
            </a:extLst>
          </p:cNvPr>
          <p:cNvCxnSpPr>
            <a:cxnSpLocks/>
          </p:cNvCxnSpPr>
          <p:nvPr/>
        </p:nvCxnSpPr>
        <p:spPr>
          <a:xfrm flipV="1">
            <a:off x="5264389" y="2226619"/>
            <a:ext cx="153583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FE765BB8-1593-4FF3-B2C1-679CB412014C}"/>
              </a:ext>
            </a:extLst>
          </p:cNvPr>
          <p:cNvSpPr txBox="1"/>
          <p:nvPr/>
        </p:nvSpPr>
        <p:spPr>
          <a:xfrm>
            <a:off x="265817" y="2687586"/>
            <a:ext cx="9005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prikazana promjena česta je u prirodi pa gotovo sve prirodne vode sadrže topivi kalcijev hidrogenkarbonat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699B00A9-69A3-4E74-8ABC-4CEE83967A3B}"/>
              </a:ext>
            </a:extLst>
          </p:cNvPr>
          <p:cNvSpPr txBox="1"/>
          <p:nvPr/>
        </p:nvSpPr>
        <p:spPr>
          <a:xfrm>
            <a:off x="710074" y="4084654"/>
            <a:ext cx="955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Objasni zašto većinu prirodnih voda ubrajamo u tzv. tvrde vode.</a:t>
            </a:r>
          </a:p>
        </p:txBody>
      </p:sp>
      <p:sp>
        <p:nvSpPr>
          <p:cNvPr id="14" name="Oblačić za govor: pravokutnik sa zaobljenim kutovima 13">
            <a:extLst>
              <a:ext uri="{FF2B5EF4-FFF2-40B4-BE49-F238E27FC236}">
                <a16:creationId xmlns:a16="http://schemas.microsoft.com/office/drawing/2014/main" xmlns="" id="{8D9B5A89-E0FA-4655-9330-27DDCFE9EB13}"/>
              </a:ext>
            </a:extLst>
          </p:cNvPr>
          <p:cNvSpPr/>
          <p:nvPr/>
        </p:nvSpPr>
        <p:spPr>
          <a:xfrm>
            <a:off x="573438" y="3740241"/>
            <a:ext cx="9381902" cy="1204622"/>
          </a:xfrm>
          <a:prstGeom prst="wedgeRoundRectCallout">
            <a:avLst>
              <a:gd name="adj1" fmla="val 53958"/>
              <a:gd name="adj2" fmla="val 15784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5" name="Picture 2" descr="Povezana slika">
            <a:extLst>
              <a:ext uri="{FF2B5EF4-FFF2-40B4-BE49-F238E27FC236}">
                <a16:creationId xmlns:a16="http://schemas.microsoft.com/office/drawing/2014/main" xmlns="" id="{188CE1D6-FC94-4AC4-9913-028434DD9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 flipH="1">
            <a:off x="10433944" y="3930817"/>
            <a:ext cx="512020" cy="1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51AC3E00-2157-4956-B0A8-0A7D7C39E765}"/>
              </a:ext>
            </a:extLst>
          </p:cNvPr>
          <p:cNvSpPr txBox="1"/>
          <p:nvPr/>
        </p:nvSpPr>
        <p:spPr>
          <a:xfrm>
            <a:off x="496893" y="5198150"/>
            <a:ext cx="9552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iz takvih se voda laganim isparavanjem vode ponovo izlučuje ugljikov(</a:t>
            </a:r>
            <a:r>
              <a:rPr lang="hr-HR" sz="2400" dirty="0" err="1">
                <a:latin typeface="Comic Sans MS" panose="030F0702030302020204" pitchFamily="66" charset="0"/>
              </a:rPr>
              <a:t>lV</a:t>
            </a:r>
            <a:r>
              <a:rPr lang="hr-HR" sz="2400" dirty="0">
                <a:latin typeface="Comic Sans MS" panose="030F0702030302020204" pitchFamily="66" charset="0"/>
              </a:rPr>
              <a:t>) oksid i taloži kalcijev karbonat</a:t>
            </a:r>
          </a:p>
        </p:txBody>
      </p: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xmlns="" id="{CC943585-1653-4EF5-A8C1-AB4E4141F74C}"/>
              </a:ext>
            </a:extLst>
          </p:cNvPr>
          <p:cNvCxnSpPr>
            <a:cxnSpLocks/>
          </p:cNvCxnSpPr>
          <p:nvPr/>
        </p:nvCxnSpPr>
        <p:spPr>
          <a:xfrm flipH="1" flipV="1">
            <a:off x="7128701" y="5788351"/>
            <a:ext cx="1466364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Slika 25">
            <a:extLst>
              <a:ext uri="{FF2B5EF4-FFF2-40B4-BE49-F238E27FC236}">
                <a16:creationId xmlns:a16="http://schemas.microsoft.com/office/drawing/2014/main" xmlns="" id="{7276D79F-E287-4BCA-BF55-2D7270B6625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81279" y="1659850"/>
            <a:ext cx="3010721" cy="187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4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15325 -0.4893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ovezana slika">
            <a:extLst>
              <a:ext uri="{FF2B5EF4-FFF2-40B4-BE49-F238E27FC236}">
                <a16:creationId xmlns:a16="http://schemas.microsoft.com/office/drawing/2014/main" xmlns="" id="{54AAE90B-FF92-4171-ABD9-7547FA2D2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 flipH="1">
            <a:off x="11014192" y="1562469"/>
            <a:ext cx="512020" cy="1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xmlns="" id="{208F7356-2CEE-4775-839B-F9077BE43B4F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Soli i brzina kemijske reakcije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1DB82AB2-7D0B-4334-BE24-0753B9B1F2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055" y="570138"/>
            <a:ext cx="2941554" cy="198466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3391CEB2-3AA1-460D-8DB9-B0A69D1C84D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169" y="3356911"/>
            <a:ext cx="2915440" cy="267349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DA06B52B-E36B-45F0-9D59-F3B4151AF1EC}"/>
              </a:ext>
            </a:extLst>
          </p:cNvPr>
          <p:cNvSpPr txBox="1"/>
          <p:nvPr/>
        </p:nvSpPr>
        <p:spPr>
          <a:xfrm>
            <a:off x="3376506" y="836116"/>
            <a:ext cx="7124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Imenuj vrstu tvari dobivenu miješanjem sumpora i željeza u prahu.</a:t>
            </a:r>
          </a:p>
        </p:txBody>
      </p:sp>
      <p:sp>
        <p:nvSpPr>
          <p:cNvPr id="7" name="Strelica: prema dolje 6">
            <a:extLst>
              <a:ext uri="{FF2B5EF4-FFF2-40B4-BE49-F238E27FC236}">
                <a16:creationId xmlns:a16="http://schemas.microsoft.com/office/drawing/2014/main" xmlns="" id="{9167EAB3-0B81-4F25-921E-9EB6745FFB1E}"/>
              </a:ext>
            </a:extLst>
          </p:cNvPr>
          <p:cNvSpPr/>
          <p:nvPr/>
        </p:nvSpPr>
        <p:spPr>
          <a:xfrm>
            <a:off x="1267691" y="2554801"/>
            <a:ext cx="633845" cy="8021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8CB40CE3-51DB-4FA2-B685-7619AE1B0F0F}"/>
              </a:ext>
            </a:extLst>
          </p:cNvPr>
          <p:cNvSpPr txBox="1"/>
          <p:nvPr/>
        </p:nvSpPr>
        <p:spPr>
          <a:xfrm>
            <a:off x="1686889" y="2670464"/>
            <a:ext cx="1090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žarenje</a:t>
            </a:r>
          </a:p>
        </p:txBody>
      </p:sp>
      <p:sp>
        <p:nvSpPr>
          <p:cNvPr id="9" name="Oblačić za govor: pravokutnik sa zaobljenim kutovima 8">
            <a:extLst>
              <a:ext uri="{FF2B5EF4-FFF2-40B4-BE49-F238E27FC236}">
                <a16:creationId xmlns:a16="http://schemas.microsoft.com/office/drawing/2014/main" xmlns="" id="{551D201D-4DC7-4AB0-B5F9-8DDAFB206972}"/>
              </a:ext>
            </a:extLst>
          </p:cNvPr>
          <p:cNvSpPr/>
          <p:nvPr/>
        </p:nvSpPr>
        <p:spPr>
          <a:xfrm>
            <a:off x="3273104" y="738158"/>
            <a:ext cx="7281618" cy="1026912"/>
          </a:xfrm>
          <a:prstGeom prst="wedgeRoundRectCallout">
            <a:avLst>
              <a:gd name="adj1" fmla="val 54051"/>
              <a:gd name="adj2" fmla="val 31345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4FF824A6-E9F9-4530-9E92-98B20EB72B95}"/>
              </a:ext>
            </a:extLst>
          </p:cNvPr>
          <p:cNvSpPr txBox="1"/>
          <p:nvPr/>
        </p:nvSpPr>
        <p:spPr>
          <a:xfrm>
            <a:off x="3376506" y="783782"/>
            <a:ext cx="7124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Opiši promjene do kojih dolazi tijekom žarenja smjese sumpora i željeza u prahu. 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30111F2C-3447-441F-A73B-C2871078F131}"/>
              </a:ext>
            </a:extLst>
          </p:cNvPr>
          <p:cNvSpPr txBox="1"/>
          <p:nvPr/>
        </p:nvSpPr>
        <p:spPr>
          <a:xfrm>
            <a:off x="3517050" y="954969"/>
            <a:ext cx="712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Objasni ulogu užarene bakrene žice.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BD643362-024A-4E21-A979-F501852F46C5}"/>
              </a:ext>
            </a:extLst>
          </p:cNvPr>
          <p:cNvSpPr txBox="1"/>
          <p:nvPr/>
        </p:nvSpPr>
        <p:spPr>
          <a:xfrm>
            <a:off x="3467860" y="796901"/>
            <a:ext cx="7124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Imenuj produkt kemijske reakcije ako znamo da je u njemu željezo dvovalentno.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55DB1FAA-EAE0-48F0-A16D-F29DA0C8FD90}"/>
              </a:ext>
            </a:extLst>
          </p:cNvPr>
          <p:cNvSpPr txBox="1"/>
          <p:nvPr/>
        </p:nvSpPr>
        <p:spPr>
          <a:xfrm>
            <a:off x="3349400" y="822997"/>
            <a:ext cx="745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Reakcija željeza i sumpora osjetno je sporija ukoliko </a:t>
            </a:r>
            <a:r>
              <a:rPr lang="hr-HR" sz="2400" dirty="0" err="1">
                <a:latin typeface="Comic Sans MS" panose="030F0702030302020204" pitchFamily="66" charset="0"/>
              </a:rPr>
              <a:t>reaktanti</a:t>
            </a:r>
            <a:r>
              <a:rPr lang="hr-HR" sz="2400" dirty="0">
                <a:latin typeface="Comic Sans MS" panose="030F0702030302020204" pitchFamily="66" charset="0"/>
              </a:rPr>
              <a:t> nisu usitnjeni. Što ti to otkriva?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A02F05A3-2214-4094-9E37-9263937F5DDC}"/>
              </a:ext>
            </a:extLst>
          </p:cNvPr>
          <p:cNvSpPr txBox="1"/>
          <p:nvPr/>
        </p:nvSpPr>
        <p:spPr>
          <a:xfrm>
            <a:off x="3291753" y="803389"/>
            <a:ext cx="7124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Kako nazivamo kemijske promjene u kojima iz jednostavnijih tvari nastaju složenije?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9F6B3BFF-27AF-4D34-BEC3-9013C8F50E3C}"/>
              </a:ext>
            </a:extLst>
          </p:cNvPr>
          <p:cNvSpPr txBox="1"/>
          <p:nvPr/>
        </p:nvSpPr>
        <p:spPr>
          <a:xfrm>
            <a:off x="3608403" y="2069492"/>
            <a:ext cx="7124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osim </a:t>
            </a:r>
            <a:r>
              <a:rPr lang="hr-HR" sz="2400" dirty="0" err="1">
                <a:latin typeface="Comic Sans MS" panose="030F0702030302020204" pitchFamily="66" charset="0"/>
              </a:rPr>
              <a:t>željezova</a:t>
            </a:r>
            <a:r>
              <a:rPr lang="hr-HR" sz="2400" dirty="0">
                <a:latin typeface="Comic Sans MS" panose="030F0702030302020204" pitchFamily="66" charset="0"/>
              </a:rPr>
              <a:t>(</a:t>
            </a:r>
            <a:r>
              <a:rPr lang="hr-HR" sz="2400" dirty="0" err="1">
                <a:latin typeface="Comic Sans MS" panose="030F0702030302020204" pitchFamily="66" charset="0"/>
              </a:rPr>
              <a:t>ll</a:t>
            </a:r>
            <a:r>
              <a:rPr lang="hr-HR" sz="2400" dirty="0">
                <a:latin typeface="Comic Sans MS" panose="030F0702030302020204" pitchFamily="66" charset="0"/>
              </a:rPr>
              <a:t>) sulfida sintezom iz elementarnih tvari nastaju i mnoge druge soli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98DEA53F-1C71-4D46-A564-276C318C9047}"/>
              </a:ext>
            </a:extLst>
          </p:cNvPr>
          <p:cNvSpPr txBox="1"/>
          <p:nvPr/>
        </p:nvSpPr>
        <p:spPr>
          <a:xfrm>
            <a:off x="5178646" y="3680399"/>
            <a:ext cx="433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metal + nemetal </a:t>
            </a:r>
            <a:r>
              <a:rPr lang="hr-H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lang="hr-HR" sz="2800" b="1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sol</a:t>
            </a:r>
            <a:endParaRPr lang="hr-H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68D781BC-41C4-4F42-8375-5FB41FA70014}"/>
              </a:ext>
            </a:extLst>
          </p:cNvPr>
          <p:cNvSpPr txBox="1"/>
          <p:nvPr/>
        </p:nvSpPr>
        <p:spPr>
          <a:xfrm>
            <a:off x="5062865" y="4462825"/>
            <a:ext cx="4642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   Fe(s) + S(s) 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hr-HR" sz="2400" dirty="0">
                <a:latin typeface="Comic Sans MS" panose="030F0702030302020204" pitchFamily="66" charset="0"/>
              </a:rPr>
              <a:t>   </a:t>
            </a:r>
            <a:r>
              <a:rPr lang="hr-HR" sz="2400" dirty="0" err="1">
                <a:latin typeface="Comic Sans MS" panose="030F0702030302020204" pitchFamily="66" charset="0"/>
              </a:rPr>
              <a:t>FeS</a:t>
            </a:r>
            <a:r>
              <a:rPr lang="hr-HR" sz="2400" dirty="0">
                <a:latin typeface="Comic Sans MS" panose="030F0702030302020204" pitchFamily="66" charset="0"/>
              </a:rPr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339666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xmlns="" id="{208F7356-2CEE-4775-839B-F9077BE43B4F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Soli i brzina kemijske reakcije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5DC4D641-A092-4360-AD11-AD68B0E719B9}"/>
              </a:ext>
            </a:extLst>
          </p:cNvPr>
          <p:cNvSpPr txBox="1"/>
          <p:nvPr/>
        </p:nvSpPr>
        <p:spPr>
          <a:xfrm>
            <a:off x="265817" y="828853"/>
            <a:ext cx="955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dokazi navedenih reakcija vidljivi su na brojnim mjestima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2FA86B4-5EFD-4584-BC9F-8BAD2F3480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247" y="1409239"/>
            <a:ext cx="3161355" cy="212162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B94B3003-5BA7-432D-BDC0-E68FA0A0E7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694" y="1420771"/>
            <a:ext cx="3203252" cy="212162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29638580-293E-406A-9926-4192F367C74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31038" y="1438275"/>
            <a:ext cx="3244006" cy="2092584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AE258DAB-9C01-4EB0-97EE-3712F66C3F03}"/>
              </a:ext>
            </a:extLst>
          </p:cNvPr>
          <p:cNvSpPr txBox="1"/>
          <p:nvPr/>
        </p:nvSpPr>
        <p:spPr>
          <a:xfrm>
            <a:off x="603925" y="3866221"/>
            <a:ext cx="10288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Usporedi brzinu izlučivanja kalcijevog karbonata na grijačima bojlera, slavinama u kupaonici te u podzemnim špiljama pri nastanku siga.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Poredaj ih po brzini počevši od najsporije.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E5DF31E1-DEFF-4025-8C87-3979CF067E44}"/>
              </a:ext>
            </a:extLst>
          </p:cNvPr>
          <p:cNvSpPr txBox="1"/>
          <p:nvPr/>
        </p:nvSpPr>
        <p:spPr>
          <a:xfrm>
            <a:off x="355108" y="5423956"/>
            <a:ext cx="1104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Objasni čimbenike koji utječu na brzinu izlučivanja kalcijevog karbonata.</a:t>
            </a:r>
          </a:p>
        </p:txBody>
      </p:sp>
      <p:sp>
        <p:nvSpPr>
          <p:cNvPr id="12" name="Oblačić za govor: pravokutnik sa zaobljenim kutovima 11">
            <a:extLst>
              <a:ext uri="{FF2B5EF4-FFF2-40B4-BE49-F238E27FC236}">
                <a16:creationId xmlns:a16="http://schemas.microsoft.com/office/drawing/2014/main" xmlns="" id="{6E153C01-CB3A-4B1C-9F3A-FB57910CE3BE}"/>
              </a:ext>
            </a:extLst>
          </p:cNvPr>
          <p:cNvSpPr/>
          <p:nvPr/>
        </p:nvSpPr>
        <p:spPr>
          <a:xfrm>
            <a:off x="486508" y="3770933"/>
            <a:ext cx="10246595" cy="1413626"/>
          </a:xfrm>
          <a:prstGeom prst="wedgeRoundRectCallout">
            <a:avLst>
              <a:gd name="adj1" fmla="val 53958"/>
              <a:gd name="adj2" fmla="val 15784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3" name="Picture 2" descr="Povezana slika">
            <a:extLst>
              <a:ext uri="{FF2B5EF4-FFF2-40B4-BE49-F238E27FC236}">
                <a16:creationId xmlns:a16="http://schemas.microsoft.com/office/drawing/2014/main" xmlns="" id="{16C37484-5E58-4190-B0D0-47E730C30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 flipH="1">
            <a:off x="11270202" y="3866221"/>
            <a:ext cx="512020" cy="1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lačić za govor: pravokutnik sa zaobljenim kutovima 13">
            <a:extLst>
              <a:ext uri="{FF2B5EF4-FFF2-40B4-BE49-F238E27FC236}">
                <a16:creationId xmlns:a16="http://schemas.microsoft.com/office/drawing/2014/main" xmlns="" id="{056C4DC8-8453-47E1-AE26-1B7EB395756D}"/>
              </a:ext>
            </a:extLst>
          </p:cNvPr>
          <p:cNvSpPr/>
          <p:nvPr/>
        </p:nvSpPr>
        <p:spPr>
          <a:xfrm>
            <a:off x="355108" y="5344202"/>
            <a:ext cx="10537792" cy="736393"/>
          </a:xfrm>
          <a:prstGeom prst="wedgeRoundRectCallout">
            <a:avLst>
              <a:gd name="adj1" fmla="val 53368"/>
              <a:gd name="adj2" fmla="val -3893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5" name="Picture 2" descr="Povezana slika">
            <a:extLst>
              <a:ext uri="{FF2B5EF4-FFF2-40B4-BE49-F238E27FC236}">
                <a16:creationId xmlns:a16="http://schemas.microsoft.com/office/drawing/2014/main" xmlns="" id="{D2BBA33E-5CC7-428E-AD39-BC90B50F3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 flipH="1">
            <a:off x="11375014" y="5066550"/>
            <a:ext cx="512020" cy="1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xmlns="" id="{E7CADCA6-3059-42E5-B26E-3EE524DE813E}"/>
              </a:ext>
            </a:extLst>
          </p:cNvPr>
          <p:cNvCxnSpPr>
            <a:cxnSpLocks/>
          </p:cNvCxnSpPr>
          <p:nvPr/>
        </p:nvCxnSpPr>
        <p:spPr>
          <a:xfrm flipH="1">
            <a:off x="9934045" y="1935479"/>
            <a:ext cx="301909" cy="984194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10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xmlns="" id="{208F7356-2CEE-4775-839B-F9077BE43B4F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Soli i brzina kemijske reakcije</a:t>
            </a:r>
          </a:p>
        </p:txBody>
      </p:sp>
      <p:pic>
        <p:nvPicPr>
          <p:cNvPr id="3" name="Picture 2" descr="Slikovni rezultat za homework">
            <a:extLst>
              <a:ext uri="{FF2B5EF4-FFF2-40B4-BE49-F238E27FC236}">
                <a16:creationId xmlns:a16="http://schemas.microsoft.com/office/drawing/2014/main" xmlns="" id="{941945F6-BB0A-4471-A098-058DA58C0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16"/>
          <a:stretch>
            <a:fillRect/>
          </a:stretch>
        </p:blipFill>
        <p:spPr bwMode="auto">
          <a:xfrm>
            <a:off x="4255480" y="702665"/>
            <a:ext cx="3306968" cy="254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jeni pravokutnik 12">
            <a:extLst>
              <a:ext uri="{FF2B5EF4-FFF2-40B4-BE49-F238E27FC236}">
                <a16:creationId xmlns:a16="http://schemas.microsoft.com/office/drawing/2014/main" xmlns="" id="{EDE0279C-40AC-4D16-B83C-FD02BB0D44B2}"/>
              </a:ext>
            </a:extLst>
          </p:cNvPr>
          <p:cNvSpPr/>
          <p:nvPr/>
        </p:nvSpPr>
        <p:spPr>
          <a:xfrm>
            <a:off x="1481631" y="3802955"/>
            <a:ext cx="9228738" cy="14171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539043DA-50C1-4C5C-B405-DF89647DC4B0}"/>
              </a:ext>
            </a:extLst>
          </p:cNvPr>
          <p:cNvSpPr/>
          <p:nvPr/>
        </p:nvSpPr>
        <p:spPr>
          <a:xfrm>
            <a:off x="2687522" y="4218963"/>
            <a:ext cx="7193324" cy="58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dirty="0">
                <a:latin typeface="Comic Sans MS" panose="030F0702030302020204" pitchFamily="66" charset="0"/>
              </a:rPr>
              <a:t>RB-ZADATCI, str. 45., 46., 47., zadatci 1.-17.  </a:t>
            </a:r>
          </a:p>
        </p:txBody>
      </p:sp>
    </p:spTree>
    <p:extLst>
      <p:ext uri="{BB962C8B-B14F-4D97-AF65-F5344CB8AC3E}">
        <p14:creationId xmlns:p14="http://schemas.microsoft.com/office/powerpoint/2010/main" val="272065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xmlns="" id="{208F7356-2CEE-4775-839B-F9077BE43B4F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Soli i brzina kemijske reakcije</a:t>
            </a:r>
          </a:p>
        </p:txBody>
      </p:sp>
      <p:sp>
        <p:nvSpPr>
          <p:cNvPr id="5" name="Zaobljeni pravokutnik 12">
            <a:extLst>
              <a:ext uri="{FF2B5EF4-FFF2-40B4-BE49-F238E27FC236}">
                <a16:creationId xmlns:a16="http://schemas.microsoft.com/office/drawing/2014/main" xmlns="" id="{DA111999-30FD-41E6-AC83-C067E848FE96}"/>
              </a:ext>
            </a:extLst>
          </p:cNvPr>
          <p:cNvSpPr/>
          <p:nvPr/>
        </p:nvSpPr>
        <p:spPr>
          <a:xfrm>
            <a:off x="612559" y="957541"/>
            <a:ext cx="10014013" cy="21060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6E2B3E1A-2BE8-48C5-A4B0-634FBD1DA984}"/>
              </a:ext>
            </a:extLst>
          </p:cNvPr>
          <p:cNvSpPr txBox="1"/>
          <p:nvPr/>
        </p:nvSpPr>
        <p:spPr>
          <a:xfrm>
            <a:off x="2759014" y="1018247"/>
            <a:ext cx="6066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Comic Sans MS" panose="030F0702030302020204" pitchFamily="66" charset="0"/>
              </a:rPr>
              <a:t>Aktivnost: Poznatim do nepoznatog  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6E9F931A-009D-4706-996B-9858D1724466}"/>
              </a:ext>
            </a:extLst>
          </p:cNvPr>
          <p:cNvSpPr txBox="1"/>
          <p:nvPr/>
        </p:nvSpPr>
        <p:spPr>
          <a:xfrm>
            <a:off x="744800" y="1672315"/>
            <a:ext cx="9881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Na temelju dosadašnjeg znanja jednadžbom kemijske reakcije prikaži dobivanje niže navedenih soli sintezom iz elementarnih tvari.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Uz tvari stavi oznake </a:t>
            </a:r>
            <a:r>
              <a:rPr lang="hr-HR" sz="2400" dirty="0" err="1">
                <a:latin typeface="Comic Sans MS" panose="030F0702030302020204" pitchFamily="66" charset="0"/>
              </a:rPr>
              <a:t>agregacijskih</a:t>
            </a:r>
            <a:r>
              <a:rPr lang="hr-HR" sz="2400" dirty="0">
                <a:latin typeface="Comic Sans MS" panose="030F0702030302020204" pitchFamily="66" charset="0"/>
              </a:rPr>
              <a:t> stanja.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38472008-74FE-44DA-BB35-74D99901A8D8}"/>
              </a:ext>
            </a:extLst>
          </p:cNvPr>
          <p:cNvSpPr txBox="1"/>
          <p:nvPr/>
        </p:nvSpPr>
        <p:spPr>
          <a:xfrm>
            <a:off x="1149289" y="3794384"/>
            <a:ext cx="7124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hr-HR" sz="2400" dirty="0">
                <a:latin typeface="Comic Sans MS" panose="030F0702030302020204" pitchFamily="66" charset="0"/>
              </a:rPr>
              <a:t>natrijev klorida</a:t>
            </a:r>
          </a:p>
          <a:p>
            <a:pPr marL="457200" indent="-457200">
              <a:buAutoNum type="alphaLcParenR"/>
            </a:pPr>
            <a:endParaRPr lang="hr-HR" sz="2400" dirty="0">
              <a:latin typeface="Comic Sans MS" panose="030F0702030302020204" pitchFamily="66" charset="0"/>
            </a:endParaRPr>
          </a:p>
          <a:p>
            <a:pPr marL="457200" indent="-457200">
              <a:buAutoNum type="alphaLcParenR"/>
            </a:pPr>
            <a:r>
              <a:rPr lang="hr-HR" sz="2400" dirty="0">
                <a:latin typeface="Comic Sans MS" panose="030F0702030302020204" pitchFamily="66" charset="0"/>
              </a:rPr>
              <a:t>magnezijev bromid</a:t>
            </a:r>
          </a:p>
          <a:p>
            <a:pPr marL="457200" indent="-457200">
              <a:buAutoNum type="alphaLcParenR"/>
            </a:pPr>
            <a:endParaRPr lang="hr-HR" sz="2400" dirty="0">
              <a:latin typeface="Comic Sans MS" panose="030F0702030302020204" pitchFamily="66" charset="0"/>
            </a:endParaRPr>
          </a:p>
          <a:p>
            <a:pPr marL="457200" indent="-457200">
              <a:buAutoNum type="alphaLcParenR"/>
            </a:pPr>
            <a:r>
              <a:rPr lang="hr-HR" sz="2400" dirty="0">
                <a:latin typeface="Comic Sans MS" panose="030F0702030302020204" pitchFamily="66" charset="0"/>
              </a:rPr>
              <a:t>aluminijev klorid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EB5AF50B-6100-46A3-A5DF-E27C255B75C9}"/>
              </a:ext>
            </a:extLst>
          </p:cNvPr>
          <p:cNvSpPr txBox="1"/>
          <p:nvPr/>
        </p:nvSpPr>
        <p:spPr>
          <a:xfrm>
            <a:off x="5274350" y="3749655"/>
            <a:ext cx="5060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2Na(s) + Cl</a:t>
            </a:r>
            <a:r>
              <a:rPr lang="hr-H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₂(g)</a:t>
            </a:r>
            <a:r>
              <a:rPr lang="hr-H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r-H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lang="hr-HR" sz="2800" b="1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2NaCl(s)</a:t>
            </a:r>
            <a:endParaRPr lang="hr-H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B92E1B59-EC91-4207-9BC6-E93F45FCE8F1}"/>
              </a:ext>
            </a:extLst>
          </p:cNvPr>
          <p:cNvSpPr txBox="1"/>
          <p:nvPr/>
        </p:nvSpPr>
        <p:spPr>
          <a:xfrm>
            <a:off x="5317721" y="4499184"/>
            <a:ext cx="5060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Mg(s) + Br</a:t>
            </a:r>
            <a:r>
              <a:rPr lang="hr-H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₂(l)</a:t>
            </a:r>
            <a:r>
              <a:rPr lang="hr-H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r-H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lang="hr-HR" sz="2800" b="1" dirty="0" err="1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MgBr</a:t>
            </a:r>
            <a:r>
              <a:rPr lang="hr-H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r>
              <a:rPr lang="hr-HR" sz="2800" b="1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(s)</a:t>
            </a:r>
            <a:endParaRPr lang="hr-H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135B3A52-4ACC-4F4F-9696-E65D87B56C37}"/>
              </a:ext>
            </a:extLst>
          </p:cNvPr>
          <p:cNvSpPr txBox="1"/>
          <p:nvPr/>
        </p:nvSpPr>
        <p:spPr>
          <a:xfrm>
            <a:off x="5274351" y="5236123"/>
            <a:ext cx="5060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2Al(s) + 3Cl</a:t>
            </a:r>
            <a:r>
              <a:rPr lang="hr-H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₂(g)</a:t>
            </a:r>
            <a:r>
              <a:rPr lang="hr-H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r-H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lang="hr-HR" sz="2800" b="1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2AlCl</a:t>
            </a:r>
            <a:r>
              <a:rPr lang="hr-H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₃</a:t>
            </a:r>
            <a:r>
              <a:rPr lang="hr-HR" sz="2800" b="1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(s)</a:t>
            </a:r>
            <a:endParaRPr lang="hr-H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B5AEC3F4-2518-46AD-90F0-0B9ACA31DB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77994" y="3290177"/>
            <a:ext cx="1504709" cy="120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Povezana slika">
            <a:extLst>
              <a:ext uri="{FF2B5EF4-FFF2-40B4-BE49-F238E27FC236}">
                <a16:creationId xmlns:a16="http://schemas.microsoft.com/office/drawing/2014/main" xmlns="" id="{F9EFB18C-69BC-4792-94CA-629DC22EB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 flipH="1">
            <a:off x="10437866" y="1269000"/>
            <a:ext cx="512020" cy="1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xmlns="" id="{208F7356-2CEE-4775-839B-F9077BE43B4F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Soli i brzina kemijske reakcije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DA5ECE24-471B-4E59-AFC9-6AEF00DC110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7077" y="3173107"/>
            <a:ext cx="1348810" cy="275036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5C62C09-5DD7-4241-9A19-FB5C1AE4AE2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418" y="3213439"/>
            <a:ext cx="1282475" cy="2750367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580A8384-DA7C-4AAC-9B30-75903A1D2FC0}"/>
              </a:ext>
            </a:extLst>
          </p:cNvPr>
          <p:cNvSpPr txBox="1"/>
          <p:nvPr/>
        </p:nvSpPr>
        <p:spPr>
          <a:xfrm>
            <a:off x="492929" y="1419074"/>
            <a:ext cx="9769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Reagira li magnezij s navedenim kiselinama jednakim brzinama? 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3E0958B3-B34A-4145-9E84-D83E22A356FD}"/>
              </a:ext>
            </a:extLst>
          </p:cNvPr>
          <p:cNvSpPr txBox="1"/>
          <p:nvPr/>
        </p:nvSpPr>
        <p:spPr>
          <a:xfrm>
            <a:off x="457418" y="670683"/>
            <a:ext cx="9920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uzorak magnezija reagira s </a:t>
            </a:r>
            <a:r>
              <a:rPr lang="hr-HR" sz="2400" dirty="0" err="1">
                <a:latin typeface="Comic Sans MS" panose="030F0702030302020204" pitchFamily="66" charset="0"/>
              </a:rPr>
              <a:t>klorovodičnom</a:t>
            </a:r>
            <a:r>
              <a:rPr lang="hr-HR" sz="2400" dirty="0">
                <a:latin typeface="Comic Sans MS" panose="030F0702030302020204" pitchFamily="66" charset="0"/>
              </a:rPr>
              <a:t> i octenom kiselinom 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50FE45BC-FEDA-482C-B58A-20FE921A771F}"/>
              </a:ext>
            </a:extLst>
          </p:cNvPr>
          <p:cNvSpPr txBox="1"/>
          <p:nvPr/>
        </p:nvSpPr>
        <p:spPr>
          <a:xfrm>
            <a:off x="874668" y="1315974"/>
            <a:ext cx="8177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Zašto je reakcija magnezija s </a:t>
            </a:r>
            <a:r>
              <a:rPr lang="hr-HR" sz="2400" dirty="0" err="1">
                <a:latin typeface="Comic Sans MS" panose="030F0702030302020204" pitchFamily="66" charset="0"/>
              </a:rPr>
              <a:t>klorovodičnom</a:t>
            </a:r>
            <a:r>
              <a:rPr lang="hr-HR" sz="2400" dirty="0">
                <a:latin typeface="Comic Sans MS" panose="030F0702030302020204" pitchFamily="66" charset="0"/>
              </a:rPr>
              <a:t> kiselinom brža od reakcije magnezija s octenom kiselinom?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CA6AF034-5F8B-4865-AD13-707D83C7BCAA}"/>
              </a:ext>
            </a:extLst>
          </p:cNvPr>
          <p:cNvSpPr txBox="1"/>
          <p:nvPr/>
        </p:nvSpPr>
        <p:spPr>
          <a:xfrm>
            <a:off x="622209" y="1481150"/>
            <a:ext cx="9769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Imenuj plinoviti produkt reakcije magnezije s objema kiselinama.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4A628393-CAEE-46A7-97E5-0586B6329D9B}"/>
              </a:ext>
            </a:extLst>
          </p:cNvPr>
          <p:cNvSpPr txBox="1"/>
          <p:nvPr/>
        </p:nvSpPr>
        <p:spPr>
          <a:xfrm>
            <a:off x="501808" y="2301450"/>
            <a:ext cx="10616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osim vodika, u reakciji magnezija s kiselinama nastaje i odgovarajuća sol koja zaostaje u otopini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658923D4-35DA-43FA-ACA4-3ED02D6657FC}"/>
              </a:ext>
            </a:extLst>
          </p:cNvPr>
          <p:cNvSpPr txBox="1"/>
          <p:nvPr/>
        </p:nvSpPr>
        <p:spPr>
          <a:xfrm>
            <a:off x="787707" y="1205890"/>
            <a:ext cx="7124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Predloži na koji bi način dokazali da u reakciji metala s kiselinama nastaje sol.</a:t>
            </a:r>
          </a:p>
        </p:txBody>
      </p:sp>
      <p:sp>
        <p:nvSpPr>
          <p:cNvPr id="13" name="Oblačić za govor: pravokutnik sa zaobljenim kutovima 12">
            <a:extLst>
              <a:ext uri="{FF2B5EF4-FFF2-40B4-BE49-F238E27FC236}">
                <a16:creationId xmlns:a16="http://schemas.microsoft.com/office/drawing/2014/main" xmlns="" id="{842EB9E0-DE57-407B-81C1-BDC3D6DFDEFF}"/>
              </a:ext>
            </a:extLst>
          </p:cNvPr>
          <p:cNvSpPr/>
          <p:nvPr/>
        </p:nvSpPr>
        <p:spPr>
          <a:xfrm>
            <a:off x="457418" y="1208446"/>
            <a:ext cx="9592104" cy="1026912"/>
          </a:xfrm>
          <a:prstGeom prst="wedgeRoundRectCallout">
            <a:avLst>
              <a:gd name="adj1" fmla="val 53958"/>
              <a:gd name="adj2" fmla="val 15784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EB30EB52-EB78-4662-B88A-A4F335421DC9}"/>
              </a:ext>
            </a:extLst>
          </p:cNvPr>
          <p:cNvSpPr txBox="1"/>
          <p:nvPr/>
        </p:nvSpPr>
        <p:spPr>
          <a:xfrm>
            <a:off x="142042" y="6002651"/>
            <a:ext cx="420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Mg(s) + HCl(</a:t>
            </a:r>
            <a:r>
              <a:rPr lang="hr-HR" dirty="0" err="1"/>
              <a:t>aq</a:t>
            </a:r>
            <a:r>
              <a:rPr lang="hr-HR" dirty="0"/>
              <a:t>)           Mg(s)+ CH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₃COOH(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aq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hr-HR" dirty="0"/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084A5713-610F-43AF-888F-AF26F4A1F268}"/>
              </a:ext>
            </a:extLst>
          </p:cNvPr>
          <p:cNvSpPr txBox="1"/>
          <p:nvPr/>
        </p:nvSpPr>
        <p:spPr>
          <a:xfrm>
            <a:off x="4903955" y="3367013"/>
            <a:ext cx="5789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metal + kiselina </a:t>
            </a:r>
            <a:r>
              <a:rPr lang="hr-H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lang="hr-HR" sz="2800" b="1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sol  + vodik</a:t>
            </a:r>
            <a:endParaRPr lang="hr-H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21C3085B-AE62-4544-ACE0-E59BC7C66097}"/>
              </a:ext>
            </a:extLst>
          </p:cNvPr>
          <p:cNvSpPr txBox="1"/>
          <p:nvPr/>
        </p:nvSpPr>
        <p:spPr>
          <a:xfrm>
            <a:off x="4643513" y="4167781"/>
            <a:ext cx="6537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   Mg(s) + 2HCl(</a:t>
            </a:r>
            <a:r>
              <a:rPr lang="hr-HR" sz="2400" dirty="0" err="1">
                <a:latin typeface="Comic Sans MS" panose="030F0702030302020204" pitchFamily="66" charset="0"/>
              </a:rPr>
              <a:t>aq</a:t>
            </a:r>
            <a:r>
              <a:rPr lang="hr-HR" sz="2400" dirty="0">
                <a:latin typeface="Comic Sans MS" panose="030F0702030302020204" pitchFamily="66" charset="0"/>
              </a:rPr>
              <a:t>) 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hr-HR" sz="2400" dirty="0">
                <a:latin typeface="Comic Sans MS" panose="030F0702030302020204" pitchFamily="66" charset="0"/>
              </a:rPr>
              <a:t>   </a:t>
            </a:r>
            <a:r>
              <a:rPr lang="hr-HR" sz="2400" dirty="0" err="1">
                <a:latin typeface="Comic Sans MS" panose="030F0702030302020204" pitchFamily="66" charset="0"/>
              </a:rPr>
              <a:t>MgCl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r>
              <a:rPr lang="hr-HR" sz="2400" dirty="0">
                <a:latin typeface="Comic Sans MS" panose="030F0702030302020204" pitchFamily="66" charset="0"/>
              </a:rPr>
              <a:t>(</a:t>
            </a:r>
            <a:r>
              <a:rPr lang="hr-HR" sz="2400" dirty="0" err="1">
                <a:latin typeface="Comic Sans MS" panose="030F0702030302020204" pitchFamily="66" charset="0"/>
              </a:rPr>
              <a:t>aq</a:t>
            </a:r>
            <a:r>
              <a:rPr lang="hr-HR" sz="2400" dirty="0">
                <a:latin typeface="Comic Sans MS" panose="030F0702030302020204" pitchFamily="66" charset="0"/>
              </a:rPr>
              <a:t>) + H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r>
              <a:rPr lang="hr-HR" sz="2400" dirty="0">
                <a:latin typeface="Comic Sans MS" panose="030F0702030302020204" pitchFamily="66" charset="0"/>
                <a:cs typeface="Calibri" panose="020F0502020204030204" pitchFamily="34" charset="0"/>
              </a:rPr>
              <a:t>(g)</a:t>
            </a:r>
            <a:endParaRPr lang="hr-HR" sz="2400" dirty="0">
              <a:latin typeface="Comic Sans MS" panose="030F0702030302020204" pitchFamily="66" charset="0"/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1089B94B-8155-4321-BAC1-A4775AB0B439}"/>
              </a:ext>
            </a:extLst>
          </p:cNvPr>
          <p:cNvSpPr txBox="1"/>
          <p:nvPr/>
        </p:nvSpPr>
        <p:spPr>
          <a:xfrm>
            <a:off x="3989465" y="4834150"/>
            <a:ext cx="805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   Mg(s) + 2CH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₃</a:t>
            </a:r>
            <a:r>
              <a:rPr lang="hr-HR" sz="2400" dirty="0">
                <a:latin typeface="Comic Sans MS" panose="030F0702030302020204" pitchFamily="66" charset="0"/>
                <a:cs typeface="Calibri" panose="020F0502020204030204" pitchFamily="34" charset="0"/>
              </a:rPr>
              <a:t>COOH</a:t>
            </a:r>
            <a:r>
              <a:rPr lang="hr-HR" sz="2400" dirty="0">
                <a:latin typeface="Comic Sans MS" panose="030F0702030302020204" pitchFamily="66" charset="0"/>
              </a:rPr>
              <a:t>(</a:t>
            </a:r>
            <a:r>
              <a:rPr lang="hr-HR" sz="2400" dirty="0" err="1">
                <a:latin typeface="Comic Sans MS" panose="030F0702030302020204" pitchFamily="66" charset="0"/>
              </a:rPr>
              <a:t>aq</a:t>
            </a:r>
            <a:r>
              <a:rPr lang="hr-HR" sz="2400" dirty="0">
                <a:latin typeface="Comic Sans MS" panose="030F0702030302020204" pitchFamily="66" charset="0"/>
              </a:rPr>
              <a:t>) 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hr-HR" sz="2400" dirty="0">
                <a:latin typeface="Comic Sans MS" panose="030F0702030302020204" pitchFamily="66" charset="0"/>
              </a:rPr>
              <a:t>   Mg(OOCH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₃</a:t>
            </a:r>
            <a:r>
              <a:rPr lang="hr-HR" sz="2400" dirty="0">
                <a:latin typeface="Comic Sans MS" panose="030F0702030302020204" pitchFamily="66" charset="0"/>
                <a:cs typeface="Calibri" panose="020F0502020204030204" pitchFamily="34" charset="0"/>
              </a:rPr>
              <a:t>)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₂</a:t>
            </a:r>
            <a:r>
              <a:rPr lang="hr-HR" sz="2400" dirty="0">
                <a:latin typeface="Comic Sans MS" panose="030F0702030302020204" pitchFamily="66" charset="0"/>
              </a:rPr>
              <a:t>(</a:t>
            </a:r>
            <a:r>
              <a:rPr lang="hr-HR" sz="2400" dirty="0" err="1">
                <a:latin typeface="Comic Sans MS" panose="030F0702030302020204" pitchFamily="66" charset="0"/>
              </a:rPr>
              <a:t>aq</a:t>
            </a:r>
            <a:r>
              <a:rPr lang="hr-HR" sz="2400" dirty="0">
                <a:latin typeface="Comic Sans MS" panose="030F0702030302020204" pitchFamily="66" charset="0"/>
              </a:rPr>
              <a:t>) + H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r>
              <a:rPr lang="hr-HR" sz="2400" dirty="0">
                <a:latin typeface="Comic Sans MS" panose="030F0702030302020204" pitchFamily="66" charset="0"/>
                <a:cs typeface="Calibri" panose="020F0502020204030204" pitchFamily="34" charset="0"/>
              </a:rPr>
              <a:t>(g)</a:t>
            </a:r>
            <a:endParaRPr lang="hr-H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7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0" grpId="1"/>
      <p:bldP spid="11" grpId="0"/>
      <p:bldP spid="12" grpId="0"/>
      <p:bldP spid="13" grpId="0" animBg="1"/>
      <p:bldP spid="15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xmlns="" id="{208F7356-2CEE-4775-839B-F9077BE43B4F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Soli i brzina kemijske reakcije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EF96D7F-F1CD-48CC-B0EE-BAE0E59BD02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947" y="741473"/>
            <a:ext cx="1716051" cy="1171274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6E193D2A-D777-4624-8C38-B63A6391E613}"/>
              </a:ext>
            </a:extLst>
          </p:cNvPr>
          <p:cNvSpPr/>
          <p:nvPr/>
        </p:nvSpPr>
        <p:spPr>
          <a:xfrm>
            <a:off x="1830042" y="836116"/>
            <a:ext cx="1160318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        </a:t>
            </a:r>
            <a:r>
              <a:rPr lang="hr-HR" sz="2400" b="1" dirty="0">
                <a:latin typeface="Comic Sans MS" panose="030F0702030302020204" pitchFamily="66" charset="0"/>
              </a:rPr>
              <a:t>SOLI I BRZINA KEMIJSKE REAKCIJE 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r>
              <a:rPr lang="hr-HR" sz="2400" dirty="0">
                <a:latin typeface="Comic Sans MS" panose="030F0702030302020204" pitchFamily="66" charset="0"/>
              </a:rPr>
              <a:t>SOLI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tvari građene od kationa i aniona (kiselinskog ostatka)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nastaju mnogim reakcijama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brzina reakcije ovisi o različitim čimbenicima                                                     (veličini čestica, vrsti </a:t>
            </a:r>
            <a:r>
              <a:rPr lang="hr-HR" sz="2400" dirty="0" err="1">
                <a:latin typeface="Comic Sans MS" panose="030F0702030302020204" pitchFamily="66" charset="0"/>
              </a:rPr>
              <a:t>reaktanata</a:t>
            </a:r>
            <a:r>
              <a:rPr lang="hr-HR" sz="2400" dirty="0">
                <a:latin typeface="Comic Sans MS" panose="030F0702030302020204" pitchFamily="66" charset="0"/>
              </a:rPr>
              <a:t>, temperaturi…)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r>
              <a:rPr lang="hr-HR" sz="2000" dirty="0">
                <a:latin typeface="Comic Sans MS" panose="030F0702030302020204" pitchFamily="66" charset="0"/>
              </a:rPr>
              <a:t>DOBIVANJE SOLI REAKCIJOM METALA I NEMETALA</a:t>
            </a:r>
          </a:p>
          <a:p>
            <a:endParaRPr lang="hr-HR" sz="2000" dirty="0">
              <a:latin typeface="Comic Sans MS" panose="030F0702030302020204" pitchFamily="66" charset="0"/>
            </a:endParaRP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r>
              <a:rPr lang="hr-HR" sz="2000" dirty="0">
                <a:latin typeface="Comic Sans MS" panose="030F0702030302020204" pitchFamily="66" charset="0"/>
              </a:rPr>
              <a:t>DOBIVANJE SOLI REAKCIJOM METALA I KISELINE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FC0DC8E0-3A84-4102-8B80-333B1A289A11}"/>
              </a:ext>
            </a:extLst>
          </p:cNvPr>
          <p:cNvSpPr txBox="1"/>
          <p:nvPr/>
        </p:nvSpPr>
        <p:spPr>
          <a:xfrm>
            <a:off x="3929009" y="4590303"/>
            <a:ext cx="433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metal + nemetal </a:t>
            </a:r>
            <a:r>
              <a:rPr lang="hr-H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lang="hr-HR" sz="2800" b="1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sol</a:t>
            </a:r>
            <a:endParaRPr lang="hr-H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7599E85C-DCEB-4AD9-B65D-E5339A03DC92}"/>
              </a:ext>
            </a:extLst>
          </p:cNvPr>
          <p:cNvSpPr txBox="1"/>
          <p:nvPr/>
        </p:nvSpPr>
        <p:spPr>
          <a:xfrm>
            <a:off x="3791240" y="5871941"/>
            <a:ext cx="5789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metal + kiselina </a:t>
            </a:r>
            <a:r>
              <a:rPr lang="hr-H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lang="hr-HR" sz="2800" b="1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sol  + vodik</a:t>
            </a:r>
            <a:endParaRPr lang="hr-H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0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xmlns="" id="{208F7356-2CEE-4775-839B-F9077BE43B4F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Soli i brzina kemijske reakcije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8EC5DF89-B300-495B-AD62-1F3626B1D6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1707" y="601147"/>
            <a:ext cx="2071117" cy="1664106"/>
          </a:xfrm>
          <a:prstGeom prst="rect">
            <a:avLst/>
          </a:prstGeom>
        </p:spPr>
      </p:pic>
      <p:sp>
        <p:nvSpPr>
          <p:cNvPr id="5" name="Obični oblačić 14">
            <a:extLst>
              <a:ext uri="{FF2B5EF4-FFF2-40B4-BE49-F238E27FC236}">
                <a16:creationId xmlns:a16="http://schemas.microsoft.com/office/drawing/2014/main" xmlns="" id="{07D9079B-BEA7-4324-982D-E6E46B6891A9}"/>
              </a:ext>
            </a:extLst>
          </p:cNvPr>
          <p:cNvSpPr/>
          <p:nvPr/>
        </p:nvSpPr>
        <p:spPr>
          <a:xfrm>
            <a:off x="494356" y="1162356"/>
            <a:ext cx="2182091" cy="1236518"/>
          </a:xfrm>
          <a:prstGeom prst="cloudCallout">
            <a:avLst>
              <a:gd name="adj1" fmla="val 4592906"/>
              <a:gd name="adj2" fmla="val -43751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Vježbaj malo,</a:t>
            </a:r>
          </a:p>
          <a:p>
            <a:pPr algn="ctr"/>
            <a:r>
              <a:rPr lang="hr-HR" dirty="0"/>
              <a:t>nauči puno</a:t>
            </a:r>
          </a:p>
        </p:txBody>
      </p:sp>
      <p:sp>
        <p:nvSpPr>
          <p:cNvPr id="6" name="Zaobljeni pravokutnik 12">
            <a:extLst>
              <a:ext uri="{FF2B5EF4-FFF2-40B4-BE49-F238E27FC236}">
                <a16:creationId xmlns:a16="http://schemas.microsoft.com/office/drawing/2014/main" xmlns="" id="{F446099B-4E73-4A95-B728-E8294888BFD5}"/>
              </a:ext>
            </a:extLst>
          </p:cNvPr>
          <p:cNvSpPr/>
          <p:nvPr/>
        </p:nvSpPr>
        <p:spPr>
          <a:xfrm>
            <a:off x="2957314" y="2609555"/>
            <a:ext cx="6181884" cy="7164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445AEEDF-85ED-4B88-8190-121616911D81}"/>
              </a:ext>
            </a:extLst>
          </p:cNvPr>
          <p:cNvSpPr txBox="1"/>
          <p:nvPr/>
        </p:nvSpPr>
        <p:spPr>
          <a:xfrm>
            <a:off x="4075479" y="2705184"/>
            <a:ext cx="712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Odgovori na pitanja.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80AB6D63-6364-48C5-8C09-E8F564BE968C}"/>
              </a:ext>
            </a:extLst>
          </p:cNvPr>
          <p:cNvSpPr txBox="1"/>
          <p:nvPr/>
        </p:nvSpPr>
        <p:spPr>
          <a:xfrm>
            <a:off x="289211" y="3429000"/>
            <a:ext cx="11518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1. Među navedenim kemijskim spojevima izdvoji soli.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r>
              <a:rPr lang="hr-HR" sz="2400" dirty="0">
                <a:latin typeface="Comic Sans MS" panose="030F0702030302020204" pitchFamily="66" charset="0"/>
              </a:rPr>
              <a:t>H</a:t>
            </a:r>
            <a:r>
              <a:rPr lang="hr-HR" sz="2400" dirty="0">
                <a:latin typeface="Comic Sans MS" panose="030F0702030302020204" pitchFamily="66" charset="0"/>
                <a:cs typeface="Calibri" panose="020F0502020204030204" pitchFamily="34" charset="0"/>
              </a:rPr>
              <a:t>₂CO₃(</a:t>
            </a:r>
            <a:r>
              <a:rPr lang="hr-HR" sz="2400" dirty="0" err="1">
                <a:latin typeface="Comic Sans MS" panose="030F0702030302020204" pitchFamily="66" charset="0"/>
                <a:cs typeface="Calibri" panose="020F0502020204030204" pitchFamily="34" charset="0"/>
              </a:rPr>
              <a:t>aq</a:t>
            </a:r>
            <a:r>
              <a:rPr lang="hr-HR" sz="2400" dirty="0">
                <a:latin typeface="Comic Sans MS" panose="030F0702030302020204" pitchFamily="66" charset="0"/>
                <a:cs typeface="Calibri" panose="020F0502020204030204" pitchFamily="34" charset="0"/>
              </a:rPr>
              <a:t>)                    </a:t>
            </a:r>
            <a:r>
              <a:rPr lang="hr-HR" sz="2400" dirty="0" err="1">
                <a:latin typeface="Comic Sans MS" panose="030F0702030302020204" pitchFamily="66" charset="0"/>
                <a:cs typeface="Calibri" panose="020F0502020204030204" pitchFamily="34" charset="0"/>
              </a:rPr>
              <a:t>Na₂CO</a:t>
            </a:r>
            <a:r>
              <a:rPr lang="hr-HR" sz="2400" dirty="0">
                <a:latin typeface="Comic Sans MS" panose="030F0702030302020204" pitchFamily="66" charset="0"/>
                <a:cs typeface="Calibri" panose="020F0502020204030204" pitchFamily="34" charset="0"/>
              </a:rPr>
              <a:t>₃(</a:t>
            </a:r>
            <a:r>
              <a:rPr lang="hr-HR" sz="2400" dirty="0" err="1">
                <a:latin typeface="Comic Sans MS" panose="030F0702030302020204" pitchFamily="66" charset="0"/>
                <a:cs typeface="Calibri" panose="020F0502020204030204" pitchFamily="34" charset="0"/>
              </a:rPr>
              <a:t>aq</a:t>
            </a:r>
            <a:r>
              <a:rPr lang="hr-HR" sz="2400" dirty="0">
                <a:latin typeface="Comic Sans MS" panose="030F0702030302020204" pitchFamily="66" charset="0"/>
                <a:cs typeface="Calibri" panose="020F0502020204030204" pitchFamily="34" charset="0"/>
              </a:rPr>
              <a:t>)                 </a:t>
            </a:r>
            <a:r>
              <a:rPr lang="hr-HR" sz="2400" dirty="0" err="1">
                <a:latin typeface="Comic Sans MS" panose="030F0702030302020204" pitchFamily="66" charset="0"/>
                <a:cs typeface="Calibri" panose="020F0502020204030204" pitchFamily="34" charset="0"/>
              </a:rPr>
              <a:t>NaOH</a:t>
            </a:r>
            <a:r>
              <a:rPr lang="hr-HR" sz="2400" dirty="0">
                <a:latin typeface="Comic Sans MS" panose="030F0702030302020204" pitchFamily="66" charset="0"/>
                <a:cs typeface="Calibri" panose="020F0502020204030204" pitchFamily="34" charset="0"/>
              </a:rPr>
              <a:t>(</a:t>
            </a:r>
            <a:r>
              <a:rPr lang="hr-HR" sz="2400" dirty="0" err="1">
                <a:latin typeface="Comic Sans MS" panose="030F0702030302020204" pitchFamily="66" charset="0"/>
                <a:cs typeface="Calibri" panose="020F0502020204030204" pitchFamily="34" charset="0"/>
              </a:rPr>
              <a:t>aq</a:t>
            </a:r>
            <a:r>
              <a:rPr lang="hr-HR" sz="2400" dirty="0">
                <a:latin typeface="Comic Sans MS" panose="030F0702030302020204" pitchFamily="66" charset="0"/>
                <a:cs typeface="Calibri" panose="020F0502020204030204" pitchFamily="34" charset="0"/>
              </a:rPr>
              <a:t>)                     </a:t>
            </a:r>
            <a:r>
              <a:rPr lang="hr-HR" sz="2400" dirty="0" err="1">
                <a:latin typeface="Comic Sans MS" panose="030F0702030302020204" pitchFamily="66" charset="0"/>
                <a:cs typeface="Calibri" panose="020F0502020204030204" pitchFamily="34" charset="0"/>
              </a:rPr>
              <a:t>CaCO</a:t>
            </a:r>
            <a:r>
              <a:rPr lang="hr-HR" sz="2400" dirty="0">
                <a:latin typeface="Comic Sans MS" panose="030F0702030302020204" pitchFamily="66" charset="0"/>
                <a:cs typeface="Calibri" panose="020F0502020204030204" pitchFamily="34" charset="0"/>
              </a:rPr>
              <a:t>₃(s)</a:t>
            </a:r>
          </a:p>
          <a:p>
            <a:endParaRPr lang="hr-HR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hr-HR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hr-HR" sz="2400" dirty="0">
                <a:latin typeface="Comic Sans MS" panose="030F0702030302020204" pitchFamily="66" charset="0"/>
                <a:cs typeface="Calibri" panose="020F0502020204030204" pitchFamily="34" charset="0"/>
              </a:rPr>
              <a:t>2. Jednadžbom kemijske reakcije prikaži dva načina dobivanja kalijevog klorida.     </a:t>
            </a:r>
            <a:endParaRPr lang="hr-HR" sz="2400" dirty="0">
              <a:latin typeface="Comic Sans MS" panose="030F0702030302020204" pitchFamily="66" charset="0"/>
            </a:endParaRPr>
          </a:p>
        </p:txBody>
      </p:sp>
      <p:sp>
        <p:nvSpPr>
          <p:cNvPr id="2" name="Luk 1">
            <a:extLst>
              <a:ext uri="{FF2B5EF4-FFF2-40B4-BE49-F238E27FC236}">
                <a16:creationId xmlns:a16="http://schemas.microsoft.com/office/drawing/2014/main" xmlns="" id="{18B2AC58-90C7-4800-9987-38949527D717}"/>
              </a:ext>
            </a:extLst>
          </p:cNvPr>
          <p:cNvSpPr/>
          <p:nvPr/>
        </p:nvSpPr>
        <p:spPr>
          <a:xfrm>
            <a:off x="3401567" y="3902592"/>
            <a:ext cx="2075689" cy="1053230"/>
          </a:xfrm>
          <a:prstGeom prst="arc">
            <a:avLst>
              <a:gd name="adj1" fmla="val 16200000"/>
              <a:gd name="adj2" fmla="val 16177466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Luk 8">
            <a:extLst>
              <a:ext uri="{FF2B5EF4-FFF2-40B4-BE49-F238E27FC236}">
                <a16:creationId xmlns:a16="http://schemas.microsoft.com/office/drawing/2014/main" xmlns="" id="{8443F2E4-C6B7-4F67-B660-6F603C72B813}"/>
              </a:ext>
            </a:extLst>
          </p:cNvPr>
          <p:cNvSpPr/>
          <p:nvPr/>
        </p:nvSpPr>
        <p:spPr>
          <a:xfrm>
            <a:off x="9695259" y="3782948"/>
            <a:ext cx="2075689" cy="1053230"/>
          </a:xfrm>
          <a:prstGeom prst="arc">
            <a:avLst>
              <a:gd name="adj1" fmla="val 16200000"/>
              <a:gd name="adj2" fmla="val 16177466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8F5D9C5F-22BD-4DDD-829E-C6AC5334196B}"/>
              </a:ext>
            </a:extLst>
          </p:cNvPr>
          <p:cNvSpPr txBox="1"/>
          <p:nvPr/>
        </p:nvSpPr>
        <p:spPr>
          <a:xfrm>
            <a:off x="1319191" y="5840351"/>
            <a:ext cx="506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2K(s) + Cl</a:t>
            </a:r>
            <a:r>
              <a:rPr lang="hr-H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₂(g)</a:t>
            </a:r>
            <a:r>
              <a:rPr lang="hr-H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r-H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lang="hr-HR" sz="2400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2KCl(s)</a:t>
            </a:r>
            <a:endParaRPr lang="hr-H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053F3D4D-1302-44AE-8B7E-1656F5CAA602}"/>
              </a:ext>
            </a:extLst>
          </p:cNvPr>
          <p:cNvSpPr txBox="1"/>
          <p:nvPr/>
        </p:nvSpPr>
        <p:spPr>
          <a:xfrm>
            <a:off x="5477256" y="5840350"/>
            <a:ext cx="6537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   </a:t>
            </a:r>
            <a:r>
              <a:rPr lang="hr-H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2K(s) + 2HCl(</a:t>
            </a:r>
            <a:r>
              <a:rPr lang="hr-H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aq</a:t>
            </a:r>
            <a:r>
              <a:rPr lang="hr-H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hr-H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hr-H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2KCl(</a:t>
            </a:r>
            <a:r>
              <a:rPr lang="hr-H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aq</a:t>
            </a:r>
            <a:r>
              <a:rPr lang="hr-H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) + H</a:t>
            </a:r>
            <a:r>
              <a:rPr lang="hr-H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r>
              <a:rPr lang="hr-HR" sz="2400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(g)</a:t>
            </a:r>
            <a:endParaRPr lang="hr-H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2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xmlns="" id="{208F7356-2CEE-4775-839B-F9077BE43B4F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Soli i brzina kemijske reakcije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D251590-538C-450B-A131-AC42FBA92E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141" y="680444"/>
            <a:ext cx="4772025" cy="85725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F392E55D-D70F-4746-89A6-58864E5DD034}"/>
              </a:ext>
            </a:extLst>
          </p:cNvPr>
          <p:cNvSpPr txBox="1"/>
          <p:nvPr/>
        </p:nvSpPr>
        <p:spPr>
          <a:xfrm>
            <a:off x="741470" y="1770820"/>
            <a:ext cx="712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Što su soli po kemijskom sastavu?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30003997-EE47-4EFA-8E1E-BE2E2996C277}"/>
              </a:ext>
            </a:extLst>
          </p:cNvPr>
          <p:cNvSpPr txBox="1"/>
          <p:nvPr/>
        </p:nvSpPr>
        <p:spPr>
          <a:xfrm>
            <a:off x="670448" y="2557350"/>
            <a:ext cx="1049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Imenuj ione od kojih su građene soli: </a:t>
            </a:r>
            <a:r>
              <a:rPr lang="hr-HR" sz="2400" dirty="0" err="1">
                <a:latin typeface="Comic Sans MS" panose="030F0702030302020204" pitchFamily="66" charset="0"/>
              </a:rPr>
              <a:t>FeCl</a:t>
            </a:r>
            <a:r>
              <a:rPr lang="hr-HR" sz="2400" dirty="0">
                <a:latin typeface="Comic Sans MS" panose="030F0702030302020204" pitchFamily="66" charset="0"/>
                <a:cs typeface="Calibri" panose="020F0502020204030204" pitchFamily="34" charset="0"/>
              </a:rPr>
              <a:t>₂, </a:t>
            </a:r>
            <a:r>
              <a:rPr lang="hr-HR" sz="2400" dirty="0" err="1">
                <a:latin typeface="Comic Sans MS" panose="030F0702030302020204" pitchFamily="66" charset="0"/>
                <a:cs typeface="Calibri" panose="020F0502020204030204" pitchFamily="34" charset="0"/>
              </a:rPr>
              <a:t>CaSO</a:t>
            </a:r>
            <a:r>
              <a:rPr lang="hr-HR" sz="2400" dirty="0">
                <a:latin typeface="Comic Sans MS" panose="030F0702030302020204" pitchFamily="66" charset="0"/>
                <a:cs typeface="Calibri" panose="020F0502020204030204" pitchFamily="34" charset="0"/>
              </a:rPr>
              <a:t>₄</a:t>
            </a:r>
            <a:r>
              <a:rPr lang="hr-HR" sz="2400" dirty="0">
                <a:latin typeface="Comic Sans MS" panose="030F0702030302020204" pitchFamily="66" charset="0"/>
              </a:rPr>
              <a:t> , Al(NO</a:t>
            </a:r>
            <a:r>
              <a:rPr lang="hr-HR" sz="2400" dirty="0">
                <a:latin typeface="Comic Sans MS" panose="030F0702030302020204" pitchFamily="66" charset="0"/>
                <a:cs typeface="Calibri" panose="020F0502020204030204" pitchFamily="34" charset="0"/>
              </a:rPr>
              <a:t>₃)₃</a:t>
            </a:r>
            <a:endParaRPr lang="hr-HR" sz="2400" dirty="0">
              <a:latin typeface="Comic Sans MS" panose="030F0702030302020204" pitchFamily="66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E0BD2454-E224-4C96-B170-B26DBC7ECAE0}"/>
              </a:ext>
            </a:extLst>
          </p:cNvPr>
          <p:cNvSpPr txBox="1"/>
          <p:nvPr/>
        </p:nvSpPr>
        <p:spPr>
          <a:xfrm>
            <a:off x="741470" y="3343881"/>
            <a:ext cx="9157132" cy="169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Objasni kako na brzinu kemijske reakcije utječe: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Comic Sans MS" panose="030F0702030302020204" pitchFamily="66" charset="0"/>
              </a:rPr>
              <a:t>    a) veličina čestica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Comic Sans MS" panose="030F0702030302020204" pitchFamily="66" charset="0"/>
              </a:rPr>
              <a:t>    b) temperatura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970773DD-80C0-4532-A762-B24FE58CC84A}"/>
              </a:ext>
            </a:extLst>
          </p:cNvPr>
          <p:cNvSpPr txBox="1"/>
          <p:nvPr/>
        </p:nvSpPr>
        <p:spPr>
          <a:xfrm>
            <a:off x="670448" y="5361839"/>
            <a:ext cx="712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Navedi neke načine dobivanja soli.</a:t>
            </a:r>
          </a:p>
        </p:txBody>
      </p:sp>
    </p:spTree>
    <p:extLst>
      <p:ext uri="{BB962C8B-B14F-4D97-AF65-F5344CB8AC3E}">
        <p14:creationId xmlns:p14="http://schemas.microsoft.com/office/powerpoint/2010/main" val="91302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xmlns="" id="{208F7356-2CEE-4775-839B-F9077BE43B4F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Soli i brzina kemijske reakcije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0F567ED5-B986-41BB-BD1C-13FB5C7CEBF6}"/>
              </a:ext>
            </a:extLst>
          </p:cNvPr>
          <p:cNvSpPr txBox="1"/>
          <p:nvPr/>
        </p:nvSpPr>
        <p:spPr>
          <a:xfrm>
            <a:off x="453371" y="795903"/>
            <a:ext cx="8906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u reakciji nekih oksida metala i kiseline nastaju sol i voda 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3E63F9CE-DDD7-442A-9B68-B8C46C4C8914}"/>
              </a:ext>
            </a:extLst>
          </p:cNvPr>
          <p:cNvSpPr txBox="1"/>
          <p:nvPr/>
        </p:nvSpPr>
        <p:spPr>
          <a:xfrm>
            <a:off x="1338456" y="1319871"/>
            <a:ext cx="776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oksid metala + kiselina </a:t>
            </a:r>
            <a:r>
              <a:rPr lang="hr-H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lang="hr-HR" sz="2800" b="1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sol  + voda</a:t>
            </a:r>
            <a:endParaRPr lang="hr-H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D33DBCC3-64EC-49A0-AAD7-EDFFC6AECC3F}"/>
              </a:ext>
            </a:extLst>
          </p:cNvPr>
          <p:cNvSpPr txBox="1"/>
          <p:nvPr/>
        </p:nvSpPr>
        <p:spPr>
          <a:xfrm>
            <a:off x="660375" y="2347000"/>
            <a:ext cx="1051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Zašto u reakciji oksida metala s kiselinom nastaje voda, a ne vodik?  </a:t>
            </a:r>
          </a:p>
        </p:txBody>
      </p:sp>
      <p:sp>
        <p:nvSpPr>
          <p:cNvPr id="8" name="Oblačić za govor: pravokutnik sa zaobljenim kutovima 7">
            <a:extLst>
              <a:ext uri="{FF2B5EF4-FFF2-40B4-BE49-F238E27FC236}">
                <a16:creationId xmlns:a16="http://schemas.microsoft.com/office/drawing/2014/main" xmlns="" id="{8F691CA7-FE30-4013-94B4-BE9EAB323F76}"/>
              </a:ext>
            </a:extLst>
          </p:cNvPr>
          <p:cNvSpPr/>
          <p:nvPr/>
        </p:nvSpPr>
        <p:spPr>
          <a:xfrm>
            <a:off x="453371" y="1978589"/>
            <a:ext cx="9823418" cy="1278568"/>
          </a:xfrm>
          <a:prstGeom prst="wedgeRoundRectCallout">
            <a:avLst>
              <a:gd name="adj1" fmla="val 53958"/>
              <a:gd name="adj2" fmla="val 15784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9" name="Picture 2" descr="Povezana slika">
            <a:extLst>
              <a:ext uri="{FF2B5EF4-FFF2-40B4-BE49-F238E27FC236}">
                <a16:creationId xmlns:a16="http://schemas.microsoft.com/office/drawing/2014/main" xmlns="" id="{DF65CB3B-D967-4B11-9311-8F6D41A72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 flipH="1">
            <a:off x="10882196" y="1855660"/>
            <a:ext cx="512020" cy="1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44B7D1C8-4475-4F73-B8FD-00D00E142C6C}"/>
              </a:ext>
            </a:extLst>
          </p:cNvPr>
          <p:cNvSpPr txBox="1"/>
          <p:nvPr/>
        </p:nvSpPr>
        <p:spPr>
          <a:xfrm>
            <a:off x="660375" y="2258589"/>
            <a:ext cx="9477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Opiši razlike u reakcijama bakrovog(</a:t>
            </a:r>
            <a:r>
              <a:rPr lang="hr-HR" sz="2400" dirty="0" err="1">
                <a:latin typeface="Comic Sans MS" panose="030F0702030302020204" pitchFamily="66" charset="0"/>
              </a:rPr>
              <a:t>ll</a:t>
            </a:r>
            <a:r>
              <a:rPr lang="hr-HR" sz="2400" dirty="0">
                <a:latin typeface="Comic Sans MS" panose="030F0702030302020204" pitchFamily="66" charset="0"/>
              </a:rPr>
              <a:t>) oksida s </a:t>
            </a:r>
            <a:r>
              <a:rPr lang="hr-HR" sz="2400" dirty="0" err="1">
                <a:latin typeface="Comic Sans MS" panose="030F0702030302020204" pitchFamily="66" charset="0"/>
              </a:rPr>
              <a:t>klorovodičnom</a:t>
            </a:r>
            <a:r>
              <a:rPr lang="hr-HR" sz="2400" dirty="0">
                <a:latin typeface="Comic Sans MS" panose="030F0702030302020204" pitchFamily="66" charset="0"/>
              </a:rPr>
              <a:t> i octenom kiselinom. 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FCBF914C-0037-4F1A-9717-38E18327CFE9}"/>
              </a:ext>
            </a:extLst>
          </p:cNvPr>
          <p:cNvSpPr txBox="1"/>
          <p:nvPr/>
        </p:nvSpPr>
        <p:spPr>
          <a:xfrm>
            <a:off x="530017" y="2227786"/>
            <a:ext cx="9911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Jednadžbom kemijske reakcije prikaži reakciju bakra s navedenim kiselinama znajući da se valencija bakra tijekom reakcije ne mijenja.  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6C31C0D1-842B-4E4E-BAFD-31E829C31161}"/>
              </a:ext>
            </a:extLst>
          </p:cNvPr>
          <p:cNvSpPr txBox="1"/>
          <p:nvPr/>
        </p:nvSpPr>
        <p:spPr>
          <a:xfrm>
            <a:off x="1031074" y="4176489"/>
            <a:ext cx="740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   </a:t>
            </a:r>
            <a:r>
              <a:rPr lang="hr-HR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CuO</a:t>
            </a:r>
            <a:r>
              <a:rPr lang="hr-H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(s) + 2HCl(</a:t>
            </a:r>
            <a:r>
              <a:rPr lang="hr-HR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aq</a:t>
            </a:r>
            <a:r>
              <a:rPr lang="hr-H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)  </a:t>
            </a:r>
            <a:r>
              <a:rPr lang="hr-H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hr-H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  <a:r>
              <a:rPr lang="hr-HR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CuCl</a:t>
            </a:r>
            <a:r>
              <a:rPr lang="hr-H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r>
              <a:rPr lang="hr-H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hr-HR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aq</a:t>
            </a:r>
            <a:r>
              <a:rPr lang="hr-H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) + H</a:t>
            </a:r>
            <a:r>
              <a:rPr lang="hr-H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r>
              <a:rPr lang="hr-HR" sz="2400" b="1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O(l)</a:t>
            </a:r>
            <a:endParaRPr lang="hr-H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9B029466-E01E-4B61-A0D6-85139DA62041}"/>
              </a:ext>
            </a:extLst>
          </p:cNvPr>
          <p:cNvSpPr txBox="1"/>
          <p:nvPr/>
        </p:nvSpPr>
        <p:spPr>
          <a:xfrm>
            <a:off x="623947" y="4934112"/>
            <a:ext cx="8735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   </a:t>
            </a:r>
            <a:r>
              <a:rPr lang="hr-HR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CuO</a:t>
            </a:r>
            <a:r>
              <a:rPr lang="hr-H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(s) + 2CH</a:t>
            </a:r>
            <a:r>
              <a:rPr lang="hr-H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₃</a:t>
            </a:r>
            <a:r>
              <a:rPr lang="hr-HR" sz="2400" b="1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COOH</a:t>
            </a:r>
            <a:r>
              <a:rPr lang="hr-H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hr-HR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aq</a:t>
            </a:r>
            <a:r>
              <a:rPr lang="hr-H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)  </a:t>
            </a:r>
            <a:r>
              <a:rPr lang="hr-H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hr-H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Cu(OOCH</a:t>
            </a:r>
            <a:r>
              <a:rPr lang="hr-H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₃</a:t>
            </a:r>
            <a:r>
              <a:rPr lang="hr-HR" sz="2400" b="1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)</a:t>
            </a:r>
            <a:r>
              <a:rPr lang="hr-H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₂</a:t>
            </a:r>
            <a:r>
              <a:rPr lang="hr-H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hr-HR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aq</a:t>
            </a:r>
            <a:r>
              <a:rPr lang="hr-H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) + H</a:t>
            </a:r>
            <a:r>
              <a:rPr lang="hr-H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r>
              <a:rPr lang="hr-HR" sz="2400" b="1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O(l)</a:t>
            </a:r>
            <a:endParaRPr lang="hr-H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3C0D3547-1B97-46F6-855F-00AE509B3DC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77769" y="3230659"/>
            <a:ext cx="1591186" cy="2912897"/>
          </a:xfrm>
          <a:prstGeom prst="rect">
            <a:avLst/>
          </a:prstGeom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2FD78163-74D3-43A4-8CDC-2E4EB2C19EC7}"/>
              </a:ext>
            </a:extLst>
          </p:cNvPr>
          <p:cNvSpPr txBox="1"/>
          <p:nvPr/>
        </p:nvSpPr>
        <p:spPr>
          <a:xfrm>
            <a:off x="550320" y="3345492"/>
            <a:ext cx="9477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bakrov(</a:t>
            </a:r>
            <a:r>
              <a:rPr lang="hr-HR" sz="2400" dirty="0" err="1">
                <a:latin typeface="Comic Sans MS" panose="030F0702030302020204" pitchFamily="66" charset="0"/>
              </a:rPr>
              <a:t>ll</a:t>
            </a:r>
            <a:r>
              <a:rPr lang="hr-HR" sz="2400" dirty="0">
                <a:latin typeface="Comic Sans MS" panose="030F0702030302020204" pitchFamily="66" charset="0"/>
              </a:rPr>
              <a:t>) oksid i octena kiselina reagiraju sporo, a reakcija se može ubrzati zagrijavanjem </a:t>
            </a:r>
          </a:p>
        </p:txBody>
      </p:sp>
    </p:spTree>
    <p:extLst>
      <p:ext uri="{BB962C8B-B14F-4D97-AF65-F5344CB8AC3E}">
        <p14:creationId xmlns:p14="http://schemas.microsoft.com/office/powerpoint/2010/main" val="59069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 animBg="1"/>
      <p:bldP spid="10" grpId="0"/>
      <p:bldP spid="10" grpId="1"/>
      <p:bldP spid="11" grpId="0"/>
      <p:bldP spid="12" grpId="0"/>
      <p:bldP spid="13" grpId="0"/>
      <p:bldP spid="16" grpId="0"/>
      <p:bldP spid="16" grpId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2127</Words>
  <Application>Microsoft Office PowerPoint</Application>
  <PresentationFormat>Široki zaslon</PresentationFormat>
  <Paragraphs>255</Paragraphs>
  <Slides>31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Comic Sans MS</vt:lpstr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Veronika Peradinovic</dc:creator>
  <cp:lastModifiedBy>Svjetlana</cp:lastModifiedBy>
  <cp:revision>108</cp:revision>
  <dcterms:created xsi:type="dcterms:W3CDTF">2020-04-03T18:41:00Z</dcterms:created>
  <dcterms:modified xsi:type="dcterms:W3CDTF">2020-05-01T06:32:52Z</dcterms:modified>
</cp:coreProperties>
</file>