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532" r:id="rId3"/>
    <p:sldId id="529" r:id="rId4"/>
    <p:sldId id="538" r:id="rId5"/>
    <p:sldId id="545" r:id="rId6"/>
    <p:sldId id="544" r:id="rId7"/>
    <p:sldId id="555" r:id="rId8"/>
    <p:sldId id="546" r:id="rId9"/>
    <p:sldId id="547" r:id="rId10"/>
    <p:sldId id="548" r:id="rId11"/>
    <p:sldId id="549" r:id="rId12"/>
    <p:sldId id="558" r:id="rId13"/>
    <p:sldId id="557" r:id="rId14"/>
    <p:sldId id="550" r:id="rId15"/>
    <p:sldId id="559" r:id="rId16"/>
    <p:sldId id="560" r:id="rId17"/>
    <p:sldId id="561" r:id="rId18"/>
    <p:sldId id="525" r:id="rId19"/>
    <p:sldId id="564" r:id="rId20"/>
    <p:sldId id="526" r:id="rId21"/>
    <p:sldId id="527" r:id="rId22"/>
    <p:sldId id="563" r:id="rId23"/>
    <p:sldId id="528" r:id="rId24"/>
    <p:sldId id="4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1C9"/>
    <a:srgbClr val="00FF00"/>
    <a:srgbClr val="00F26D"/>
    <a:srgbClr val="DE7D2F"/>
    <a:srgbClr val="0CB3F1"/>
    <a:srgbClr val="FFFFFF"/>
    <a:srgbClr val="E6E6E6"/>
    <a:srgbClr val="9A81B5"/>
    <a:srgbClr val="4DC0E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294CC-9441-4E46-9B4D-D91837DA8B3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AD0E-F9D4-4605-8C75-350FD8180E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565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913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782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34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5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54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194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085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40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828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096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7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53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3D6B6-3643-43F6-B122-60939E56DD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64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50888079-14A4-4B4B-A243-85D4A1A2B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Zvijezda: 32 kraka 4">
            <a:extLst>
              <a:ext uri="{FF2B5EF4-FFF2-40B4-BE49-F238E27FC236}">
                <a16:creationId xmlns="" xmlns:a16="http://schemas.microsoft.com/office/drawing/2014/main" id="{FA1DE472-C9B0-42AD-8468-602BB0385E6E}"/>
              </a:ext>
            </a:extLst>
          </p:cNvPr>
          <p:cNvSpPr/>
          <p:nvPr/>
        </p:nvSpPr>
        <p:spPr>
          <a:xfrm>
            <a:off x="0" y="583094"/>
            <a:ext cx="4863548" cy="3776869"/>
          </a:xfrm>
          <a:prstGeom prst="star32">
            <a:avLst>
              <a:gd name="adj" fmla="val 45570"/>
            </a:avLst>
          </a:prstGeom>
          <a:solidFill>
            <a:srgbClr val="C49C6B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2BE6BA35-D7DB-4DD8-B36F-9860F38E6D83}"/>
              </a:ext>
            </a:extLst>
          </p:cNvPr>
          <p:cNvSpPr txBox="1"/>
          <p:nvPr/>
        </p:nvSpPr>
        <p:spPr>
          <a:xfrm>
            <a:off x="467139" y="1317366"/>
            <a:ext cx="3929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Za koje su razdoblje čovjekova života karakteristične intenzivne fizičke i psihičke promjene i što ih uzrokuje?</a:t>
            </a:r>
          </a:p>
        </p:txBody>
      </p:sp>
    </p:spTree>
    <p:extLst>
      <p:ext uri="{BB962C8B-B14F-4D97-AF65-F5344CB8AC3E}">
        <p14:creationId xmlns:p14="http://schemas.microsoft.com/office/powerpoint/2010/main" val="42483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E8B360D-AFDB-4E58-B304-35BE638D7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9"/>
          <a:stretch/>
        </p:blipFill>
        <p:spPr bwMode="auto">
          <a:xfrm>
            <a:off x="5588621" y="1780721"/>
            <a:ext cx="2591974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7886301E-6BE7-4CC0-943E-74D586CF6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26" y="737996"/>
            <a:ext cx="3097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GUŠTERAČA</a:t>
            </a:r>
          </a:p>
        </p:txBody>
      </p:sp>
      <p:sp>
        <p:nvSpPr>
          <p:cNvPr id="6" name="Elipsa 5">
            <a:extLst>
              <a:ext uri="{FF2B5EF4-FFF2-40B4-BE49-F238E27FC236}">
                <a16:creationId xmlns="" xmlns:a16="http://schemas.microsoft.com/office/drawing/2014/main" id="{41302543-D9E2-4D8B-B005-1BF05D893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245" y="4558846"/>
            <a:ext cx="863600" cy="576263"/>
          </a:xfrm>
          <a:prstGeom prst="ellipse">
            <a:avLst/>
          </a:prstGeom>
          <a:noFill/>
          <a:ln w="698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6CBA14BA-DD7F-48E8-9574-33F99A22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1835150"/>
            <a:ext cx="7292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hr-HR" altLang="sr-Latn-RS" sz="2400" i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Strelica: peterokut 11">
            <a:extLst>
              <a:ext uri="{FF2B5EF4-FFF2-40B4-BE49-F238E27FC236}">
                <a16:creationId xmlns="" xmlns:a16="http://schemas.microsoft.com/office/drawing/2014/main" id="{96DB9D96-166B-4DE3-9703-EE005D89033B}"/>
              </a:ext>
            </a:extLst>
          </p:cNvPr>
          <p:cNvSpPr/>
          <p:nvPr/>
        </p:nvSpPr>
        <p:spPr>
          <a:xfrm rot="5400000">
            <a:off x="7087449" y="-169813"/>
            <a:ext cx="1674702" cy="2226366"/>
          </a:xfrm>
          <a:prstGeom prst="homePlate">
            <a:avLst>
              <a:gd name="adj" fmla="val 37422"/>
            </a:avLst>
          </a:prstGeom>
          <a:solidFill>
            <a:srgbClr val="DE7D2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1807E138-B0B0-432F-8C8F-16F62F346177}"/>
              </a:ext>
            </a:extLst>
          </p:cNvPr>
          <p:cNvSpPr txBox="1"/>
          <p:nvPr/>
        </p:nvSpPr>
        <p:spPr>
          <a:xfrm>
            <a:off x="6745356" y="106019"/>
            <a:ext cx="239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Čovjekov endokrini </a:t>
            </a:r>
          </a:p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sustav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8ED60E5C-CE2E-44BA-B77C-92E25F4558A8}"/>
              </a:ext>
            </a:extLst>
          </p:cNvPr>
          <p:cNvSpPr txBox="1"/>
          <p:nvPr/>
        </p:nvSpPr>
        <p:spPr>
          <a:xfrm>
            <a:off x="150813" y="1550504"/>
            <a:ext cx="5097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smještena iza želudca</a:t>
            </a:r>
          </a:p>
          <a:p>
            <a:pPr marL="342900" indent="-342900">
              <a:buFontTx/>
              <a:buChar char="-"/>
            </a:pPr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- EGZOKRINA: izlučuje enzime koji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ubrzavaju razgradnju hrane</a:t>
            </a: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- ENDOKRINA: izlučuje hormone koji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</a:t>
            </a:r>
            <a:r>
              <a:rPr lang="hr-HR" sz="2000" b="1" u="sng" dirty="0">
                <a:latin typeface="Comic Sans MS" panose="030F0702030302020204" pitchFamily="66" charset="0"/>
              </a:rPr>
              <a:t>reguliraju razinu šećera glukoze u kr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</a:t>
            </a:r>
          </a:p>
        </p:txBody>
      </p:sp>
      <p:sp>
        <p:nvSpPr>
          <p:cNvPr id="15" name="Oblačić za govor: pravokutnik sa zaobljenim kutovima 14">
            <a:extLst>
              <a:ext uri="{FF2B5EF4-FFF2-40B4-BE49-F238E27FC236}">
                <a16:creationId xmlns="" xmlns:a16="http://schemas.microsoft.com/office/drawing/2014/main" id="{CF1ADE11-7A0E-4FC0-8A8D-B4CFFED981D1}"/>
              </a:ext>
            </a:extLst>
          </p:cNvPr>
          <p:cNvSpPr/>
          <p:nvPr/>
        </p:nvSpPr>
        <p:spPr>
          <a:xfrm>
            <a:off x="196212" y="5280193"/>
            <a:ext cx="4654085" cy="1116133"/>
          </a:xfrm>
          <a:prstGeom prst="wedgeRoundRectCallout">
            <a:avLst>
              <a:gd name="adj1" fmla="val 54736"/>
              <a:gd name="adj2" fmla="val 19371"/>
              <a:gd name="adj3" fmla="val 16667"/>
            </a:avLst>
          </a:prstGeom>
          <a:solidFill>
            <a:schemeClr val="bg1"/>
          </a:solidFill>
          <a:ln w="28575">
            <a:solidFill>
              <a:srgbClr val="DE7D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pic>
        <p:nvPicPr>
          <p:cNvPr id="16" name="Picture 2" descr="Slikovni rezultat za spajalica">
            <a:extLst>
              <a:ext uri="{FF2B5EF4-FFF2-40B4-BE49-F238E27FC236}">
                <a16:creationId xmlns="" xmlns:a16="http://schemas.microsoft.com/office/drawing/2014/main" id="{E0C87314-54DA-4211-9409-039C3BB2C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155437" y="4852037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BD3FDB4C-F2F5-419F-B748-F84E942D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2" y="5638021"/>
            <a:ext cx="4053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Navedi smještaj gušterače.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86E48409-AC71-4A0D-BD4A-F30EBDB70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0" y="5463225"/>
            <a:ext cx="35553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Je li gušterača endokrina ili </a:t>
            </a:r>
            <a:r>
              <a:rPr lang="hr-HR" altLang="sr-Latn-RS" sz="20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egzokrina</a:t>
            </a: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 žlijezda? Objasni.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C680E9EF-2ADF-4D79-AC62-F68F6EF66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05" y="5437182"/>
            <a:ext cx="37850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Koji/koje hormon/hormone izlučuje gušterača?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CFCB8941-B4AC-47FC-989A-853DDBA3B0EB}"/>
              </a:ext>
            </a:extLst>
          </p:cNvPr>
          <p:cNvSpPr txBox="1"/>
          <p:nvPr/>
        </p:nvSpPr>
        <p:spPr>
          <a:xfrm>
            <a:off x="1166191" y="4158736"/>
            <a:ext cx="408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INZULIN      GLUKAGON</a:t>
            </a:r>
          </a:p>
        </p:txBody>
      </p:sp>
      <p:cxnSp>
        <p:nvCxnSpPr>
          <p:cNvPr id="21" name="Ravni poveznik sa strelicom 20">
            <a:extLst>
              <a:ext uri="{FF2B5EF4-FFF2-40B4-BE49-F238E27FC236}">
                <a16:creationId xmlns="" xmlns:a16="http://schemas.microsoft.com/office/drawing/2014/main" id="{CB89C7F2-E295-4AD0-B611-72441763D034}"/>
              </a:ext>
            </a:extLst>
          </p:cNvPr>
          <p:cNvCxnSpPr>
            <a:cxnSpLocks/>
          </p:cNvCxnSpPr>
          <p:nvPr/>
        </p:nvCxnSpPr>
        <p:spPr>
          <a:xfrm>
            <a:off x="2553340" y="3748100"/>
            <a:ext cx="550672" cy="4007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ni poveznik sa strelicom 21">
            <a:extLst>
              <a:ext uri="{FF2B5EF4-FFF2-40B4-BE49-F238E27FC236}">
                <a16:creationId xmlns="" xmlns:a16="http://schemas.microsoft.com/office/drawing/2014/main" id="{DFA519B5-170A-4B8E-B4E3-5E68A94F12F3}"/>
              </a:ext>
            </a:extLst>
          </p:cNvPr>
          <p:cNvCxnSpPr>
            <a:cxnSpLocks/>
          </p:cNvCxnSpPr>
          <p:nvPr/>
        </p:nvCxnSpPr>
        <p:spPr>
          <a:xfrm flipH="1">
            <a:off x="2169053" y="3748100"/>
            <a:ext cx="384287" cy="4106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40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5" grpId="0" animBg="1"/>
      <p:bldP spid="15" grpId="1" animBg="1"/>
      <p:bldP spid="7" grpId="0"/>
      <p:bldP spid="7" grpId="1"/>
      <p:bldP spid="11" grpId="0"/>
      <p:bldP spid="11" grpId="1"/>
      <p:bldP spid="10" grpId="0"/>
      <p:bldP spid="10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5023A067-6834-4266-A4B3-9B44A2E82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9"/>
          <a:stretch/>
        </p:blipFill>
        <p:spPr bwMode="auto">
          <a:xfrm>
            <a:off x="6348478" y="1678588"/>
            <a:ext cx="2483939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4E50A123-6D79-4497-A597-65D0F80A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10" y="567879"/>
            <a:ext cx="41852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hr-HR" altLang="sr-Latn-R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SPOLNE ŽLIJEZDE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(jajnici, sjemenici)</a:t>
            </a:r>
            <a:endParaRPr lang="hr-HR" altLang="sr-Latn-R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Elipsa 4">
            <a:extLst>
              <a:ext uri="{FF2B5EF4-FFF2-40B4-BE49-F238E27FC236}">
                <a16:creationId xmlns="" xmlns:a16="http://schemas.microsoft.com/office/drawing/2014/main" id="{C51034B1-C709-4AC7-AC9B-5109E7259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480" y="5639401"/>
            <a:ext cx="557213" cy="504825"/>
          </a:xfrm>
          <a:prstGeom prst="ellipse">
            <a:avLst/>
          </a:prstGeom>
          <a:noFill/>
          <a:ln w="698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2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trelica: peterokut 9">
            <a:extLst>
              <a:ext uri="{FF2B5EF4-FFF2-40B4-BE49-F238E27FC236}">
                <a16:creationId xmlns="" xmlns:a16="http://schemas.microsoft.com/office/drawing/2014/main" id="{82975DA2-B377-474F-AD0F-AFBC1984C370}"/>
              </a:ext>
            </a:extLst>
          </p:cNvPr>
          <p:cNvSpPr/>
          <p:nvPr/>
        </p:nvSpPr>
        <p:spPr>
          <a:xfrm rot="5400000">
            <a:off x="7155261" y="-237625"/>
            <a:ext cx="1539078" cy="2226366"/>
          </a:xfrm>
          <a:prstGeom prst="homePlate">
            <a:avLst>
              <a:gd name="adj" fmla="val 37422"/>
            </a:avLst>
          </a:prstGeom>
          <a:solidFill>
            <a:srgbClr val="DE7D2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6088E1EF-8D5A-40F8-90F3-053F587199FF}"/>
              </a:ext>
            </a:extLst>
          </p:cNvPr>
          <p:cNvSpPr txBox="1"/>
          <p:nvPr/>
        </p:nvSpPr>
        <p:spPr>
          <a:xfrm>
            <a:off x="6745356" y="106019"/>
            <a:ext cx="239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Čovjekov endokrini </a:t>
            </a:r>
          </a:p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sustav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029DE768-D23D-4118-BF3D-32D5BECC4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5"/>
          <a:stretch/>
        </p:blipFill>
        <p:spPr bwMode="auto">
          <a:xfrm>
            <a:off x="4518109" y="1645097"/>
            <a:ext cx="18841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>
            <a:extLst>
              <a:ext uri="{FF2B5EF4-FFF2-40B4-BE49-F238E27FC236}">
                <a16:creationId xmlns="" xmlns:a16="http://schemas.microsoft.com/office/drawing/2014/main" id="{44382250-7A5C-47F8-AF65-170DBE139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459" y="5292974"/>
            <a:ext cx="360363" cy="390525"/>
          </a:xfrm>
          <a:prstGeom prst="ellipse">
            <a:avLst/>
          </a:prstGeom>
          <a:noFill/>
          <a:ln w="698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Oblačić za govor: pravokutnik sa zaobljenim kutovima 12">
            <a:extLst>
              <a:ext uri="{FF2B5EF4-FFF2-40B4-BE49-F238E27FC236}">
                <a16:creationId xmlns="" xmlns:a16="http://schemas.microsoft.com/office/drawing/2014/main" id="{82C3F8A1-D2E4-40CF-828E-F6773D4FC150}"/>
              </a:ext>
            </a:extLst>
          </p:cNvPr>
          <p:cNvSpPr/>
          <p:nvPr/>
        </p:nvSpPr>
        <p:spPr>
          <a:xfrm>
            <a:off x="223011" y="4567366"/>
            <a:ext cx="3798914" cy="1116133"/>
          </a:xfrm>
          <a:prstGeom prst="wedgeRoundRectCallout">
            <a:avLst>
              <a:gd name="adj1" fmla="val 54736"/>
              <a:gd name="adj2" fmla="val 19371"/>
              <a:gd name="adj3" fmla="val 16667"/>
            </a:avLst>
          </a:prstGeom>
          <a:solidFill>
            <a:schemeClr val="bg1"/>
          </a:solidFill>
          <a:ln w="28575">
            <a:solidFill>
              <a:srgbClr val="DE7D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pic>
        <p:nvPicPr>
          <p:cNvPr id="14" name="Picture 2" descr="Slikovni rezultat za spajalica">
            <a:extLst>
              <a:ext uri="{FF2B5EF4-FFF2-40B4-BE49-F238E27FC236}">
                <a16:creationId xmlns="" xmlns:a16="http://schemas.microsoft.com/office/drawing/2014/main" id="{CBC0D0AE-45AF-4867-A93B-B18E9BA5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182235" y="4139210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BF43BBF6-3138-46C9-AEDF-27970BE4D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52" y="4812207"/>
            <a:ext cx="3260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Jesu li spolne žlijezde endokrine ili </a:t>
            </a:r>
            <a:r>
              <a:rPr lang="hr-HR" altLang="sr-Latn-RS" sz="20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egzokrine</a:t>
            </a: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406DDD8C-28EE-445F-A14F-35B8FF2E0AFC}"/>
              </a:ext>
            </a:extLst>
          </p:cNvPr>
          <p:cNvSpPr txBox="1"/>
          <p:nvPr/>
        </p:nvSpPr>
        <p:spPr>
          <a:xfrm>
            <a:off x="0" y="1876490"/>
            <a:ext cx="5344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EGZOKRINE: stvaraju spolne stanice</a:t>
            </a:r>
          </a:p>
          <a:p>
            <a:pPr marL="342900" indent="-342900">
              <a:buFontTx/>
              <a:buChar char="-"/>
            </a:pPr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- ENDOKRINE: izlučuju spolne hormone</a:t>
            </a:r>
          </a:p>
        </p:txBody>
      </p:sp>
    </p:spTree>
    <p:extLst>
      <p:ext uri="{BB962C8B-B14F-4D97-AF65-F5344CB8AC3E}">
        <p14:creationId xmlns:p14="http://schemas.microsoft.com/office/powerpoint/2010/main" val="11174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" grpId="0" animBg="1"/>
      <p:bldP spid="1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4E50A123-6D79-4497-A597-65D0F80A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10" y="567879"/>
            <a:ext cx="41852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hr-HR" altLang="sr-Latn-R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SPOLNE ŽLIJEZDE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jajnici</a:t>
            </a:r>
            <a:endParaRPr lang="hr-HR" altLang="sr-Latn-R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trelica: peterokut 9">
            <a:extLst>
              <a:ext uri="{FF2B5EF4-FFF2-40B4-BE49-F238E27FC236}">
                <a16:creationId xmlns="" xmlns:a16="http://schemas.microsoft.com/office/drawing/2014/main" id="{82975DA2-B377-474F-AD0F-AFBC1984C370}"/>
              </a:ext>
            </a:extLst>
          </p:cNvPr>
          <p:cNvSpPr/>
          <p:nvPr/>
        </p:nvSpPr>
        <p:spPr>
          <a:xfrm rot="5400000">
            <a:off x="7155261" y="-237625"/>
            <a:ext cx="1539078" cy="2226366"/>
          </a:xfrm>
          <a:prstGeom prst="homePlate">
            <a:avLst>
              <a:gd name="adj" fmla="val 37422"/>
            </a:avLst>
          </a:prstGeom>
          <a:solidFill>
            <a:srgbClr val="DE7D2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6088E1EF-8D5A-40F8-90F3-053F587199FF}"/>
              </a:ext>
            </a:extLst>
          </p:cNvPr>
          <p:cNvSpPr txBox="1"/>
          <p:nvPr/>
        </p:nvSpPr>
        <p:spPr>
          <a:xfrm>
            <a:off x="6745356" y="106019"/>
            <a:ext cx="239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Čovjekov endokrini </a:t>
            </a:r>
          </a:p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sustav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029DE768-D23D-4118-BF3D-32D5BECC4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5"/>
          <a:stretch/>
        </p:blipFill>
        <p:spPr bwMode="auto">
          <a:xfrm>
            <a:off x="6153264" y="1645097"/>
            <a:ext cx="18841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>
            <a:extLst>
              <a:ext uri="{FF2B5EF4-FFF2-40B4-BE49-F238E27FC236}">
                <a16:creationId xmlns="" xmlns:a16="http://schemas.microsoft.com/office/drawing/2014/main" id="{44382250-7A5C-47F8-AF65-170DBE139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614" y="5292974"/>
            <a:ext cx="360363" cy="390525"/>
          </a:xfrm>
          <a:prstGeom prst="ellipse">
            <a:avLst/>
          </a:prstGeom>
          <a:noFill/>
          <a:ln w="698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Oblačić za govor: pravokutnik sa zaobljenim kutovima 12">
            <a:extLst>
              <a:ext uri="{FF2B5EF4-FFF2-40B4-BE49-F238E27FC236}">
                <a16:creationId xmlns="" xmlns:a16="http://schemas.microsoft.com/office/drawing/2014/main" id="{82C3F8A1-D2E4-40CF-828E-F6773D4FC150}"/>
              </a:ext>
            </a:extLst>
          </p:cNvPr>
          <p:cNvSpPr/>
          <p:nvPr/>
        </p:nvSpPr>
        <p:spPr>
          <a:xfrm>
            <a:off x="196212" y="5280193"/>
            <a:ext cx="4654085" cy="1116133"/>
          </a:xfrm>
          <a:prstGeom prst="wedgeRoundRectCallout">
            <a:avLst>
              <a:gd name="adj1" fmla="val 54736"/>
              <a:gd name="adj2" fmla="val 19371"/>
              <a:gd name="adj3" fmla="val 16667"/>
            </a:avLst>
          </a:prstGeom>
          <a:solidFill>
            <a:schemeClr val="bg1"/>
          </a:solidFill>
          <a:ln w="28575">
            <a:solidFill>
              <a:srgbClr val="DE7D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pic>
        <p:nvPicPr>
          <p:cNvPr id="14" name="Picture 2" descr="Slikovni rezultat za spajalica">
            <a:extLst>
              <a:ext uri="{FF2B5EF4-FFF2-40B4-BE49-F238E27FC236}">
                <a16:creationId xmlns="" xmlns:a16="http://schemas.microsoft.com/office/drawing/2014/main" id="{CBC0D0AE-45AF-4867-A93B-B18E9BA5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211843" y="4974599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A46AB808-0BB4-4781-9D07-E3C306BB1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0" y="5380663"/>
            <a:ext cx="36026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Kako nazivamo hormone koje stvaraju jajnici?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Navedi njihovu ulogu.</a:t>
            </a:r>
          </a:p>
        </p:txBody>
      </p:sp>
      <p:cxnSp>
        <p:nvCxnSpPr>
          <p:cNvPr id="19" name="Ravni poveznik sa strelicom 18">
            <a:extLst>
              <a:ext uri="{FF2B5EF4-FFF2-40B4-BE49-F238E27FC236}">
                <a16:creationId xmlns="" xmlns:a16="http://schemas.microsoft.com/office/drawing/2014/main" id="{37291BA1-A5A0-4429-9AEF-C12B09593DFA}"/>
              </a:ext>
            </a:extLst>
          </p:cNvPr>
          <p:cNvCxnSpPr>
            <a:cxnSpLocks/>
          </p:cNvCxnSpPr>
          <p:nvPr/>
        </p:nvCxnSpPr>
        <p:spPr>
          <a:xfrm>
            <a:off x="2014170" y="1780597"/>
            <a:ext cx="0" cy="4644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niOkvir 20">
            <a:extLst>
              <a:ext uri="{FF2B5EF4-FFF2-40B4-BE49-F238E27FC236}">
                <a16:creationId xmlns="" xmlns:a16="http://schemas.microsoft.com/office/drawing/2014/main" id="{49CED9F3-7DCB-4408-A9D7-89E7C3E99B14}"/>
              </a:ext>
            </a:extLst>
          </p:cNvPr>
          <p:cNvSpPr txBox="1"/>
          <p:nvPr/>
        </p:nvSpPr>
        <p:spPr>
          <a:xfrm>
            <a:off x="583304" y="2407574"/>
            <a:ext cx="3879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Comic Sans MS" panose="030F0702030302020204" pitchFamily="66" charset="0"/>
              </a:rPr>
              <a:t>ESTROGEN I PROGESTERON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F86FA965-3593-43F2-B552-9D5A8E04372D}"/>
              </a:ext>
            </a:extLst>
          </p:cNvPr>
          <p:cNvSpPr txBox="1"/>
          <p:nvPr/>
        </p:nvSpPr>
        <p:spPr>
          <a:xfrm>
            <a:off x="90034" y="3527903"/>
            <a:ext cx="5612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stvaranje jajnih stanica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razvoj sekundarnih ženskih spolnih obilježja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menstruacijski ciklus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održavanje trudnoće</a:t>
            </a:r>
            <a:endParaRPr lang="hr-HR" dirty="0">
              <a:latin typeface="Comic Sans MS" panose="030F0702030302020204" pitchFamily="66" charset="0"/>
            </a:endParaRPr>
          </a:p>
        </p:txBody>
      </p:sp>
      <p:cxnSp>
        <p:nvCxnSpPr>
          <p:cNvPr id="25" name="Ravni poveznik sa strelicom 24">
            <a:extLst>
              <a:ext uri="{FF2B5EF4-FFF2-40B4-BE49-F238E27FC236}">
                <a16:creationId xmlns="" xmlns:a16="http://schemas.microsoft.com/office/drawing/2014/main" id="{B0A91BDE-7CE8-41E3-81B2-7D7408B1E0FA}"/>
              </a:ext>
            </a:extLst>
          </p:cNvPr>
          <p:cNvCxnSpPr>
            <a:cxnSpLocks/>
          </p:cNvCxnSpPr>
          <p:nvPr/>
        </p:nvCxnSpPr>
        <p:spPr>
          <a:xfrm>
            <a:off x="1975625" y="2945249"/>
            <a:ext cx="0" cy="4644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kstniOkvir 25">
            <a:extLst>
              <a:ext uri="{FF2B5EF4-FFF2-40B4-BE49-F238E27FC236}">
                <a16:creationId xmlns="" xmlns:a16="http://schemas.microsoft.com/office/drawing/2014/main" id="{DF5A971E-15F6-439A-8D69-9D9256A9F1CD}"/>
              </a:ext>
            </a:extLst>
          </p:cNvPr>
          <p:cNvSpPr txBox="1"/>
          <p:nvPr/>
        </p:nvSpPr>
        <p:spPr>
          <a:xfrm>
            <a:off x="2064048" y="1767398"/>
            <a:ext cx="161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stvaraju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="" xmlns:a16="http://schemas.microsoft.com/office/drawing/2014/main" id="{13C4555C-A193-41EE-AF07-C2F00F134837}"/>
              </a:ext>
            </a:extLst>
          </p:cNvPr>
          <p:cNvSpPr txBox="1"/>
          <p:nvPr/>
        </p:nvSpPr>
        <p:spPr>
          <a:xfrm>
            <a:off x="2064048" y="2967030"/>
            <a:ext cx="161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reguliraju</a:t>
            </a:r>
          </a:p>
        </p:txBody>
      </p:sp>
    </p:spTree>
    <p:extLst>
      <p:ext uri="{BB962C8B-B14F-4D97-AF65-F5344CB8AC3E}">
        <p14:creationId xmlns:p14="http://schemas.microsoft.com/office/powerpoint/2010/main" val="11131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3" grpId="0" animBg="1"/>
      <p:bldP spid="8" grpId="0"/>
      <p:bldP spid="21" grpId="0"/>
      <p:bldP spid="22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5023A067-6834-4266-A4B3-9B44A2E82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9"/>
          <a:stretch/>
        </p:blipFill>
        <p:spPr bwMode="auto">
          <a:xfrm>
            <a:off x="6348478" y="1678588"/>
            <a:ext cx="2483939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4E50A123-6D79-4497-A597-65D0F80A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10" y="567879"/>
            <a:ext cx="58464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r-HR" altLang="sr-Latn-R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hr-HR" altLang="sr-Latn-R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SPOLNE ŽLIJEZDE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sjemenici </a:t>
            </a:r>
          </a:p>
        </p:txBody>
      </p:sp>
      <p:sp>
        <p:nvSpPr>
          <p:cNvPr id="5" name="Elipsa 4">
            <a:extLst>
              <a:ext uri="{FF2B5EF4-FFF2-40B4-BE49-F238E27FC236}">
                <a16:creationId xmlns="" xmlns:a16="http://schemas.microsoft.com/office/drawing/2014/main" id="{C51034B1-C709-4AC7-AC9B-5109E7259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480" y="5639401"/>
            <a:ext cx="557213" cy="504825"/>
          </a:xfrm>
          <a:prstGeom prst="ellipse">
            <a:avLst/>
          </a:prstGeom>
          <a:noFill/>
          <a:ln w="698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2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trelica: peterokut 9">
            <a:extLst>
              <a:ext uri="{FF2B5EF4-FFF2-40B4-BE49-F238E27FC236}">
                <a16:creationId xmlns="" xmlns:a16="http://schemas.microsoft.com/office/drawing/2014/main" id="{82975DA2-B377-474F-AD0F-AFBC1984C370}"/>
              </a:ext>
            </a:extLst>
          </p:cNvPr>
          <p:cNvSpPr/>
          <p:nvPr/>
        </p:nvSpPr>
        <p:spPr>
          <a:xfrm rot="5400000">
            <a:off x="7155261" y="-237625"/>
            <a:ext cx="1539078" cy="2226366"/>
          </a:xfrm>
          <a:prstGeom prst="homePlate">
            <a:avLst>
              <a:gd name="adj" fmla="val 37422"/>
            </a:avLst>
          </a:prstGeom>
          <a:solidFill>
            <a:srgbClr val="DE7D2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6088E1EF-8D5A-40F8-90F3-053F587199FF}"/>
              </a:ext>
            </a:extLst>
          </p:cNvPr>
          <p:cNvSpPr txBox="1"/>
          <p:nvPr/>
        </p:nvSpPr>
        <p:spPr>
          <a:xfrm>
            <a:off x="6745356" y="106019"/>
            <a:ext cx="239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Čovjekov endokrini </a:t>
            </a:r>
          </a:p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sustav</a:t>
            </a:r>
          </a:p>
        </p:txBody>
      </p:sp>
      <p:sp>
        <p:nvSpPr>
          <p:cNvPr id="13" name="Oblačić za govor: pravokutnik sa zaobljenim kutovima 12">
            <a:extLst>
              <a:ext uri="{FF2B5EF4-FFF2-40B4-BE49-F238E27FC236}">
                <a16:creationId xmlns="" xmlns:a16="http://schemas.microsoft.com/office/drawing/2014/main" id="{82C3F8A1-D2E4-40CF-828E-F6773D4FC150}"/>
              </a:ext>
            </a:extLst>
          </p:cNvPr>
          <p:cNvSpPr/>
          <p:nvPr/>
        </p:nvSpPr>
        <p:spPr>
          <a:xfrm>
            <a:off x="851219" y="5248796"/>
            <a:ext cx="4654085" cy="1116133"/>
          </a:xfrm>
          <a:prstGeom prst="wedgeRoundRectCallout">
            <a:avLst>
              <a:gd name="adj1" fmla="val 54736"/>
              <a:gd name="adj2" fmla="val 19371"/>
              <a:gd name="adj3" fmla="val 16667"/>
            </a:avLst>
          </a:prstGeom>
          <a:solidFill>
            <a:schemeClr val="bg1"/>
          </a:solidFill>
          <a:ln w="28575">
            <a:solidFill>
              <a:srgbClr val="DE7D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pic>
        <p:nvPicPr>
          <p:cNvPr id="14" name="Picture 2" descr="Slikovni rezultat za spajalica">
            <a:extLst>
              <a:ext uri="{FF2B5EF4-FFF2-40B4-BE49-F238E27FC236}">
                <a16:creationId xmlns="" xmlns:a16="http://schemas.microsoft.com/office/drawing/2014/main" id="{CBC0D0AE-45AF-4867-A93B-B18E9BA5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810444" y="4820640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3DAB5967-36FC-4855-B919-9F349F64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569" y="5390547"/>
            <a:ext cx="40549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Koji hormon luče sjemenici? Navedi ulogu tog hormona.</a:t>
            </a:r>
          </a:p>
        </p:txBody>
      </p:sp>
      <p:cxnSp>
        <p:nvCxnSpPr>
          <p:cNvPr id="19" name="Ravni poveznik sa strelicom 18">
            <a:extLst>
              <a:ext uri="{FF2B5EF4-FFF2-40B4-BE49-F238E27FC236}">
                <a16:creationId xmlns="" xmlns:a16="http://schemas.microsoft.com/office/drawing/2014/main" id="{37291BA1-A5A0-4429-9AEF-C12B09593DFA}"/>
              </a:ext>
            </a:extLst>
          </p:cNvPr>
          <p:cNvCxnSpPr>
            <a:cxnSpLocks/>
          </p:cNvCxnSpPr>
          <p:nvPr/>
        </p:nvCxnSpPr>
        <p:spPr>
          <a:xfrm>
            <a:off x="2578344" y="1814750"/>
            <a:ext cx="0" cy="4644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niOkvir 20">
            <a:extLst>
              <a:ext uri="{FF2B5EF4-FFF2-40B4-BE49-F238E27FC236}">
                <a16:creationId xmlns="" xmlns:a16="http://schemas.microsoft.com/office/drawing/2014/main" id="{49CED9F3-7DCB-4408-A9D7-89E7C3E99B14}"/>
              </a:ext>
            </a:extLst>
          </p:cNvPr>
          <p:cNvSpPr txBox="1"/>
          <p:nvPr/>
        </p:nvSpPr>
        <p:spPr>
          <a:xfrm>
            <a:off x="1625405" y="2371381"/>
            <a:ext cx="3879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Comic Sans MS" panose="030F0702030302020204" pitchFamily="66" charset="0"/>
              </a:rPr>
              <a:t>TESTOSTERON</a:t>
            </a:r>
          </a:p>
        </p:txBody>
      </p:sp>
      <p:cxnSp>
        <p:nvCxnSpPr>
          <p:cNvPr id="25" name="Ravni poveznik sa strelicom 24">
            <a:extLst>
              <a:ext uri="{FF2B5EF4-FFF2-40B4-BE49-F238E27FC236}">
                <a16:creationId xmlns="" xmlns:a16="http://schemas.microsoft.com/office/drawing/2014/main" id="{B0A91BDE-7CE8-41E3-81B2-7D7408B1E0FA}"/>
              </a:ext>
            </a:extLst>
          </p:cNvPr>
          <p:cNvCxnSpPr>
            <a:cxnSpLocks/>
          </p:cNvCxnSpPr>
          <p:nvPr/>
        </p:nvCxnSpPr>
        <p:spPr>
          <a:xfrm>
            <a:off x="2578344" y="2814435"/>
            <a:ext cx="0" cy="4644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7DDBADC6-3E08-4662-A836-6B5F266E3E40}"/>
              </a:ext>
            </a:extLst>
          </p:cNvPr>
          <p:cNvSpPr txBox="1"/>
          <p:nvPr/>
        </p:nvSpPr>
        <p:spPr>
          <a:xfrm>
            <a:off x="223010" y="3367655"/>
            <a:ext cx="5344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nastanak spermija</a:t>
            </a:r>
          </a:p>
          <a:p>
            <a:pPr algn="ctr"/>
            <a:r>
              <a:rPr lang="hr-HR" sz="2000" dirty="0">
                <a:latin typeface="Comic Sans MS" panose="030F0702030302020204" pitchFamily="66" charset="0"/>
              </a:rPr>
              <a:t>izlučivanje sperme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razvoj sekundarnih muških spolnih obilježja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="" xmlns:a16="http://schemas.microsoft.com/office/drawing/2014/main" id="{B64A8B70-06DA-41F3-B50F-7F7CEA165BB0}"/>
              </a:ext>
            </a:extLst>
          </p:cNvPr>
          <p:cNvSpPr txBox="1"/>
          <p:nvPr/>
        </p:nvSpPr>
        <p:spPr>
          <a:xfrm>
            <a:off x="2666767" y="1838767"/>
            <a:ext cx="161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stvaraju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="" xmlns:a16="http://schemas.microsoft.com/office/drawing/2014/main" id="{C9E82623-7D1D-4147-A090-2654246C4A11}"/>
              </a:ext>
            </a:extLst>
          </p:cNvPr>
          <p:cNvSpPr txBox="1"/>
          <p:nvPr/>
        </p:nvSpPr>
        <p:spPr>
          <a:xfrm>
            <a:off x="2688227" y="2808588"/>
            <a:ext cx="161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reguliraju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DC96B8CA-D0EF-4723-83D8-A1B52FB23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58" y="5342011"/>
            <a:ext cx="49441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Opiši sekundarna spolna obilježja dječaka i djevojčica koja se razvijaju tijekom puberteta.</a:t>
            </a:r>
          </a:p>
        </p:txBody>
      </p:sp>
    </p:spTree>
    <p:extLst>
      <p:ext uri="{BB962C8B-B14F-4D97-AF65-F5344CB8AC3E}">
        <p14:creationId xmlns:p14="http://schemas.microsoft.com/office/powerpoint/2010/main" val="28007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  <p:bldP spid="6" grpId="0"/>
      <p:bldP spid="6" grpId="1"/>
      <p:bldP spid="21" grpId="0"/>
      <p:bldP spid="23" grpId="0"/>
      <p:bldP spid="2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="" xmlns:a16="http://schemas.microsoft.com/office/drawing/2014/main" id="{FD4198EB-6010-463D-B57A-EECDC96BC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397341"/>
              </p:ext>
            </p:extLst>
          </p:nvPr>
        </p:nvGraphicFramePr>
        <p:xfrm>
          <a:off x="125412" y="311743"/>
          <a:ext cx="8893175" cy="6362166"/>
        </p:xfrm>
        <a:graphic>
          <a:graphicData uri="http://schemas.openxmlformats.org/drawingml/2006/table">
            <a:tbl>
              <a:tblPr firstRow="1">
                <a:tableStyleId>{C4B1156A-380E-4F78-BDF5-A606A8083BF9}</a:tableStyleId>
              </a:tblPr>
              <a:tblGrid>
                <a:gridCol w="21804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4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586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0977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 ŽLIJEZDA</a:t>
                      </a:r>
                    </a:p>
                  </a:txBody>
                  <a:tcPr marL="91442" marR="91442" marT="45717" marB="4571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NAZIV HORMONA</a:t>
                      </a:r>
                    </a:p>
                  </a:txBody>
                  <a:tcPr marL="91442" marR="91442" marT="45717" marB="4571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Comic Sans MS" panose="030F0702030302020204" pitchFamily="66" charset="0"/>
                        </a:rPr>
                        <a:t> ULOGA</a:t>
                      </a:r>
                      <a:r>
                        <a:rPr lang="hr-HR" sz="24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2400" dirty="0">
                          <a:latin typeface="Comic Sans MS" panose="030F0702030302020204" pitchFamily="66" charset="0"/>
                        </a:rPr>
                        <a:t>HORMONA</a:t>
                      </a:r>
                    </a:p>
                  </a:txBody>
                  <a:tcPr marL="91442" marR="91442" marT="45717" marB="4571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5880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HIPOFIZA</a:t>
                      </a:r>
                    </a:p>
                    <a:p>
                      <a:endParaRPr lang="hr-HR" sz="2000" dirty="0">
                        <a:latin typeface="Comic Sans MS" panose="030F0702030302020204" pitchFamily="66" charset="0"/>
                      </a:endParaRPr>
                    </a:p>
                    <a:p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035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EPIFIZA</a:t>
                      </a:r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1977454"/>
                  </a:ext>
                </a:extLst>
              </a:tr>
              <a:tr h="1005880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ŠTITNJAČA</a:t>
                      </a:r>
                    </a:p>
                    <a:p>
                      <a:endParaRPr lang="hr-HR" sz="2000" dirty="0">
                        <a:latin typeface="Comic Sans MS" panose="030F0702030302020204" pitchFamily="66" charset="0"/>
                      </a:endParaRPr>
                    </a:p>
                    <a:p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dirty="0"/>
                    </a:p>
                    <a:p>
                      <a:endParaRPr lang="hr-HR" sz="1800" dirty="0"/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5880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NADBUBREŽNE ŽLIJEZDE</a:t>
                      </a:r>
                    </a:p>
                    <a:p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5880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GUŠTERAČA</a:t>
                      </a:r>
                    </a:p>
                    <a:p>
                      <a:endParaRPr lang="hr-HR" sz="2000" dirty="0">
                        <a:latin typeface="Comic Sans MS" panose="030F0702030302020204" pitchFamily="66" charset="0"/>
                      </a:endParaRPr>
                    </a:p>
                    <a:p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5880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SPOLNE ŽLIJEZDE</a:t>
                      </a:r>
                    </a:p>
                    <a:p>
                      <a:endParaRPr lang="hr-HR" sz="2000" dirty="0">
                        <a:latin typeface="Comic Sans MS" panose="030F0702030302020204" pitchFamily="66" charset="0"/>
                      </a:endParaRPr>
                    </a:p>
                    <a:p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42" marR="91442" marT="45717" marB="4571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5B8F9586-E72E-45A7-AAEE-19291B20E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380" y="879271"/>
            <a:ext cx="3128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- hormon rasta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- hormoni kojima kontrolira rad drugih žlijezda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A84BA66F-566B-440E-9435-081CFBF2B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343" y="857079"/>
            <a:ext cx="3433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- regulacija rasta tijela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- kontrola rada drugih žlijezda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AC0C82E0-3B55-477F-9FF9-96BA6B4C6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632" y="3556218"/>
            <a:ext cx="2160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- adrenalin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6605798C-2584-42C8-BCC3-455F15C98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632" y="4502127"/>
            <a:ext cx="215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- inzulin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- </a:t>
            </a:r>
            <a:r>
              <a:rPr lang="hr-HR" altLang="sr-Latn-RS" sz="2000" dirty="0" err="1">
                <a:latin typeface="Comic Sans MS" panose="030F0702030302020204" pitchFamily="66" charset="0"/>
              </a:rPr>
              <a:t>glukagon</a:t>
            </a:r>
            <a:endParaRPr lang="hr-HR" altLang="sr-Latn-RS" sz="2000" dirty="0">
              <a:latin typeface="Comic Sans MS" panose="030F0702030302020204" pitchFamily="66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2D1890E9-4BD1-4B92-80CE-69B8364B9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632" y="5435641"/>
            <a:ext cx="327504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- </a:t>
            </a:r>
            <a:r>
              <a:rPr lang="hr-HR" altLang="sr-Latn-RS" sz="1800" dirty="0">
                <a:latin typeface="Comic Sans MS" panose="030F0702030302020204" pitchFamily="66" charset="0"/>
              </a:rPr>
              <a:t>testosteron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- estrogen, progesteron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41B780B4-6053-454B-A97E-6B424DD7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131" y="5435641"/>
            <a:ext cx="3600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- stvaranje spolnih stanica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- razvoj </a:t>
            </a:r>
            <a:r>
              <a:rPr lang="hr-HR" altLang="sr-Latn-RS" sz="1800" dirty="0" err="1">
                <a:latin typeface="Comic Sans MS" panose="030F0702030302020204" pitchFamily="66" charset="0"/>
              </a:rPr>
              <a:t>sek</a:t>
            </a:r>
            <a:r>
              <a:rPr lang="hr-HR" altLang="sr-Latn-RS" sz="1800" dirty="0">
                <a:latin typeface="Comic Sans MS" panose="030F0702030302020204" pitchFamily="66" charset="0"/>
              </a:rPr>
              <a:t>. spolnih obilježja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- regulacija djelovanja spolnog sustava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1C970A74-06C2-4458-992F-C8FEDA86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230" y="4426933"/>
            <a:ext cx="3309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-regulacija razine šećera u krvi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A4D02FB2-D443-4927-B815-9EA0DF2DB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12" y="3454400"/>
            <a:ext cx="3671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- priprema tijelo za napore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- omogućuje preživljavanje organizma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6069EEC4-1CE2-4AC9-87C2-5DE5E2CCB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12" y="2551796"/>
            <a:ext cx="3684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- regulira metabolizam i protok energije u tijelu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="" xmlns:a16="http://schemas.microsoft.com/office/drawing/2014/main" id="{942E1D66-2DAD-4CCD-AF01-FF59D62F0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5768" y="-399265"/>
            <a:ext cx="12144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8800" dirty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</a:t>
            </a:r>
            <a:endParaRPr lang="hr-HR" altLang="sr-Latn-RS" sz="8800" dirty="0">
              <a:solidFill>
                <a:srgbClr val="00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765E4CEC-EA67-4AE3-A7E5-17AA7414A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2" y="1802601"/>
            <a:ext cx="3433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- hormon koji kontrolira dnevno-noćni ritam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D39B45EE-0209-4351-BF45-07E6B1CD5041}"/>
              </a:ext>
            </a:extLst>
          </p:cNvPr>
          <p:cNvSpPr txBox="1"/>
          <p:nvPr/>
        </p:nvSpPr>
        <p:spPr>
          <a:xfrm>
            <a:off x="3101008" y="271519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- - - - - 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775BFAA6-0D40-462C-8019-F926961DB130}"/>
              </a:ext>
            </a:extLst>
          </p:cNvPr>
          <p:cNvSpPr txBox="1"/>
          <p:nvPr/>
        </p:nvSpPr>
        <p:spPr>
          <a:xfrm>
            <a:off x="3101008" y="1944943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- - - - -  </a:t>
            </a:r>
          </a:p>
        </p:txBody>
      </p:sp>
    </p:spTree>
    <p:extLst>
      <p:ext uri="{BB962C8B-B14F-4D97-AF65-F5344CB8AC3E}">
        <p14:creationId xmlns:p14="http://schemas.microsoft.com/office/powerpoint/2010/main" val="36411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="" xmlns:a16="http://schemas.microsoft.com/office/drawing/2014/main" id="{B447B445-618A-40AF-BC82-67C78CFF76C2}"/>
              </a:ext>
            </a:extLst>
          </p:cNvPr>
          <p:cNvSpPr/>
          <p:nvPr/>
        </p:nvSpPr>
        <p:spPr>
          <a:xfrm>
            <a:off x="834887" y="891757"/>
            <a:ext cx="768203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80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DE7D2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Živi zdravo</a:t>
            </a:r>
          </a:p>
          <a:p>
            <a:pPr algn="ctr"/>
            <a:r>
              <a:rPr lang="hr-HR" sz="60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DE7D2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čuvaj endokrini sustav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A39DED7-B776-4AAF-9CA5-FD0D6B777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412" y="3429000"/>
            <a:ext cx="1264397" cy="28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78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F4204C4E-5063-4D0D-9919-641844FEF69A}"/>
              </a:ext>
            </a:extLst>
          </p:cNvPr>
          <p:cNvSpPr txBox="1"/>
          <p:nvPr/>
        </p:nvSpPr>
        <p:spPr>
          <a:xfrm>
            <a:off x="1941443" y="3429000"/>
            <a:ext cx="5585792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važno je očuvati endokrini sustav jer:</a:t>
            </a:r>
          </a:p>
        </p:txBody>
      </p:sp>
      <p:sp>
        <p:nvSpPr>
          <p:cNvPr id="3" name="Oblačić za govor: ovalni 2">
            <a:extLst>
              <a:ext uri="{FF2B5EF4-FFF2-40B4-BE49-F238E27FC236}">
                <a16:creationId xmlns="" xmlns:a16="http://schemas.microsoft.com/office/drawing/2014/main" id="{7D39D29E-5265-4FDB-BFB8-9EF4AF7A2A76}"/>
              </a:ext>
            </a:extLst>
          </p:cNvPr>
          <p:cNvSpPr/>
          <p:nvPr/>
        </p:nvSpPr>
        <p:spPr>
          <a:xfrm>
            <a:off x="556591" y="967409"/>
            <a:ext cx="4015409" cy="1828800"/>
          </a:xfrm>
          <a:prstGeom prst="wedgeEllipseCallout">
            <a:avLst>
              <a:gd name="adj1" fmla="val 35273"/>
              <a:gd name="adj2" fmla="val 7554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stanice ne bi imale informaciju kada i koju zadaću trebaju obaviti</a:t>
            </a:r>
          </a:p>
        </p:txBody>
      </p:sp>
      <p:sp>
        <p:nvSpPr>
          <p:cNvPr id="5" name="Oblačić za govor: ovalni 4">
            <a:extLst>
              <a:ext uri="{FF2B5EF4-FFF2-40B4-BE49-F238E27FC236}">
                <a16:creationId xmlns="" xmlns:a16="http://schemas.microsoft.com/office/drawing/2014/main" id="{C55E0B62-5013-4EC1-AAFE-48F10F878753}"/>
              </a:ext>
            </a:extLst>
          </p:cNvPr>
          <p:cNvSpPr/>
          <p:nvPr/>
        </p:nvSpPr>
        <p:spPr>
          <a:xfrm>
            <a:off x="5002695" y="987287"/>
            <a:ext cx="4015409" cy="1828800"/>
          </a:xfrm>
          <a:prstGeom prst="wedgeEllipseCallout">
            <a:avLst>
              <a:gd name="adj1" fmla="val -52186"/>
              <a:gd name="adj2" fmla="val 7844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narušilo bi se uravnoteženo stanje organizma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="" xmlns:a16="http://schemas.microsoft.com/office/drawing/2014/main" id="{89437B56-A4E2-4B80-AC05-36A6AAC55655}"/>
              </a:ext>
            </a:extLst>
          </p:cNvPr>
          <p:cNvSpPr/>
          <p:nvPr/>
        </p:nvSpPr>
        <p:spPr>
          <a:xfrm>
            <a:off x="251790" y="4503578"/>
            <a:ext cx="4015409" cy="1828800"/>
          </a:xfrm>
          <a:prstGeom prst="wedgeEllipseCallout">
            <a:avLst>
              <a:gd name="adj1" fmla="val 40553"/>
              <a:gd name="adj2" fmla="val -7445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došlo bi do pojave bolesti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602A1D93-EF4B-47B0-9FA2-F9F484D3DAE9}"/>
              </a:ext>
            </a:extLst>
          </p:cNvPr>
          <p:cNvSpPr txBox="1"/>
          <p:nvPr/>
        </p:nvSpPr>
        <p:spPr>
          <a:xfrm>
            <a:off x="4399721" y="4320209"/>
            <a:ext cx="4744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latin typeface="Comic Sans MS" panose="030F0702030302020204" pitchFamily="66" charset="0"/>
              </a:rPr>
              <a:t>višak ili nedostatak nekog hormona može uzrokovati različite poremećaje i zaostajanje u rastu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latin typeface="Comic Sans MS" panose="030F0702030302020204" pitchFamily="66" charset="0"/>
              </a:rPr>
              <a:t>liječenje hormonskih poremećaja: </a:t>
            </a:r>
            <a:r>
              <a:rPr lang="hr-HR" sz="2000" i="1" u="sng" dirty="0">
                <a:latin typeface="Comic Sans MS" panose="030F0702030302020204" pitchFamily="66" charset="0"/>
              </a:rPr>
              <a:t>hormonski pripravci</a:t>
            </a:r>
          </a:p>
        </p:txBody>
      </p:sp>
    </p:spTree>
    <p:extLst>
      <p:ext uri="{BB962C8B-B14F-4D97-AF65-F5344CB8AC3E}">
        <p14:creationId xmlns:p14="http://schemas.microsoft.com/office/powerpoint/2010/main" val="41884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AECD5FAC-6BE3-4BE1-BD1B-913450C6A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914390"/>
            <a:ext cx="1813135" cy="3509967"/>
          </a:xfrm>
          <a:prstGeom prst="rect">
            <a:avLst/>
          </a:prstGeom>
        </p:spPr>
      </p:pic>
      <p:sp>
        <p:nvSpPr>
          <p:cNvPr id="3" name="Strelica: peterokut 2">
            <a:extLst>
              <a:ext uri="{FF2B5EF4-FFF2-40B4-BE49-F238E27FC236}">
                <a16:creationId xmlns="" xmlns:a16="http://schemas.microsoft.com/office/drawing/2014/main" id="{B18E1886-E52E-45F3-AD75-856E46CFCFA8}"/>
              </a:ext>
            </a:extLst>
          </p:cNvPr>
          <p:cNvSpPr/>
          <p:nvPr/>
        </p:nvSpPr>
        <p:spPr>
          <a:xfrm rot="5400000">
            <a:off x="7155261" y="-237625"/>
            <a:ext cx="1539078" cy="2226366"/>
          </a:xfrm>
          <a:prstGeom prst="homePlate">
            <a:avLst>
              <a:gd name="adj" fmla="val 37422"/>
            </a:avLst>
          </a:prstGeom>
          <a:solidFill>
            <a:srgbClr val="DE7D2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69685E0E-3206-4B42-AD11-60D8F141FBA0}"/>
              </a:ext>
            </a:extLst>
          </p:cNvPr>
          <p:cNvSpPr txBox="1"/>
          <p:nvPr/>
        </p:nvSpPr>
        <p:spPr>
          <a:xfrm>
            <a:off x="6745356" y="238541"/>
            <a:ext cx="239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Hormonski poremećaji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67C92737-D32F-4B67-B5A5-16350700E8BE}"/>
              </a:ext>
            </a:extLst>
          </p:cNvPr>
          <p:cNvSpPr txBox="1"/>
          <p:nvPr/>
        </p:nvSpPr>
        <p:spPr>
          <a:xfrm>
            <a:off x="225287" y="768626"/>
            <a:ext cx="64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najčešće su posljedice pojačane ili smanjene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proizvodnje hormona</a:t>
            </a:r>
          </a:p>
        </p:txBody>
      </p:sp>
      <p:sp>
        <p:nvSpPr>
          <p:cNvPr id="6" name="Oblačić za govor: pravokutnik sa zaobljenim kutovima 5">
            <a:extLst>
              <a:ext uri="{FF2B5EF4-FFF2-40B4-BE49-F238E27FC236}">
                <a16:creationId xmlns="" xmlns:a16="http://schemas.microsoft.com/office/drawing/2014/main" id="{F18EBA9D-63B7-4D25-9485-979C749774B4}"/>
              </a:ext>
            </a:extLst>
          </p:cNvPr>
          <p:cNvSpPr/>
          <p:nvPr/>
        </p:nvSpPr>
        <p:spPr>
          <a:xfrm>
            <a:off x="1337455" y="5321466"/>
            <a:ext cx="4654085" cy="1116133"/>
          </a:xfrm>
          <a:prstGeom prst="wedgeRoundRectCallout">
            <a:avLst>
              <a:gd name="adj1" fmla="val 54736"/>
              <a:gd name="adj2" fmla="val 19371"/>
              <a:gd name="adj3" fmla="val 16667"/>
            </a:avLst>
          </a:prstGeom>
          <a:solidFill>
            <a:schemeClr val="bg1"/>
          </a:solidFill>
          <a:ln w="28575">
            <a:solidFill>
              <a:srgbClr val="DE7D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pic>
        <p:nvPicPr>
          <p:cNvPr id="7" name="Picture 2" descr="Slikovni rezultat za spajalica">
            <a:extLst>
              <a:ext uri="{FF2B5EF4-FFF2-40B4-BE49-F238E27FC236}">
                <a16:creationId xmlns="" xmlns:a16="http://schemas.microsoft.com/office/drawing/2014/main" id="{D532A2B7-2F48-46C8-9FFF-F419BB6EA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1296680" y="4893310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C6E8A512-EDB7-4FEA-AF0E-E7E4E7AA4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112" y="5550679"/>
            <a:ext cx="40549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Koja žlijezda izlučuje hormon koji utječe na rast tijela?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383600BF-8FB1-4D2B-8088-506524E4788C}"/>
              </a:ext>
            </a:extLst>
          </p:cNvPr>
          <p:cNvSpPr txBox="1"/>
          <p:nvPr/>
        </p:nvSpPr>
        <p:spPr>
          <a:xfrm>
            <a:off x="2878332" y="2008378"/>
            <a:ext cx="1979202" cy="461665"/>
          </a:xfrm>
          <a:prstGeom prst="rect">
            <a:avLst/>
          </a:prstGeom>
          <a:solidFill>
            <a:srgbClr val="00F26D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HIPOFIZA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32FD441E-C2A5-4118-AC95-6AC6FCD1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111" y="5535698"/>
            <a:ext cx="40549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Imenuj hormon kojeg izlučuje hipofiza, a utječe na rast tijela.</a:t>
            </a:r>
          </a:p>
        </p:txBody>
      </p:sp>
      <p:sp>
        <p:nvSpPr>
          <p:cNvPr id="12" name="Strelica: desno 11">
            <a:extLst>
              <a:ext uri="{FF2B5EF4-FFF2-40B4-BE49-F238E27FC236}">
                <a16:creationId xmlns="" xmlns:a16="http://schemas.microsoft.com/office/drawing/2014/main" id="{387C88BA-91A4-4C0A-A11A-3E241C8F86CB}"/>
              </a:ext>
            </a:extLst>
          </p:cNvPr>
          <p:cNvSpPr/>
          <p:nvPr/>
        </p:nvSpPr>
        <p:spPr>
          <a:xfrm rot="5400000">
            <a:off x="3491812" y="2870254"/>
            <a:ext cx="728870" cy="32575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52DD1B3F-9481-404B-B49B-DEBC4A5E23E4}"/>
              </a:ext>
            </a:extLst>
          </p:cNvPr>
          <p:cNvSpPr txBox="1"/>
          <p:nvPr/>
        </p:nvSpPr>
        <p:spPr>
          <a:xfrm>
            <a:off x="2910060" y="3664064"/>
            <a:ext cx="1813135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hormon rasta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D458B1C5-208C-4C48-994E-1891AC225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95866" y="1777619"/>
            <a:ext cx="2502907" cy="5080381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2E463908-4ADF-41E9-84A2-F364D8DA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790" y="5359004"/>
            <a:ext cx="43036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Promatrajući slike navedi posljedice pojačanog ili smanjenog lučenja hormona rasta.</a:t>
            </a:r>
          </a:p>
        </p:txBody>
      </p:sp>
      <p:sp>
        <p:nvSpPr>
          <p:cNvPr id="17" name="Oblačić za govor: pravokutnik sa zaobljenim kutovima 16">
            <a:extLst>
              <a:ext uri="{FF2B5EF4-FFF2-40B4-BE49-F238E27FC236}">
                <a16:creationId xmlns="" xmlns:a16="http://schemas.microsoft.com/office/drawing/2014/main" id="{B08D2CA9-F61F-44C8-9EC3-5A5F36417319}"/>
              </a:ext>
            </a:extLst>
          </p:cNvPr>
          <p:cNvSpPr/>
          <p:nvPr/>
        </p:nvSpPr>
        <p:spPr>
          <a:xfrm>
            <a:off x="225287" y="1952023"/>
            <a:ext cx="1862306" cy="947745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patuljasti rast</a:t>
            </a:r>
          </a:p>
        </p:txBody>
      </p:sp>
      <p:sp>
        <p:nvSpPr>
          <p:cNvPr id="18" name="Oblačić za govor: pravokutnik sa zaobljenim kutovima 17">
            <a:extLst>
              <a:ext uri="{FF2B5EF4-FFF2-40B4-BE49-F238E27FC236}">
                <a16:creationId xmlns="" xmlns:a16="http://schemas.microsoft.com/office/drawing/2014/main" id="{E47E9643-CD8A-43F4-99DD-E1D546EE37EF}"/>
              </a:ext>
            </a:extLst>
          </p:cNvPr>
          <p:cNvSpPr/>
          <p:nvPr/>
        </p:nvSpPr>
        <p:spPr>
          <a:xfrm>
            <a:off x="5588344" y="1777619"/>
            <a:ext cx="1862306" cy="947745"/>
          </a:xfrm>
          <a:prstGeom prst="wedgeRoundRectCallout">
            <a:avLst>
              <a:gd name="adj1" fmla="val 56731"/>
              <a:gd name="adj2" fmla="val 2614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divovski</a:t>
            </a:r>
          </a:p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rast</a:t>
            </a:r>
          </a:p>
        </p:txBody>
      </p:sp>
      <p:cxnSp>
        <p:nvCxnSpPr>
          <p:cNvPr id="20" name="Ravni poveznik sa strelicom 19">
            <a:extLst>
              <a:ext uri="{FF2B5EF4-FFF2-40B4-BE49-F238E27FC236}">
                <a16:creationId xmlns="" xmlns:a16="http://schemas.microsoft.com/office/drawing/2014/main" id="{908E4321-F7A9-4161-86F8-76D338AF972A}"/>
              </a:ext>
            </a:extLst>
          </p:cNvPr>
          <p:cNvCxnSpPr>
            <a:cxnSpLocks/>
          </p:cNvCxnSpPr>
          <p:nvPr/>
        </p:nvCxnSpPr>
        <p:spPr>
          <a:xfrm flipH="1">
            <a:off x="1407795" y="3891380"/>
            <a:ext cx="15211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7545A8A7-934A-4B89-812B-E52D649093E6}"/>
              </a:ext>
            </a:extLst>
          </p:cNvPr>
          <p:cNvSpPr txBox="1"/>
          <p:nvPr/>
        </p:nvSpPr>
        <p:spPr>
          <a:xfrm>
            <a:off x="1469607" y="3556778"/>
            <a:ext cx="1751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smanjeno izlučivanje</a:t>
            </a:r>
          </a:p>
        </p:txBody>
      </p:sp>
      <p:cxnSp>
        <p:nvCxnSpPr>
          <p:cNvPr id="23" name="Ravni poveznik sa strelicom 22">
            <a:extLst>
              <a:ext uri="{FF2B5EF4-FFF2-40B4-BE49-F238E27FC236}">
                <a16:creationId xmlns="" xmlns:a16="http://schemas.microsoft.com/office/drawing/2014/main" id="{00893A6E-9FFE-4CBA-B5D8-B9749B58D626}"/>
              </a:ext>
            </a:extLst>
          </p:cNvPr>
          <p:cNvCxnSpPr>
            <a:cxnSpLocks/>
          </p:cNvCxnSpPr>
          <p:nvPr/>
        </p:nvCxnSpPr>
        <p:spPr>
          <a:xfrm>
            <a:off x="4773745" y="3864119"/>
            <a:ext cx="1553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="" xmlns:a16="http://schemas.microsoft.com/office/drawing/2014/main" id="{F796D823-0968-489D-838E-B9D23A209745}"/>
              </a:ext>
            </a:extLst>
          </p:cNvPr>
          <p:cNvSpPr txBox="1"/>
          <p:nvPr/>
        </p:nvSpPr>
        <p:spPr>
          <a:xfrm>
            <a:off x="4768158" y="3510176"/>
            <a:ext cx="198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prekomjerno izlučivanje</a:t>
            </a:r>
          </a:p>
        </p:txBody>
      </p:sp>
    </p:spTree>
    <p:extLst>
      <p:ext uri="{BB962C8B-B14F-4D97-AF65-F5344CB8AC3E}">
        <p14:creationId xmlns:p14="http://schemas.microsoft.com/office/powerpoint/2010/main" val="1397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8" grpId="1"/>
      <p:bldP spid="10" grpId="0" animBg="1"/>
      <p:bldP spid="11" grpId="0"/>
      <p:bldP spid="11" grpId="1"/>
      <p:bldP spid="12" grpId="0" animBg="1"/>
      <p:bldP spid="13" grpId="1" animBg="1"/>
      <p:bldP spid="15" grpId="0"/>
      <p:bldP spid="17" grpId="0" animBg="1"/>
      <p:bldP spid="18" grpId="0" animBg="1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4D876023-7D2F-4A78-8003-B702F0E9B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10" y="3457584"/>
            <a:ext cx="4482319" cy="299352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Strelica: peterokut 2">
            <a:extLst>
              <a:ext uri="{FF2B5EF4-FFF2-40B4-BE49-F238E27FC236}">
                <a16:creationId xmlns="" xmlns:a16="http://schemas.microsoft.com/office/drawing/2014/main" id="{E2015198-4003-43C6-B1C4-BD38A6CC8850}"/>
              </a:ext>
            </a:extLst>
          </p:cNvPr>
          <p:cNvSpPr/>
          <p:nvPr/>
        </p:nvSpPr>
        <p:spPr>
          <a:xfrm rot="5400000">
            <a:off x="7264723" y="-347087"/>
            <a:ext cx="1320153" cy="2226366"/>
          </a:xfrm>
          <a:prstGeom prst="homePlate">
            <a:avLst>
              <a:gd name="adj" fmla="val 37422"/>
            </a:avLst>
          </a:prstGeom>
          <a:solidFill>
            <a:srgbClr val="DE7D2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4AF7BC5D-7709-4B9E-93DB-63EA356BD701}"/>
              </a:ext>
            </a:extLst>
          </p:cNvPr>
          <p:cNvSpPr txBox="1"/>
          <p:nvPr/>
        </p:nvSpPr>
        <p:spPr>
          <a:xfrm>
            <a:off x="6745356" y="238541"/>
            <a:ext cx="239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Hormonski poremećaji</a:t>
            </a:r>
          </a:p>
        </p:txBody>
      </p:sp>
      <p:sp>
        <p:nvSpPr>
          <p:cNvPr id="5" name="Oblačić za govor: pravokutnik sa zaobljenim kutovima 4">
            <a:extLst>
              <a:ext uri="{FF2B5EF4-FFF2-40B4-BE49-F238E27FC236}">
                <a16:creationId xmlns="" xmlns:a16="http://schemas.microsoft.com/office/drawing/2014/main" id="{7D619CF0-EC2E-4652-9738-8E90563CA9F2}"/>
              </a:ext>
            </a:extLst>
          </p:cNvPr>
          <p:cNvSpPr/>
          <p:nvPr/>
        </p:nvSpPr>
        <p:spPr>
          <a:xfrm>
            <a:off x="4275566" y="5037188"/>
            <a:ext cx="4654085" cy="1116133"/>
          </a:xfrm>
          <a:prstGeom prst="wedgeRoundRectCallout">
            <a:avLst>
              <a:gd name="adj1" fmla="val 54736"/>
              <a:gd name="adj2" fmla="val 19371"/>
              <a:gd name="adj3" fmla="val 16667"/>
            </a:avLst>
          </a:prstGeom>
          <a:solidFill>
            <a:schemeClr val="bg1"/>
          </a:solidFill>
          <a:ln w="28575">
            <a:solidFill>
              <a:srgbClr val="DE7D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pic>
        <p:nvPicPr>
          <p:cNvPr id="6" name="Picture 2" descr="Slikovni rezultat za spajalica">
            <a:extLst>
              <a:ext uri="{FF2B5EF4-FFF2-40B4-BE49-F238E27FC236}">
                <a16:creationId xmlns="" xmlns:a16="http://schemas.microsoft.com/office/drawing/2014/main" id="{0AC89802-B51A-4379-A061-6C7D2F65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4234791" y="4904470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CAAF0D1F-87EC-427F-94C8-33E527B76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151" y="5140544"/>
            <a:ext cx="40549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Koji mineral nedostaje u prehrani pa dolazi do pojave gušavosti?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22123F36-1FB3-4205-A590-A084CF0E6CF9}"/>
              </a:ext>
            </a:extLst>
          </p:cNvPr>
          <p:cNvSpPr txBox="1"/>
          <p:nvPr/>
        </p:nvSpPr>
        <p:spPr>
          <a:xfrm>
            <a:off x="384545" y="759567"/>
            <a:ext cx="2226366" cy="461665"/>
          </a:xfrm>
          <a:prstGeom prst="rect">
            <a:avLst/>
          </a:prstGeom>
          <a:solidFill>
            <a:srgbClr val="00F26D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ŠTITNJAČA</a:t>
            </a:r>
          </a:p>
        </p:txBody>
      </p:sp>
      <p:sp>
        <p:nvSpPr>
          <p:cNvPr id="9" name="Oblačić za govor: pravokutnik sa zaobljenim kutovima 8">
            <a:extLst>
              <a:ext uri="{FF2B5EF4-FFF2-40B4-BE49-F238E27FC236}">
                <a16:creationId xmlns="" xmlns:a16="http://schemas.microsoft.com/office/drawing/2014/main" id="{37C5CCDA-1357-4CC0-BAC0-0E13092627FF}"/>
              </a:ext>
            </a:extLst>
          </p:cNvPr>
          <p:cNvSpPr/>
          <p:nvPr/>
        </p:nvSpPr>
        <p:spPr>
          <a:xfrm>
            <a:off x="546729" y="2972010"/>
            <a:ext cx="1862306" cy="947745"/>
          </a:xfrm>
          <a:prstGeom prst="wedgeRoundRectCallout">
            <a:avLst>
              <a:gd name="adj1" fmla="val 34671"/>
              <a:gd name="adj2" fmla="val 8207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gušavost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0AEE4EF5-9EC1-409D-8314-607EF7608D64}"/>
              </a:ext>
            </a:extLst>
          </p:cNvPr>
          <p:cNvSpPr txBox="1"/>
          <p:nvPr/>
        </p:nvSpPr>
        <p:spPr>
          <a:xfrm>
            <a:off x="214349" y="1294065"/>
            <a:ext cx="8715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poremećaj u radu uzrokuje poremećaje u radu organizma u cjelini</a:t>
            </a:r>
          </a:p>
          <a:p>
            <a:pPr marL="342900" indent="-342900">
              <a:buFontTx/>
              <a:buChar char="-"/>
            </a:pPr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- simptomi problema sa štitnjačom: </a:t>
            </a:r>
          </a:p>
          <a:p>
            <a:r>
              <a:rPr lang="hr-HR" sz="2000" i="1" dirty="0">
                <a:latin typeface="Comic Sans MS" panose="030F0702030302020204" pitchFamily="66" charset="0"/>
              </a:rPr>
              <a:t>    razdražljivost, ubrzani rad srca, pojačano znojenje, umor,</a:t>
            </a:r>
          </a:p>
          <a:p>
            <a:r>
              <a:rPr lang="hr-HR" sz="2000" i="1" dirty="0">
                <a:latin typeface="Comic Sans MS" panose="030F0702030302020204" pitchFamily="66" charset="0"/>
              </a:rPr>
              <a:t>    gubitak tjelesne mase</a:t>
            </a:r>
          </a:p>
          <a:p>
            <a:pPr marL="342900" indent="-342900">
              <a:buFontTx/>
              <a:buChar char="-"/>
            </a:pP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4E7EEDFF-E118-4D75-8B36-57FE4E6B2A95}"/>
              </a:ext>
            </a:extLst>
          </p:cNvPr>
          <p:cNvSpPr txBox="1"/>
          <p:nvPr/>
        </p:nvSpPr>
        <p:spPr>
          <a:xfrm>
            <a:off x="5125091" y="3000848"/>
            <a:ext cx="209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jod</a:t>
            </a:r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="" xmlns:a16="http://schemas.microsoft.com/office/drawing/2014/main" id="{F405362E-76F2-4750-BA61-37C0B809B870}"/>
              </a:ext>
            </a:extLst>
          </p:cNvPr>
          <p:cNvCxnSpPr/>
          <p:nvPr/>
        </p:nvCxnSpPr>
        <p:spPr>
          <a:xfrm>
            <a:off x="2610911" y="3269500"/>
            <a:ext cx="2332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8DDBEE39-6F69-4969-AE3D-2FD125CFE7D4}"/>
              </a:ext>
            </a:extLst>
          </p:cNvPr>
          <p:cNvSpPr txBox="1"/>
          <p:nvPr/>
        </p:nvSpPr>
        <p:spPr>
          <a:xfrm>
            <a:off x="3221769" y="2925776"/>
            <a:ext cx="1862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nedostaje</a:t>
            </a:r>
          </a:p>
        </p:txBody>
      </p:sp>
    </p:spTree>
    <p:extLst>
      <p:ext uri="{BB962C8B-B14F-4D97-AF65-F5344CB8AC3E}">
        <p14:creationId xmlns:p14="http://schemas.microsoft.com/office/powerpoint/2010/main" val="13052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AD1437F3-A683-4A83-A443-8F3991A3BF75}"/>
              </a:ext>
            </a:extLst>
          </p:cNvPr>
          <p:cNvSpPr txBox="1"/>
          <p:nvPr/>
        </p:nvSpPr>
        <p:spPr>
          <a:xfrm>
            <a:off x="384545" y="759567"/>
            <a:ext cx="2226366" cy="461665"/>
          </a:xfrm>
          <a:prstGeom prst="rect">
            <a:avLst/>
          </a:prstGeom>
          <a:solidFill>
            <a:srgbClr val="00F26D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GUŠTERAČA</a:t>
            </a:r>
          </a:p>
        </p:txBody>
      </p:sp>
      <p:pic>
        <p:nvPicPr>
          <p:cNvPr id="5122" name="Picture 2" descr="Slikovni rezultat za DIJABETES">
            <a:extLst>
              <a:ext uri="{FF2B5EF4-FFF2-40B4-BE49-F238E27FC236}">
                <a16:creationId xmlns="" xmlns:a16="http://schemas.microsoft.com/office/drawing/2014/main" id="{9B8BDE45-2591-4E8D-B580-2565E4C0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6" y="3033033"/>
            <a:ext cx="5072448" cy="339854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ić za misli: oblak 4">
            <a:extLst>
              <a:ext uri="{FF2B5EF4-FFF2-40B4-BE49-F238E27FC236}">
                <a16:creationId xmlns="" xmlns:a16="http://schemas.microsoft.com/office/drawing/2014/main" id="{719A8212-A41F-4CCB-A6EE-2A1B0FA4FD9B}"/>
              </a:ext>
            </a:extLst>
          </p:cNvPr>
          <p:cNvSpPr/>
          <p:nvPr/>
        </p:nvSpPr>
        <p:spPr>
          <a:xfrm>
            <a:off x="212386" y="775705"/>
            <a:ext cx="3697125" cy="2506693"/>
          </a:xfrm>
          <a:prstGeom prst="cloudCallout">
            <a:avLst>
              <a:gd name="adj1" fmla="val 40819"/>
              <a:gd name="adj2" fmla="val 5562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Od koje bolesti boluju ljudi ako moraju obavljati aktivnost prikazanu na slici?</a:t>
            </a:r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="" xmlns:a16="http://schemas.microsoft.com/office/drawing/2014/main" id="{5EE68CBF-38EE-4954-85D4-E04C7EBF23F8}"/>
              </a:ext>
            </a:extLst>
          </p:cNvPr>
          <p:cNvSpPr/>
          <p:nvPr/>
        </p:nvSpPr>
        <p:spPr>
          <a:xfrm>
            <a:off x="6150501" y="2202694"/>
            <a:ext cx="2286063" cy="947745"/>
          </a:xfrm>
          <a:prstGeom prst="wedgeRoundRectCallout">
            <a:avLst>
              <a:gd name="adj1" fmla="val -30085"/>
              <a:gd name="adj2" fmla="val 8906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dijabetes (šećerna bolest)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BDBD76CE-ADAE-4303-86AA-D716B681F24E}"/>
              </a:ext>
            </a:extLst>
          </p:cNvPr>
          <p:cNvSpPr txBox="1"/>
          <p:nvPr/>
        </p:nvSpPr>
        <p:spPr>
          <a:xfrm>
            <a:off x="225326" y="1205654"/>
            <a:ext cx="5419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ako ne proizvodi dovoljne količine inzulina</a:t>
            </a:r>
          </a:p>
          <a:p>
            <a:pPr marL="285750" indent="-285750">
              <a:buFontTx/>
              <a:buChar char="-"/>
            </a:pPr>
            <a:endParaRPr lang="hr-HR" sz="20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      razine glukoze u krvi</a:t>
            </a: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="" xmlns:a16="http://schemas.microsoft.com/office/drawing/2014/main" id="{552B0643-CF6F-4CB1-AE5D-6F6BB0CF56B1}"/>
              </a:ext>
            </a:extLst>
          </p:cNvPr>
          <p:cNvCxnSpPr/>
          <p:nvPr/>
        </p:nvCxnSpPr>
        <p:spPr>
          <a:xfrm>
            <a:off x="2383715" y="1904229"/>
            <a:ext cx="0" cy="4915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3770408E-44F7-4E98-8A98-77A30A30339F}"/>
              </a:ext>
            </a:extLst>
          </p:cNvPr>
          <p:cNvSpPr txBox="1"/>
          <p:nvPr/>
        </p:nvSpPr>
        <p:spPr>
          <a:xfrm>
            <a:off x="2536116" y="1995623"/>
            <a:ext cx="107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rast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="" xmlns:a16="http://schemas.microsoft.com/office/drawing/2014/main" id="{7A759336-1E2C-4F4E-B8F1-445A74366803}"/>
              </a:ext>
            </a:extLst>
          </p:cNvPr>
          <p:cNvCxnSpPr>
            <a:cxnSpLocks/>
          </p:cNvCxnSpPr>
          <p:nvPr/>
        </p:nvCxnSpPr>
        <p:spPr>
          <a:xfrm>
            <a:off x="3609348" y="2586716"/>
            <a:ext cx="23671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981B753C-35C6-41D7-B63D-07197C39A171}"/>
              </a:ext>
            </a:extLst>
          </p:cNvPr>
          <p:cNvSpPr txBox="1"/>
          <p:nvPr/>
        </p:nvSpPr>
        <p:spPr>
          <a:xfrm>
            <a:off x="4343802" y="2202694"/>
            <a:ext cx="163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posljedica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AC8784B7-5ACB-40F6-BED7-DA2C1D4196E3}"/>
              </a:ext>
            </a:extLst>
          </p:cNvPr>
          <p:cNvSpPr txBox="1"/>
          <p:nvPr/>
        </p:nvSpPr>
        <p:spPr>
          <a:xfrm>
            <a:off x="2759138" y="3435851"/>
            <a:ext cx="4956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latin typeface="Comic Sans MS" panose="030F0702030302020204" pitchFamily="66" charset="0"/>
              </a:rPr>
              <a:t>simptomi: -  jaka žeđ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                  -  učestalo mokrenje</a:t>
            </a:r>
          </a:p>
        </p:txBody>
      </p:sp>
    </p:spTree>
    <p:extLst>
      <p:ext uri="{BB962C8B-B14F-4D97-AF65-F5344CB8AC3E}">
        <p14:creationId xmlns:p14="http://schemas.microsoft.com/office/powerpoint/2010/main" val="13333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7" grpId="0" animBg="1"/>
      <p:bldP spid="7" grpId="1" animBg="1"/>
      <p:bldP spid="10" grpId="0"/>
      <p:bldP spid="1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="" xmlns:a16="http://schemas.microsoft.com/office/drawing/2014/main" id="{9ED4B796-C654-4970-B502-B49DD544C8FD}"/>
              </a:ext>
            </a:extLst>
          </p:cNvPr>
          <p:cNvSpPr/>
          <p:nvPr/>
        </p:nvSpPr>
        <p:spPr>
          <a:xfrm>
            <a:off x="245335" y="317385"/>
            <a:ext cx="865333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E79F6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  <a:endParaRPr lang="hr-HR" sz="115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4DC0E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</a:t>
            </a:r>
            <a:r>
              <a:rPr lang="hr-HR" sz="115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A81B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pic>
        <p:nvPicPr>
          <p:cNvPr id="11266" name="Picture 2" descr="Slikovni rezultat za hormones">
            <a:extLst>
              <a:ext uri="{FF2B5EF4-FFF2-40B4-BE49-F238E27FC236}">
                <a16:creationId xmlns="" xmlns:a16="http://schemas.microsoft.com/office/drawing/2014/main" id="{27046ECB-EA95-410F-8D58-388CEDE1F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27" y="3949148"/>
            <a:ext cx="2745229" cy="290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85430374-DBCE-4B18-A83E-7252B603C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9" y="1815538"/>
            <a:ext cx="5326232" cy="353783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Strelica: peterokut 2">
            <a:extLst>
              <a:ext uri="{FF2B5EF4-FFF2-40B4-BE49-F238E27FC236}">
                <a16:creationId xmlns="" xmlns:a16="http://schemas.microsoft.com/office/drawing/2014/main" id="{A00BAD74-4B16-482D-9111-1F5D9E021870}"/>
              </a:ext>
            </a:extLst>
          </p:cNvPr>
          <p:cNvSpPr/>
          <p:nvPr/>
        </p:nvSpPr>
        <p:spPr>
          <a:xfrm rot="5400000">
            <a:off x="7155261" y="-237625"/>
            <a:ext cx="1539078" cy="2226366"/>
          </a:xfrm>
          <a:prstGeom prst="homePlate">
            <a:avLst>
              <a:gd name="adj" fmla="val 37422"/>
            </a:avLst>
          </a:prstGeom>
          <a:solidFill>
            <a:srgbClr val="DE7D2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D1B9DC78-AF46-4509-A724-A84BE3221FEC}"/>
              </a:ext>
            </a:extLst>
          </p:cNvPr>
          <p:cNvSpPr txBox="1"/>
          <p:nvPr/>
        </p:nvSpPr>
        <p:spPr>
          <a:xfrm>
            <a:off x="6745356" y="238541"/>
            <a:ext cx="239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Hormonski poremećaji</a:t>
            </a:r>
          </a:p>
        </p:txBody>
      </p:sp>
      <p:sp>
        <p:nvSpPr>
          <p:cNvPr id="5" name="Oblačić za govor: pravokutnik sa zaobljenim kutovima 4">
            <a:extLst>
              <a:ext uri="{FF2B5EF4-FFF2-40B4-BE49-F238E27FC236}">
                <a16:creationId xmlns="" xmlns:a16="http://schemas.microsoft.com/office/drawing/2014/main" id="{2D38312B-3D1F-4F84-BC8E-D563A399C093}"/>
              </a:ext>
            </a:extLst>
          </p:cNvPr>
          <p:cNvSpPr/>
          <p:nvPr/>
        </p:nvSpPr>
        <p:spPr>
          <a:xfrm>
            <a:off x="5898808" y="2312867"/>
            <a:ext cx="3139176" cy="2049235"/>
          </a:xfrm>
          <a:prstGeom prst="wedgeRoundRectCallout">
            <a:avLst>
              <a:gd name="adj1" fmla="val -63083"/>
              <a:gd name="adj2" fmla="val 18039"/>
              <a:gd name="adj3" fmla="val 16667"/>
            </a:avLst>
          </a:prstGeom>
          <a:solidFill>
            <a:schemeClr val="bg1"/>
          </a:solidFill>
          <a:ln w="28575">
            <a:solidFill>
              <a:srgbClr val="DE7D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pic>
        <p:nvPicPr>
          <p:cNvPr id="6" name="Picture 2" descr="Slikovni rezultat za spajalica">
            <a:extLst>
              <a:ext uri="{FF2B5EF4-FFF2-40B4-BE49-F238E27FC236}">
                <a16:creationId xmlns="" xmlns:a16="http://schemas.microsoft.com/office/drawing/2014/main" id="{6694CD48-445B-4F56-9CA9-61CE68D5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5858032" y="1884711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A7D6BA93-7233-42D1-A262-606715421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370" y="2413337"/>
            <a:ext cx="251102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Koji hormon dijabetičari svakodnevno moraju ubrizgavati u tijelo?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747B6522-51E4-4F37-8E7D-6A0AFDA94A11}"/>
              </a:ext>
            </a:extLst>
          </p:cNvPr>
          <p:cNvSpPr txBox="1"/>
          <p:nvPr/>
        </p:nvSpPr>
        <p:spPr>
          <a:xfrm>
            <a:off x="1046526" y="5605431"/>
            <a:ext cx="6559826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Hormonska terapija dijabetičara podrazumijeva ubrizgavanje inzulina u tijelo.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A383F80F-9E16-439C-A4DB-FFC4D38FB13F}"/>
              </a:ext>
            </a:extLst>
          </p:cNvPr>
          <p:cNvSpPr txBox="1"/>
          <p:nvPr/>
        </p:nvSpPr>
        <p:spPr>
          <a:xfrm>
            <a:off x="152400" y="732487"/>
            <a:ext cx="6559826" cy="830997"/>
          </a:xfrm>
          <a:prstGeom prst="rect">
            <a:avLst/>
          </a:prstGeom>
          <a:solidFill>
            <a:srgbClr val="B5A1C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Odgovarajućom prehranom i terapijom dijabetes je moguće držati pod kontrolom.</a:t>
            </a:r>
          </a:p>
        </p:txBody>
      </p:sp>
    </p:spTree>
    <p:extLst>
      <p:ext uri="{BB962C8B-B14F-4D97-AF65-F5344CB8AC3E}">
        <p14:creationId xmlns:p14="http://schemas.microsoft.com/office/powerpoint/2010/main" val="10145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lačić za misli: oblak 14">
            <a:extLst>
              <a:ext uri="{FF2B5EF4-FFF2-40B4-BE49-F238E27FC236}">
                <a16:creationId xmlns="" xmlns:a16="http://schemas.microsoft.com/office/drawing/2014/main" id="{7F916173-8C5A-483D-A2CA-DA0FAC2E7D0F}"/>
              </a:ext>
            </a:extLst>
          </p:cNvPr>
          <p:cNvSpPr/>
          <p:nvPr/>
        </p:nvSpPr>
        <p:spPr>
          <a:xfrm>
            <a:off x="898351" y="634724"/>
            <a:ext cx="6388039" cy="1842053"/>
          </a:xfrm>
          <a:prstGeom prst="cloudCallout">
            <a:avLst>
              <a:gd name="adj1" fmla="val 51108"/>
              <a:gd name="adj2" fmla="val 77608"/>
            </a:avLst>
          </a:prstGeom>
          <a:solidFill>
            <a:srgbClr val="B5A1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B73952B1-FE86-4EC5-8D8E-48E5612C7301}"/>
              </a:ext>
            </a:extLst>
          </p:cNvPr>
          <p:cNvSpPr txBox="1"/>
          <p:nvPr/>
        </p:nvSpPr>
        <p:spPr>
          <a:xfrm>
            <a:off x="1539717" y="1056119"/>
            <a:ext cx="538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Utječu li hormoni na preživljavanje ostalih živih bića?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E9DD6FA6-5450-47DD-87D1-72E16BFABD6A}"/>
              </a:ext>
            </a:extLst>
          </p:cNvPr>
          <p:cNvSpPr txBox="1"/>
          <p:nvPr/>
        </p:nvSpPr>
        <p:spPr>
          <a:xfrm>
            <a:off x="287920" y="2602734"/>
            <a:ext cx="1994506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HORMONI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10E0B287-B650-4274-AC32-E04146E71AF0}"/>
              </a:ext>
            </a:extLst>
          </p:cNvPr>
          <p:cNvSpPr txBox="1"/>
          <p:nvPr/>
        </p:nvSpPr>
        <p:spPr>
          <a:xfrm>
            <a:off x="307316" y="2980056"/>
            <a:ext cx="8321347" cy="246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Comic Sans MS" panose="030F0702030302020204" pitchFamily="66" charset="0"/>
              </a:rPr>
              <a:t>prenose informacije do ciljanih stanica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Comic Sans MS" panose="030F0702030302020204" pitchFamily="66" charset="0"/>
              </a:rPr>
              <a:t>reguliraju različite životne procese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Comic Sans MS" panose="030F0702030302020204" pitchFamily="66" charset="0"/>
              </a:rPr>
              <a:t>sudjeluju u: - održavanju uravnoteženog stanja organizma</a:t>
            </a:r>
          </a:p>
          <a:p>
            <a:pPr>
              <a:lnSpc>
                <a:spcPct val="200000"/>
              </a:lnSpc>
            </a:pPr>
            <a:r>
              <a:rPr lang="hr-HR" sz="2000" dirty="0">
                <a:latin typeface="Comic Sans MS" panose="030F0702030302020204" pitchFamily="66" charset="0"/>
              </a:rPr>
              <a:t>                       - reguliranju životnog ciklusa</a:t>
            </a:r>
          </a:p>
        </p:txBody>
      </p:sp>
      <p:sp>
        <p:nvSpPr>
          <p:cNvPr id="13" name="Desna vitičasta zagrada 12">
            <a:extLst>
              <a:ext uri="{FF2B5EF4-FFF2-40B4-BE49-F238E27FC236}">
                <a16:creationId xmlns="" xmlns:a16="http://schemas.microsoft.com/office/drawing/2014/main" id="{F8899BF1-3A81-456A-9EFA-60B1B31135CF}"/>
              </a:ext>
            </a:extLst>
          </p:cNvPr>
          <p:cNvSpPr/>
          <p:nvPr/>
        </p:nvSpPr>
        <p:spPr>
          <a:xfrm rot="5400000">
            <a:off x="3836861" y="2352352"/>
            <a:ext cx="315177" cy="6583879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1F4DF94E-12CE-43C5-83D3-0E8B67CF0099}"/>
              </a:ext>
            </a:extLst>
          </p:cNvPr>
          <p:cNvSpPr txBox="1"/>
          <p:nvPr/>
        </p:nvSpPr>
        <p:spPr>
          <a:xfrm>
            <a:off x="2210309" y="5948369"/>
            <a:ext cx="470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kod čovjeka, biljaka i životinja</a:t>
            </a:r>
          </a:p>
        </p:txBody>
      </p:sp>
      <p:pic>
        <p:nvPicPr>
          <p:cNvPr id="1026" name="Picture 2" descr="Slikovni rezultat za thinking girl">
            <a:extLst>
              <a:ext uri="{FF2B5EF4-FFF2-40B4-BE49-F238E27FC236}">
                <a16:creationId xmlns="" xmlns:a16="http://schemas.microsoft.com/office/drawing/2014/main" id="{5AE550D4-C58B-406F-9E38-1301EEC4E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3" b="8599"/>
          <a:stretch/>
        </p:blipFill>
        <p:spPr bwMode="auto">
          <a:xfrm flipH="1">
            <a:off x="5974212" y="2194615"/>
            <a:ext cx="3245486" cy="43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0" grpId="0" animBg="1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ebo, fotografija&#10;&#10;Opis je automatski generiran">
            <a:extLst>
              <a:ext uri="{FF2B5EF4-FFF2-40B4-BE49-F238E27FC236}">
                <a16:creationId xmlns="" xmlns:a16="http://schemas.microsoft.com/office/drawing/2014/main" id="{F66AA0BE-CFC5-4692-ABBA-8E6386DC5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26172"/>
            <a:ext cx="4181475" cy="309562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="" xmlns:a16="http://schemas.microsoft.com/office/drawing/2014/main" id="{127BF8D7-8716-49E0-B5FB-B35A8932F56D}"/>
              </a:ext>
            </a:extLst>
          </p:cNvPr>
          <p:cNvSpPr/>
          <p:nvPr/>
        </p:nvSpPr>
        <p:spPr>
          <a:xfrm>
            <a:off x="851219" y="5248796"/>
            <a:ext cx="4654085" cy="1116133"/>
          </a:xfrm>
          <a:prstGeom prst="wedgeRoundRectCallout">
            <a:avLst>
              <a:gd name="adj1" fmla="val 54736"/>
              <a:gd name="adj2" fmla="val 19371"/>
              <a:gd name="adj3" fmla="val 16667"/>
            </a:avLst>
          </a:prstGeom>
          <a:solidFill>
            <a:schemeClr val="bg1"/>
          </a:solidFill>
          <a:ln w="28575">
            <a:solidFill>
              <a:srgbClr val="DE7D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pic>
        <p:nvPicPr>
          <p:cNvPr id="7" name="Picture 2" descr="Slikovni rezultat za spajalica">
            <a:extLst>
              <a:ext uri="{FF2B5EF4-FFF2-40B4-BE49-F238E27FC236}">
                <a16:creationId xmlns="" xmlns:a16="http://schemas.microsoft.com/office/drawing/2014/main" id="{370F9214-FB7E-4359-A618-ECF74630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810444" y="4820640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10A0F3CE-9511-412F-AF6B-BB66FA7E3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781" y="5272213"/>
            <a:ext cx="40549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Pokušaj se prisjetiti barem jednog procesa kod životinja koji je reguliran hormonima.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EE4034C7-9B4F-44B5-A688-10A42568C829}"/>
              </a:ext>
            </a:extLst>
          </p:cNvPr>
          <p:cNvSpPr txBox="1"/>
          <p:nvPr/>
        </p:nvSpPr>
        <p:spPr>
          <a:xfrm>
            <a:off x="198783" y="894295"/>
            <a:ext cx="3178006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Životinjski hormoni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C86E75B0-7485-4090-B72D-1E1ED4D6579F}"/>
              </a:ext>
            </a:extLst>
          </p:cNvPr>
          <p:cNvSpPr txBox="1"/>
          <p:nvPr/>
        </p:nvSpPr>
        <p:spPr>
          <a:xfrm>
            <a:off x="4572000" y="45452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Proces presvlačenja kukaca ovisi o izlučivanju više različitih hormona.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536FAA8D-8DB9-49B2-B3DA-12BE64AFEAB3}"/>
              </a:ext>
            </a:extLst>
          </p:cNvPr>
          <p:cNvSpPr txBox="1"/>
          <p:nvPr/>
        </p:nvSpPr>
        <p:spPr>
          <a:xfrm>
            <a:off x="198783" y="1779428"/>
            <a:ext cx="428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proizvode se u žlijezdama ili posebno specijaliziranim tkivima (jednostavnije građene životinje)</a:t>
            </a:r>
          </a:p>
          <a:p>
            <a:pPr marL="285750" indent="-285750">
              <a:buFontTx/>
              <a:buChar char="-"/>
            </a:pPr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- slični su hormonima čovjeka</a:t>
            </a:r>
          </a:p>
          <a:p>
            <a:pPr marL="285750" indent="-285750">
              <a:buFontTx/>
              <a:buChar char="-"/>
            </a:pPr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- </a:t>
            </a:r>
            <a:r>
              <a:rPr lang="hr-HR" sz="2000" b="1" u="sng" dirty="0">
                <a:latin typeface="Comic Sans MS" panose="030F0702030302020204" pitchFamily="66" charset="0"/>
              </a:rPr>
              <a:t>uloga</a:t>
            </a:r>
            <a:r>
              <a:rPr lang="hr-HR" sz="2000" dirty="0">
                <a:latin typeface="Comic Sans MS" panose="030F0702030302020204" pitchFamily="66" charset="0"/>
              </a:rPr>
              <a:t>: reguliranje metabolizma,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           razmnožavanja, rasta,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           razvoja</a:t>
            </a:r>
          </a:p>
        </p:txBody>
      </p:sp>
    </p:spTree>
    <p:extLst>
      <p:ext uri="{BB962C8B-B14F-4D97-AF65-F5344CB8AC3E}">
        <p14:creationId xmlns:p14="http://schemas.microsoft.com/office/powerpoint/2010/main" val="3407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08356CE1-B090-4BDD-B92B-B7F8D81D79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26" y="1355960"/>
            <a:ext cx="4121428" cy="4554658"/>
          </a:xfrm>
          <a:prstGeom prst="rect">
            <a:avLst/>
          </a:prstGeom>
        </p:spPr>
      </p:pic>
      <p:sp>
        <p:nvSpPr>
          <p:cNvPr id="4" name="Strelica: peterokut 3">
            <a:extLst>
              <a:ext uri="{FF2B5EF4-FFF2-40B4-BE49-F238E27FC236}">
                <a16:creationId xmlns="" xmlns:a16="http://schemas.microsoft.com/office/drawing/2014/main" id="{7D48E547-B6A2-4BEF-AAEE-7D2CAF98F12B}"/>
              </a:ext>
            </a:extLst>
          </p:cNvPr>
          <p:cNvSpPr/>
          <p:nvPr/>
        </p:nvSpPr>
        <p:spPr>
          <a:xfrm rot="5400000">
            <a:off x="7155261" y="-237625"/>
            <a:ext cx="1539078" cy="2226366"/>
          </a:xfrm>
          <a:prstGeom prst="homePlate">
            <a:avLst>
              <a:gd name="adj" fmla="val 37422"/>
            </a:avLst>
          </a:prstGeom>
          <a:solidFill>
            <a:srgbClr val="DE7D2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6EFEE7B6-2FE3-4BCB-BD38-9CF8B47418C5}"/>
              </a:ext>
            </a:extLst>
          </p:cNvPr>
          <p:cNvSpPr txBox="1"/>
          <p:nvPr/>
        </p:nvSpPr>
        <p:spPr>
          <a:xfrm>
            <a:off x="6745356" y="238541"/>
            <a:ext cx="239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Hormonski poremećaji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B871BC3D-89B3-4447-9E2D-78B49C8A6866}"/>
              </a:ext>
            </a:extLst>
          </p:cNvPr>
          <p:cNvSpPr txBox="1"/>
          <p:nvPr/>
        </p:nvSpPr>
        <p:spPr>
          <a:xfrm>
            <a:off x="198783" y="894295"/>
            <a:ext cx="2650434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Biljni hormoni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FDA34F75-F2B0-4323-A298-06F3C2D830AB}"/>
              </a:ext>
            </a:extLst>
          </p:cNvPr>
          <p:cNvSpPr txBox="1"/>
          <p:nvPr/>
        </p:nvSpPr>
        <p:spPr>
          <a:xfrm>
            <a:off x="198783" y="1779428"/>
            <a:ext cx="50755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mogu potaknuti različite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odgovore ovisno o tkivu u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kojem djeluju</a:t>
            </a: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- proizvode se u različitim stanicama</a:t>
            </a:r>
          </a:p>
          <a:p>
            <a:pPr marL="342900" indent="-342900">
              <a:buFontTx/>
              <a:buChar char="-"/>
            </a:pPr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- </a:t>
            </a:r>
            <a:r>
              <a:rPr lang="hr-HR" sz="2000" u="sng" dirty="0">
                <a:latin typeface="Comic Sans MS" panose="030F0702030302020204" pitchFamily="66" charset="0"/>
              </a:rPr>
              <a:t>uloga</a:t>
            </a:r>
            <a:r>
              <a:rPr lang="hr-HR" sz="2000" dirty="0">
                <a:latin typeface="Comic Sans MS" panose="030F0702030302020204" pitchFamily="66" charset="0"/>
              </a:rPr>
              <a:t>: reguliranje različitih procesa: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          klijanje, rast, listanje,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          cvjetanje, sazrijevanje ploda</a:t>
            </a:r>
          </a:p>
          <a:p>
            <a:pPr marL="342900" indent="-342900">
              <a:buFontTx/>
              <a:buChar char="-"/>
            </a:pPr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- izlučuju se u stanicama biljaka kao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odgovor na životne uvjete</a:t>
            </a:r>
          </a:p>
        </p:txBody>
      </p:sp>
    </p:spTree>
    <p:extLst>
      <p:ext uri="{BB962C8B-B14F-4D97-AF65-F5344CB8AC3E}">
        <p14:creationId xmlns:p14="http://schemas.microsoft.com/office/powerpoint/2010/main" val="166621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0D963633-DF96-4BD3-8AB0-60277CA2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81" b="69293"/>
          <a:stretch>
            <a:fillRect/>
          </a:stretch>
        </p:blipFill>
        <p:spPr bwMode="auto">
          <a:xfrm>
            <a:off x="6557962" y="2147094"/>
            <a:ext cx="14906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jagram toka: Kraj 2">
            <a:extLst>
              <a:ext uri="{FF2B5EF4-FFF2-40B4-BE49-F238E27FC236}">
                <a16:creationId xmlns="" xmlns:a16="http://schemas.microsoft.com/office/drawing/2014/main" id="{BB41B69E-AEAE-4344-BE07-C0E58BB11089}"/>
              </a:ext>
            </a:extLst>
          </p:cNvPr>
          <p:cNvSpPr/>
          <p:nvPr/>
        </p:nvSpPr>
        <p:spPr>
          <a:xfrm>
            <a:off x="869950" y="3273425"/>
            <a:ext cx="7178675" cy="1706563"/>
          </a:xfrm>
          <a:prstGeom prst="flowChartTerminator">
            <a:avLst/>
          </a:prstGeom>
          <a:solidFill>
            <a:srgbClr val="E79F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E27ACE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7507DAD0-31A6-4F79-A736-0CB87CF33FE9}"/>
              </a:ext>
            </a:extLst>
          </p:cNvPr>
          <p:cNvSpPr txBox="1"/>
          <p:nvPr/>
        </p:nvSpPr>
        <p:spPr>
          <a:xfrm>
            <a:off x="2140857" y="3429000"/>
            <a:ext cx="552994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ZNAM LI ODGOVORITI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>
                <a:latin typeface="Comic Sans MS" panose="030F0702030302020204" pitchFamily="66" charset="0"/>
              </a:rPr>
              <a:t>        udžbenik </a:t>
            </a:r>
            <a:r>
              <a:rPr lang="hr-HR" sz="2800" b="1" dirty="0">
                <a:latin typeface="Comic Sans MS" panose="030F0702030302020204" pitchFamily="66" charset="0"/>
              </a:rPr>
              <a:t>str.100.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>
                <a:latin typeface="Comic Sans MS" panose="030F0702030302020204" pitchFamily="66" charset="0"/>
              </a:rPr>
              <a:t>        (domaća zadaća)</a:t>
            </a:r>
          </a:p>
        </p:txBody>
      </p:sp>
      <p:pic>
        <p:nvPicPr>
          <p:cNvPr id="5" name="Picture 2" descr="Slikovni rezultat za homework">
            <a:extLst>
              <a:ext uri="{FF2B5EF4-FFF2-40B4-BE49-F238E27FC236}">
                <a16:creationId xmlns="" xmlns:a16="http://schemas.microsoft.com/office/drawing/2014/main" id="{147271C9-2DC7-4547-8CA9-CD1195E8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6"/>
          <a:stretch>
            <a:fillRect/>
          </a:stretch>
        </p:blipFill>
        <p:spPr bwMode="auto">
          <a:xfrm>
            <a:off x="2844800" y="865188"/>
            <a:ext cx="33337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4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DB510A6E-4891-4760-A13F-8D4C2853D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7"/>
          <a:stretch/>
        </p:blipFill>
        <p:spPr>
          <a:xfrm>
            <a:off x="1491199" y="2776329"/>
            <a:ext cx="6161601" cy="3491949"/>
          </a:xfrm>
          <a:prstGeom prst="rect">
            <a:avLst/>
          </a:prstGeom>
        </p:spPr>
      </p:pic>
      <p:sp>
        <p:nvSpPr>
          <p:cNvPr id="4" name="Dijagram toka: Kraj 3">
            <a:extLst>
              <a:ext uri="{FF2B5EF4-FFF2-40B4-BE49-F238E27FC236}">
                <a16:creationId xmlns="" xmlns:a16="http://schemas.microsoft.com/office/drawing/2014/main" id="{2DCA605D-E959-47C4-B636-A6AB2228B9C4}"/>
              </a:ext>
            </a:extLst>
          </p:cNvPr>
          <p:cNvSpPr/>
          <p:nvPr/>
        </p:nvSpPr>
        <p:spPr>
          <a:xfrm>
            <a:off x="125894" y="567615"/>
            <a:ext cx="8892209" cy="1778019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hr-HR" altLang="sr-Latn-R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Aktivnost: „</a:t>
            </a:r>
            <a:r>
              <a:rPr lang="hr-HR" altLang="sr-Latn-RS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PIŠEMO PRIČU</a:t>
            </a:r>
            <a:r>
              <a:rPr lang="hr-HR" altLang="sr-Latn-R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</a:p>
          <a:p>
            <a:pPr algn="ctr">
              <a:spcBef>
                <a:spcPct val="0"/>
              </a:spcBef>
            </a:pPr>
            <a:endParaRPr lang="hr-HR" altLang="sr-Latn-R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hr-HR" altLang="sr-Latn-R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Proučite priloženu sliku pa radom u paru napišite kratku priču o povezanosti hormona i ciljane stanice.</a:t>
            </a:r>
          </a:p>
        </p:txBody>
      </p:sp>
      <p:pic>
        <p:nvPicPr>
          <p:cNvPr id="5" name="Picture 4" descr="Slikovni rezultat za work in pair">
            <a:extLst>
              <a:ext uri="{FF2B5EF4-FFF2-40B4-BE49-F238E27FC236}">
                <a16:creationId xmlns="" xmlns:a16="http://schemas.microsoft.com/office/drawing/2014/main" id="{EC230330-8A05-443F-A8F8-4AC26B88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00" y="136920"/>
            <a:ext cx="1460184" cy="11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3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3EA847E7-00B6-4055-8CD0-85AEB0BF1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7"/>
          <a:stretch/>
        </p:blipFill>
        <p:spPr>
          <a:xfrm>
            <a:off x="1663478" y="2623929"/>
            <a:ext cx="6161601" cy="349194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4220BF5B-DBC9-4951-9479-396AE842DB81}"/>
              </a:ext>
            </a:extLst>
          </p:cNvPr>
          <p:cNvSpPr txBox="1"/>
          <p:nvPr/>
        </p:nvSpPr>
        <p:spPr>
          <a:xfrm>
            <a:off x="238539" y="742122"/>
            <a:ext cx="8772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kad hormon dođe do ciljane stanice na koju djeluje, u njoj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se pokreće ili sprečava određena aktivnost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- pojedine hormone prepoznaju samo određene stanice</a:t>
            </a:r>
          </a:p>
        </p:txBody>
      </p:sp>
      <p:sp>
        <p:nvSpPr>
          <p:cNvPr id="8" name="Elipsa 7">
            <a:extLst>
              <a:ext uri="{FF2B5EF4-FFF2-40B4-BE49-F238E27FC236}">
                <a16:creationId xmlns="" xmlns:a16="http://schemas.microsoft.com/office/drawing/2014/main" id="{3D1CD41B-CC33-4C69-A883-9439C41916AF}"/>
              </a:ext>
            </a:extLst>
          </p:cNvPr>
          <p:cNvSpPr/>
          <p:nvPr/>
        </p:nvSpPr>
        <p:spPr>
          <a:xfrm>
            <a:off x="5261113" y="2902226"/>
            <a:ext cx="1298713" cy="180229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C11E1FDC-D6EB-448E-B8C6-5A481CF72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9" t="83546" r="46021" b="4023"/>
          <a:stretch/>
        </p:blipFill>
        <p:spPr>
          <a:xfrm>
            <a:off x="3273287" y="5665304"/>
            <a:ext cx="1722782" cy="450574"/>
          </a:xfrm>
          <a:prstGeom prst="rect">
            <a:avLst/>
          </a:prstGeom>
        </p:spPr>
      </p:pic>
      <p:sp>
        <p:nvSpPr>
          <p:cNvPr id="10" name="Oblačić za govor: pravokutnik sa zaobljenim kutovima 9">
            <a:extLst>
              <a:ext uri="{FF2B5EF4-FFF2-40B4-BE49-F238E27FC236}">
                <a16:creationId xmlns="" xmlns:a16="http://schemas.microsoft.com/office/drawing/2014/main" id="{58491423-F38C-4AF9-A634-6B8B549068B2}"/>
              </a:ext>
            </a:extLst>
          </p:cNvPr>
          <p:cNvSpPr/>
          <p:nvPr/>
        </p:nvSpPr>
        <p:spPr>
          <a:xfrm>
            <a:off x="-3149" y="5387104"/>
            <a:ext cx="3034748" cy="1485757"/>
          </a:xfrm>
          <a:prstGeom prst="wedgeRoundRectCallout">
            <a:avLst>
              <a:gd name="adj1" fmla="val 21074"/>
              <a:gd name="adj2" fmla="val -65364"/>
              <a:gd name="adj3" fmla="val 16667"/>
            </a:avLst>
          </a:prstGeom>
          <a:solidFill>
            <a:schemeClr val="bg1"/>
          </a:solidFill>
          <a:ln w="28575">
            <a:solidFill>
              <a:srgbClr val="DE7D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pic>
        <p:nvPicPr>
          <p:cNvPr id="11" name="Picture 2" descr="Slikovni rezultat za spajalica">
            <a:extLst>
              <a:ext uri="{FF2B5EF4-FFF2-40B4-BE49-F238E27FC236}">
                <a16:creationId xmlns="" xmlns:a16="http://schemas.microsoft.com/office/drawing/2014/main" id="{CF386AD8-EB00-4B7A-9099-1C9AC5689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20539" y="4891152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82AA8B12-59D7-4E72-82A2-35B3578EF058}"/>
              </a:ext>
            </a:extLst>
          </p:cNvPr>
          <p:cNvSpPr txBox="1"/>
          <p:nvPr/>
        </p:nvSpPr>
        <p:spPr>
          <a:xfrm>
            <a:off x="-175428" y="5477699"/>
            <a:ext cx="33793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6"/>
              </a:buClr>
              <a:defRPr/>
            </a:pPr>
            <a:r>
              <a:rPr lang="hr-HR" sz="2000" i="1" dirty="0">
                <a:latin typeface="Comic Sans MS" panose="030F0702030302020204" pitchFamily="66" charset="0"/>
                <a:cs typeface="Arial" charset="0"/>
              </a:rPr>
              <a:t>Objasni može li nedostatak određenog hormona u tijelu uzrokovati smrt.</a:t>
            </a:r>
          </a:p>
        </p:txBody>
      </p:sp>
    </p:spTree>
    <p:extLst>
      <p:ext uri="{BB962C8B-B14F-4D97-AF65-F5344CB8AC3E}">
        <p14:creationId xmlns:p14="http://schemas.microsoft.com/office/powerpoint/2010/main" val="311410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kovni rezultat za letter with eyes">
            <a:extLst>
              <a:ext uri="{FF2B5EF4-FFF2-40B4-BE49-F238E27FC236}">
                <a16:creationId xmlns="" xmlns:a16="http://schemas.microsoft.com/office/drawing/2014/main" id="{8305F1AC-7F5C-48BB-9D0F-798C1181D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75777" r="71106" b="13530"/>
          <a:stretch>
            <a:fillRect/>
          </a:stretch>
        </p:blipFill>
        <p:spPr bwMode="auto">
          <a:xfrm>
            <a:off x="4149725" y="754063"/>
            <a:ext cx="16652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likovni rezultat za letter with eyes">
            <a:extLst>
              <a:ext uri="{FF2B5EF4-FFF2-40B4-BE49-F238E27FC236}">
                <a16:creationId xmlns="" xmlns:a16="http://schemas.microsoft.com/office/drawing/2014/main" id="{3296E098-5DD5-4974-8521-833C9BC3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73936" r="31149" b="12314"/>
          <a:stretch>
            <a:fillRect/>
          </a:stretch>
        </p:blipFill>
        <p:spPr bwMode="auto">
          <a:xfrm>
            <a:off x="-193675" y="665163"/>
            <a:ext cx="11731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likovni rezultat za letter with eyes">
            <a:extLst>
              <a:ext uri="{FF2B5EF4-FFF2-40B4-BE49-F238E27FC236}">
                <a16:creationId xmlns="" xmlns:a16="http://schemas.microsoft.com/office/drawing/2014/main" id="{3E1AFF0E-1D59-4977-87BE-968FE76BC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8" t="62251" r="20157" b="24847"/>
          <a:stretch>
            <a:fillRect/>
          </a:stretch>
        </p:blipFill>
        <p:spPr bwMode="auto">
          <a:xfrm>
            <a:off x="1079500" y="528638"/>
            <a:ext cx="728663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likovni rezultat za letter with eyes">
            <a:extLst>
              <a:ext uri="{FF2B5EF4-FFF2-40B4-BE49-F238E27FC236}">
                <a16:creationId xmlns="" xmlns:a16="http://schemas.microsoft.com/office/drawing/2014/main" id="{EA068333-2E96-4340-B288-3B1A278FE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0" t="75073" r="45563" b="12941"/>
          <a:stretch>
            <a:fillRect/>
          </a:stretch>
        </p:blipFill>
        <p:spPr bwMode="auto">
          <a:xfrm>
            <a:off x="5273675" y="1270000"/>
            <a:ext cx="952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Slikovni rezultat za letters eyes">
            <a:extLst>
              <a:ext uri="{FF2B5EF4-FFF2-40B4-BE49-F238E27FC236}">
                <a16:creationId xmlns="" xmlns:a16="http://schemas.microsoft.com/office/drawing/2014/main" id="{926BCBDF-3C07-4E2C-9E32-5BA10570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5" t="59824" r="21597" b="21078"/>
          <a:stretch>
            <a:fillRect/>
          </a:stretch>
        </p:blipFill>
        <p:spPr bwMode="auto">
          <a:xfrm>
            <a:off x="3333750" y="735013"/>
            <a:ext cx="10033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Slikovni rezultat za letters eyes">
            <a:extLst>
              <a:ext uri="{FF2B5EF4-FFF2-40B4-BE49-F238E27FC236}">
                <a16:creationId xmlns="" xmlns:a16="http://schemas.microsoft.com/office/drawing/2014/main" id="{4634CC4C-EA6F-41DC-A51C-E0EAEE824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0" t="3658" r="15994" b="78819"/>
          <a:stretch>
            <a:fillRect/>
          </a:stretch>
        </p:blipFill>
        <p:spPr bwMode="auto">
          <a:xfrm>
            <a:off x="2833688" y="1230313"/>
            <a:ext cx="95408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Slikovni rezultat za letters eyes">
            <a:extLst>
              <a:ext uri="{FF2B5EF4-FFF2-40B4-BE49-F238E27FC236}">
                <a16:creationId xmlns="" xmlns:a16="http://schemas.microsoft.com/office/drawing/2014/main" id="{2F09EE66-DCAC-4550-B2CF-5DF5FCFB2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8" t="62671" r="59412" b="21078"/>
          <a:stretch>
            <a:fillRect/>
          </a:stretch>
        </p:blipFill>
        <p:spPr bwMode="auto">
          <a:xfrm>
            <a:off x="550863" y="1373188"/>
            <a:ext cx="8604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Slikovni rezultat za letters eyes">
            <a:extLst>
              <a:ext uri="{FF2B5EF4-FFF2-40B4-BE49-F238E27FC236}">
                <a16:creationId xmlns="" xmlns:a16="http://schemas.microsoft.com/office/drawing/2014/main" id="{03022E15-FC0F-4D3A-A2D7-A73A26BED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1" t="59824" r="41339" b="21078"/>
          <a:stretch>
            <a:fillRect/>
          </a:stretch>
        </p:blipFill>
        <p:spPr bwMode="auto">
          <a:xfrm>
            <a:off x="1611313" y="1176338"/>
            <a:ext cx="8604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likovni rezultat za letter with eyes">
            <a:extLst>
              <a:ext uri="{FF2B5EF4-FFF2-40B4-BE49-F238E27FC236}">
                <a16:creationId xmlns="" xmlns:a16="http://schemas.microsoft.com/office/drawing/2014/main" id="{DA2C4EED-525A-4132-BC4F-28663F80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8" t="62251" r="20157" b="24847"/>
          <a:stretch>
            <a:fillRect/>
          </a:stretch>
        </p:blipFill>
        <p:spPr bwMode="auto">
          <a:xfrm>
            <a:off x="3802063" y="1063625"/>
            <a:ext cx="72866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Slikovni rezultat za letters eyes">
            <a:extLst>
              <a:ext uri="{FF2B5EF4-FFF2-40B4-BE49-F238E27FC236}">
                <a16:creationId xmlns="" xmlns:a16="http://schemas.microsoft.com/office/drawing/2014/main" id="{ECDCEA83-5D4B-4015-B229-BCB09ABF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1" t="59824" r="41339" b="21078"/>
          <a:stretch>
            <a:fillRect/>
          </a:stretch>
        </p:blipFill>
        <p:spPr bwMode="auto">
          <a:xfrm>
            <a:off x="6572250" y="747713"/>
            <a:ext cx="86201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Slikovni rezultat za letters eyes">
            <a:extLst>
              <a:ext uri="{FF2B5EF4-FFF2-40B4-BE49-F238E27FC236}">
                <a16:creationId xmlns="" xmlns:a16="http://schemas.microsoft.com/office/drawing/2014/main" id="{01416743-9705-4EFE-BF45-8CC28F22B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0" t="3658" r="15994" b="78819"/>
          <a:stretch>
            <a:fillRect/>
          </a:stretch>
        </p:blipFill>
        <p:spPr bwMode="auto">
          <a:xfrm>
            <a:off x="7180263" y="1201738"/>
            <a:ext cx="95408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Slikovni rezultat za letters eyes">
            <a:extLst>
              <a:ext uri="{FF2B5EF4-FFF2-40B4-BE49-F238E27FC236}">
                <a16:creationId xmlns="" xmlns:a16="http://schemas.microsoft.com/office/drawing/2014/main" id="{7928A842-9B31-4435-B4FB-BC0E909F1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1" t="21506" r="25940" b="61642"/>
          <a:stretch>
            <a:fillRect/>
          </a:stretch>
        </p:blipFill>
        <p:spPr bwMode="auto">
          <a:xfrm>
            <a:off x="2308225" y="876300"/>
            <a:ext cx="85883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likovni rezultat za letter with eyes">
            <a:extLst>
              <a:ext uri="{FF2B5EF4-FFF2-40B4-BE49-F238E27FC236}">
                <a16:creationId xmlns="" xmlns:a16="http://schemas.microsoft.com/office/drawing/2014/main" id="{020DD5B4-1DBF-4B7C-B37D-1AFD9740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74496" r="59502" b="22522"/>
          <a:stretch>
            <a:fillRect/>
          </a:stretch>
        </p:blipFill>
        <p:spPr bwMode="auto">
          <a:xfrm>
            <a:off x="7951788" y="2063750"/>
            <a:ext cx="3270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Slikovni rezultat za letter with eyes">
            <a:extLst>
              <a:ext uri="{FF2B5EF4-FFF2-40B4-BE49-F238E27FC236}">
                <a16:creationId xmlns="" xmlns:a16="http://schemas.microsoft.com/office/drawing/2014/main" id="{6CA7BC98-ED37-4E16-BFB0-699BC34E8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74496" r="59502" b="22522"/>
          <a:stretch>
            <a:fillRect/>
          </a:stretch>
        </p:blipFill>
        <p:spPr bwMode="auto">
          <a:xfrm>
            <a:off x="8262938" y="2074863"/>
            <a:ext cx="3270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Slikovni rezultat za letter with eyes">
            <a:extLst>
              <a:ext uri="{FF2B5EF4-FFF2-40B4-BE49-F238E27FC236}">
                <a16:creationId xmlns="" xmlns:a16="http://schemas.microsoft.com/office/drawing/2014/main" id="{6DAC1509-EF32-4647-A626-D4E8E713C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74496" r="59502" b="22522"/>
          <a:stretch>
            <a:fillRect/>
          </a:stretch>
        </p:blipFill>
        <p:spPr bwMode="auto">
          <a:xfrm>
            <a:off x="8578850" y="2085975"/>
            <a:ext cx="3270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16">
            <a:extLst>
              <a:ext uri="{FF2B5EF4-FFF2-40B4-BE49-F238E27FC236}">
                <a16:creationId xmlns="" xmlns:a16="http://schemas.microsoft.com/office/drawing/2014/main" id="{92896174-B007-4332-BB46-49E93A42F1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256" b="1125"/>
          <a:stretch/>
        </p:blipFill>
        <p:spPr>
          <a:xfrm>
            <a:off x="547820" y="2307139"/>
            <a:ext cx="3175781" cy="4214812"/>
          </a:xfrm>
          <a:prstGeom prst="rect">
            <a:avLst/>
          </a:prstGeom>
        </p:spPr>
      </p:pic>
      <p:sp>
        <p:nvSpPr>
          <p:cNvPr id="18" name="Oblačić za govor: ovalni 17">
            <a:extLst>
              <a:ext uri="{FF2B5EF4-FFF2-40B4-BE49-F238E27FC236}">
                <a16:creationId xmlns="" xmlns:a16="http://schemas.microsoft.com/office/drawing/2014/main" id="{7313C90D-EEED-4D2D-B784-7CCE28F1742A}"/>
              </a:ext>
            </a:extLst>
          </p:cNvPr>
          <p:cNvSpPr/>
          <p:nvPr/>
        </p:nvSpPr>
        <p:spPr>
          <a:xfrm>
            <a:off x="5273675" y="2643188"/>
            <a:ext cx="3777560" cy="2159000"/>
          </a:xfrm>
          <a:prstGeom prst="wedgeEllipseCallout">
            <a:avLst>
              <a:gd name="adj1" fmla="val -59422"/>
              <a:gd name="adj2" fmla="val -111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Imenuj pojedine žlijezde označene na prikazanoj slici.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="" xmlns:a16="http://schemas.microsoft.com/office/drawing/2014/main" id="{23049A5B-8ABF-4189-AF54-019D837F7700}"/>
              </a:ext>
            </a:extLst>
          </p:cNvPr>
          <p:cNvSpPr txBox="1"/>
          <p:nvPr/>
        </p:nvSpPr>
        <p:spPr>
          <a:xfrm>
            <a:off x="617675" y="2543677"/>
            <a:ext cx="142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epifiza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="" xmlns:a16="http://schemas.microsoft.com/office/drawing/2014/main" id="{0B83E62F-121B-4502-BB66-71DC8DCCA4F4}"/>
              </a:ext>
            </a:extLst>
          </p:cNvPr>
          <p:cNvSpPr/>
          <p:nvPr/>
        </p:nvSpPr>
        <p:spPr>
          <a:xfrm>
            <a:off x="3147629" y="2792087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hipofiza</a:t>
            </a:r>
          </a:p>
        </p:txBody>
      </p:sp>
      <p:sp>
        <p:nvSpPr>
          <p:cNvPr id="21" name="Pravokutnik 20">
            <a:extLst>
              <a:ext uri="{FF2B5EF4-FFF2-40B4-BE49-F238E27FC236}">
                <a16:creationId xmlns="" xmlns:a16="http://schemas.microsoft.com/office/drawing/2014/main" id="{A154B3A4-E412-46FE-90D9-CA4E39B079D1}"/>
              </a:ext>
            </a:extLst>
          </p:cNvPr>
          <p:cNvSpPr/>
          <p:nvPr/>
        </p:nvSpPr>
        <p:spPr>
          <a:xfrm>
            <a:off x="3211749" y="3299532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štitnjača</a:t>
            </a:r>
          </a:p>
        </p:txBody>
      </p:sp>
      <p:sp>
        <p:nvSpPr>
          <p:cNvPr id="22" name="Pravokutnik 21">
            <a:extLst>
              <a:ext uri="{FF2B5EF4-FFF2-40B4-BE49-F238E27FC236}">
                <a16:creationId xmlns="" xmlns:a16="http://schemas.microsoft.com/office/drawing/2014/main" id="{A3ACC418-211B-4393-BCED-1537BF1B1B9B}"/>
              </a:ext>
            </a:extLst>
          </p:cNvPr>
          <p:cNvSpPr/>
          <p:nvPr/>
        </p:nvSpPr>
        <p:spPr>
          <a:xfrm>
            <a:off x="3262577" y="6067982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jajnici</a:t>
            </a:r>
          </a:p>
        </p:txBody>
      </p:sp>
      <p:sp>
        <p:nvSpPr>
          <p:cNvPr id="23" name="Pravokutnik 22">
            <a:extLst>
              <a:ext uri="{FF2B5EF4-FFF2-40B4-BE49-F238E27FC236}">
                <a16:creationId xmlns="" xmlns:a16="http://schemas.microsoft.com/office/drawing/2014/main" id="{DAA72CE7-32B9-4BEE-8ACC-F27A49DDE35A}"/>
              </a:ext>
            </a:extLst>
          </p:cNvPr>
          <p:cNvSpPr/>
          <p:nvPr/>
        </p:nvSpPr>
        <p:spPr>
          <a:xfrm>
            <a:off x="3502994" y="4456733"/>
            <a:ext cx="2484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nadbubrežne žlijezde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="" xmlns:a16="http://schemas.microsoft.com/office/drawing/2014/main" id="{A7E09344-8B7B-438F-A6EC-6E1C30B2E747}"/>
              </a:ext>
            </a:extLst>
          </p:cNvPr>
          <p:cNvSpPr/>
          <p:nvPr/>
        </p:nvSpPr>
        <p:spPr>
          <a:xfrm>
            <a:off x="3333076" y="407997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gušterača</a:t>
            </a:r>
          </a:p>
        </p:txBody>
      </p:sp>
      <p:sp>
        <p:nvSpPr>
          <p:cNvPr id="25" name="Pravokutnik 24">
            <a:extLst>
              <a:ext uri="{FF2B5EF4-FFF2-40B4-BE49-F238E27FC236}">
                <a16:creationId xmlns="" xmlns:a16="http://schemas.microsoft.com/office/drawing/2014/main" id="{0B347A39-2808-4AAA-985E-889D1C978473}"/>
              </a:ext>
            </a:extLst>
          </p:cNvPr>
          <p:cNvSpPr/>
          <p:nvPr/>
        </p:nvSpPr>
        <p:spPr>
          <a:xfrm>
            <a:off x="2792388" y="5654726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sjemenici</a:t>
            </a:r>
          </a:p>
        </p:txBody>
      </p:sp>
      <p:pic>
        <p:nvPicPr>
          <p:cNvPr id="26" name="Slika 25">
            <a:extLst>
              <a:ext uri="{FF2B5EF4-FFF2-40B4-BE49-F238E27FC236}">
                <a16:creationId xmlns="" xmlns:a16="http://schemas.microsoft.com/office/drawing/2014/main" id="{A0D8C994-E4DB-49C7-B9FD-EE2CA54481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75" t="80501" r="1762" b="1638"/>
          <a:stretch/>
        </p:blipFill>
        <p:spPr>
          <a:xfrm>
            <a:off x="4197917" y="5794375"/>
            <a:ext cx="1300192" cy="7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6C49C825-FA27-4872-B32A-54BC66611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4"/>
          <a:stretch/>
        </p:blipFill>
        <p:spPr bwMode="auto">
          <a:xfrm>
            <a:off x="4421816" y="1771582"/>
            <a:ext cx="3935182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>
            <a:extLst>
              <a:ext uri="{FF2B5EF4-FFF2-40B4-BE49-F238E27FC236}">
                <a16:creationId xmlns="" xmlns:a16="http://schemas.microsoft.com/office/drawing/2014/main" id="{D5C07E1A-1165-4C31-8446-4C613DEFB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537" y="2074795"/>
            <a:ext cx="360362" cy="390525"/>
          </a:xfrm>
          <a:prstGeom prst="ellipse">
            <a:avLst/>
          </a:prstGeom>
          <a:noFill/>
          <a:ln w="698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93640341-9A77-4D5D-8CEE-02311FF6A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6" y="706183"/>
            <a:ext cx="2793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hr-HR" altLang="sr-Latn-R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HIPOFIZA</a:t>
            </a:r>
            <a:endParaRPr lang="hr-HR" altLang="sr-Latn-R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trelica: peterokut 8">
            <a:extLst>
              <a:ext uri="{FF2B5EF4-FFF2-40B4-BE49-F238E27FC236}">
                <a16:creationId xmlns="" xmlns:a16="http://schemas.microsoft.com/office/drawing/2014/main" id="{1D04B069-F69B-4F8B-8F23-9D14BF2A688C}"/>
              </a:ext>
            </a:extLst>
          </p:cNvPr>
          <p:cNvSpPr/>
          <p:nvPr/>
        </p:nvSpPr>
        <p:spPr>
          <a:xfrm rot="5400000">
            <a:off x="7087449" y="-169813"/>
            <a:ext cx="1674702" cy="2226366"/>
          </a:xfrm>
          <a:prstGeom prst="homePlate">
            <a:avLst>
              <a:gd name="adj" fmla="val 37422"/>
            </a:avLst>
          </a:prstGeom>
          <a:solidFill>
            <a:srgbClr val="DE7D2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AECB65E9-167A-4D4F-A56F-3DEF7C6DDE65}"/>
              </a:ext>
            </a:extLst>
          </p:cNvPr>
          <p:cNvSpPr txBox="1"/>
          <p:nvPr/>
        </p:nvSpPr>
        <p:spPr>
          <a:xfrm>
            <a:off x="6745356" y="106019"/>
            <a:ext cx="239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Čovjekov endokrini </a:t>
            </a:r>
          </a:p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sustav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563CE200-8F7C-4AC6-A4C8-374E7BC2CA59}"/>
              </a:ext>
            </a:extLst>
          </p:cNvPr>
          <p:cNvSpPr txBox="1"/>
          <p:nvPr/>
        </p:nvSpPr>
        <p:spPr>
          <a:xfrm>
            <a:off x="0" y="1421626"/>
            <a:ext cx="4797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najvažnija endokrina žlijezda</a:t>
            </a: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- nadzire većinu hormonskih 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aktivnosti u tijelu</a:t>
            </a:r>
          </a:p>
          <a:p>
            <a:pPr marL="342900" indent="-342900">
              <a:buFontTx/>
              <a:buChar char="-"/>
            </a:pPr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  izlučuje hormone kojima </a:t>
            </a:r>
            <a:r>
              <a:rPr lang="hr-HR" sz="2000" b="1" u="sng" dirty="0">
                <a:latin typeface="Comic Sans MS" panose="030F0702030302020204" pitchFamily="66" charset="0"/>
              </a:rPr>
              <a:t>kontrolira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 </a:t>
            </a:r>
            <a:r>
              <a:rPr lang="hr-HR" sz="2000" b="1" u="sng" dirty="0">
                <a:latin typeface="Comic Sans MS" panose="030F0702030302020204" pitchFamily="66" charset="0"/>
              </a:rPr>
              <a:t>rad drugih endokrinih žlijezda</a:t>
            </a: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- </a:t>
            </a:r>
            <a:r>
              <a:rPr lang="hr-HR" sz="2000" b="1" u="sng" dirty="0">
                <a:latin typeface="Comic Sans MS" panose="030F0702030302020204" pitchFamily="66" charset="0"/>
              </a:rPr>
              <a:t>hormon rasta</a:t>
            </a:r>
          </a:p>
        </p:txBody>
      </p:sp>
      <p:sp>
        <p:nvSpPr>
          <p:cNvPr id="13" name="Oblačić za govor: pravokutnik sa zaobljenim kutovima 12">
            <a:extLst>
              <a:ext uri="{FF2B5EF4-FFF2-40B4-BE49-F238E27FC236}">
                <a16:creationId xmlns="" xmlns:a16="http://schemas.microsoft.com/office/drawing/2014/main" id="{2AFB770B-ACAA-4280-889D-D31A939444D3}"/>
              </a:ext>
            </a:extLst>
          </p:cNvPr>
          <p:cNvSpPr/>
          <p:nvPr/>
        </p:nvSpPr>
        <p:spPr>
          <a:xfrm>
            <a:off x="341504" y="4910569"/>
            <a:ext cx="3594391" cy="1485757"/>
          </a:xfrm>
          <a:prstGeom prst="wedgeRoundRectCallout">
            <a:avLst>
              <a:gd name="adj1" fmla="val 59058"/>
              <a:gd name="adj2" fmla="val -19875"/>
              <a:gd name="adj3" fmla="val 16667"/>
            </a:avLst>
          </a:prstGeom>
          <a:solidFill>
            <a:schemeClr val="bg1"/>
          </a:solidFill>
          <a:ln w="28575">
            <a:solidFill>
              <a:srgbClr val="DE7D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pic>
        <p:nvPicPr>
          <p:cNvPr id="14" name="Picture 2" descr="Slikovni rezultat za spajalica">
            <a:extLst>
              <a:ext uri="{FF2B5EF4-FFF2-40B4-BE49-F238E27FC236}">
                <a16:creationId xmlns="" xmlns:a16="http://schemas.microsoft.com/office/drawing/2014/main" id="{C5D198B8-919E-4B3D-8EDD-2DEEABB8A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365193" y="4414617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DBE6E3EA-2E01-4D6E-A16A-D32D7D622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29" y="5252331"/>
            <a:ext cx="3170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Je li hipofiza endokrina ili </a:t>
            </a:r>
            <a:r>
              <a:rPr lang="hr-HR" altLang="sr-Latn-RS" sz="20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egzokrina</a:t>
            </a: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 žlijezda?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CF806653-8012-4D0E-B0F2-3E85A3122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17" y="5098442"/>
            <a:ext cx="39351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Koji hormon luči hipofiza, a izravno utječe na ciljane stanice?</a:t>
            </a: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="" xmlns:a16="http://schemas.microsoft.com/office/drawing/2014/main" id="{9703C090-38F5-4363-8093-3AAB91B1ADB3}"/>
              </a:ext>
            </a:extLst>
          </p:cNvPr>
          <p:cNvCxnSpPr>
            <a:cxnSpLocks/>
          </p:cNvCxnSpPr>
          <p:nvPr/>
        </p:nvCxnSpPr>
        <p:spPr>
          <a:xfrm>
            <a:off x="1566079" y="2703443"/>
            <a:ext cx="0" cy="3797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498917FD-9254-43A0-BFBA-F25035FFA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17" y="5167814"/>
            <a:ext cx="39351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Zašto kažemo da je hipofiza „prva violina u orkestru”?</a:t>
            </a:r>
          </a:p>
        </p:txBody>
      </p:sp>
    </p:spTree>
    <p:extLst>
      <p:ext uri="{BB962C8B-B14F-4D97-AF65-F5344CB8AC3E}">
        <p14:creationId xmlns:p14="http://schemas.microsoft.com/office/powerpoint/2010/main" val="1238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5" grpId="0"/>
      <p:bldP spid="5" grpId="1"/>
      <p:bldP spid="6" grpId="0"/>
      <p:bldP spid="6" grpId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6C49C825-FA27-4872-B32A-54BC66611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4"/>
          <a:stretch/>
        </p:blipFill>
        <p:spPr bwMode="auto">
          <a:xfrm>
            <a:off x="4421816" y="1771582"/>
            <a:ext cx="3935182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>
            <a:extLst>
              <a:ext uri="{FF2B5EF4-FFF2-40B4-BE49-F238E27FC236}">
                <a16:creationId xmlns="" xmlns:a16="http://schemas.microsoft.com/office/drawing/2014/main" id="{D5C07E1A-1165-4C31-8446-4C613DEFB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287" y="2035039"/>
            <a:ext cx="380616" cy="350353"/>
          </a:xfrm>
          <a:prstGeom prst="ellipse">
            <a:avLst/>
          </a:prstGeom>
          <a:noFill/>
          <a:ln w="698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93640341-9A77-4D5D-8CEE-02311FF6A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6" y="706183"/>
            <a:ext cx="2793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hr-HR" altLang="sr-Latn-R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EPIFIZA</a:t>
            </a:r>
            <a:endParaRPr lang="hr-HR" altLang="sr-Latn-RS" sz="2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trelica: peterokut 8">
            <a:extLst>
              <a:ext uri="{FF2B5EF4-FFF2-40B4-BE49-F238E27FC236}">
                <a16:creationId xmlns="" xmlns:a16="http://schemas.microsoft.com/office/drawing/2014/main" id="{1D04B069-F69B-4F8B-8F23-9D14BF2A688C}"/>
              </a:ext>
            </a:extLst>
          </p:cNvPr>
          <p:cNvSpPr/>
          <p:nvPr/>
        </p:nvSpPr>
        <p:spPr>
          <a:xfrm rot="5400000">
            <a:off x="7087449" y="-169813"/>
            <a:ext cx="1674702" cy="2226366"/>
          </a:xfrm>
          <a:prstGeom prst="homePlate">
            <a:avLst>
              <a:gd name="adj" fmla="val 37422"/>
            </a:avLst>
          </a:prstGeom>
          <a:solidFill>
            <a:srgbClr val="DE7D2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AECB65E9-167A-4D4F-A56F-3DEF7C6DDE65}"/>
              </a:ext>
            </a:extLst>
          </p:cNvPr>
          <p:cNvSpPr txBox="1"/>
          <p:nvPr/>
        </p:nvSpPr>
        <p:spPr>
          <a:xfrm>
            <a:off x="6745356" y="106019"/>
            <a:ext cx="239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Čovjekov endokrini </a:t>
            </a:r>
          </a:p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sustav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563CE200-8F7C-4AC6-A4C8-374E7BC2CA59}"/>
              </a:ext>
            </a:extLst>
          </p:cNvPr>
          <p:cNvSpPr txBox="1"/>
          <p:nvPr/>
        </p:nvSpPr>
        <p:spPr>
          <a:xfrm>
            <a:off x="24001" y="1527207"/>
            <a:ext cx="4797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izlučuje hormon koji </a:t>
            </a:r>
            <a:r>
              <a:rPr lang="hr-HR" sz="2000" b="1" u="sng" dirty="0">
                <a:latin typeface="Comic Sans MS" panose="030F0702030302020204" pitchFamily="66" charset="0"/>
              </a:rPr>
              <a:t>regulira</a:t>
            </a:r>
          </a:p>
          <a:p>
            <a:r>
              <a:rPr lang="hr-HR" sz="2000" b="1" dirty="0">
                <a:latin typeface="Comic Sans MS" panose="030F0702030302020204" pitchFamily="66" charset="0"/>
              </a:rPr>
              <a:t>  </a:t>
            </a:r>
            <a:r>
              <a:rPr lang="hr-HR" sz="2000" b="1" u="sng" dirty="0">
                <a:latin typeface="Comic Sans MS" panose="030F0702030302020204" pitchFamily="66" charset="0"/>
              </a:rPr>
              <a:t>dnevno- noćni ritam 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(budnost i spavanje)</a:t>
            </a:r>
          </a:p>
        </p:txBody>
      </p:sp>
    </p:spTree>
    <p:extLst>
      <p:ext uri="{BB962C8B-B14F-4D97-AF65-F5344CB8AC3E}">
        <p14:creationId xmlns:p14="http://schemas.microsoft.com/office/powerpoint/2010/main" val="19397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E61F9AD-B0BB-4511-AF9F-FBC56B5BC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/>
          <a:stretch/>
        </p:blipFill>
        <p:spPr bwMode="auto">
          <a:xfrm>
            <a:off x="5606980" y="1755823"/>
            <a:ext cx="272007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>
            <a:extLst>
              <a:ext uri="{FF2B5EF4-FFF2-40B4-BE49-F238E27FC236}">
                <a16:creationId xmlns="" xmlns:a16="http://schemas.microsoft.com/office/drawing/2014/main" id="{D2EF40DD-342C-44B8-81B8-BB182EC3D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708" y="2734855"/>
            <a:ext cx="647700" cy="539750"/>
          </a:xfrm>
          <a:prstGeom prst="ellipse">
            <a:avLst/>
          </a:prstGeom>
          <a:noFill/>
          <a:ln w="698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DF3E19E3-5BF8-4869-998D-A799A0EB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91" y="801400"/>
            <a:ext cx="3094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hr-HR" altLang="sr-Latn-RS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ŠTITNJAČA</a:t>
            </a:r>
            <a:endParaRPr lang="hr-HR" altLang="sr-Latn-RS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Oblačić za govor: pravokutnik sa zaobljenim kutovima 9">
            <a:extLst>
              <a:ext uri="{FF2B5EF4-FFF2-40B4-BE49-F238E27FC236}">
                <a16:creationId xmlns="" xmlns:a16="http://schemas.microsoft.com/office/drawing/2014/main" id="{240B3E9F-3F45-45AD-A3B3-AA07FDAF9DD2}"/>
              </a:ext>
            </a:extLst>
          </p:cNvPr>
          <p:cNvSpPr/>
          <p:nvPr/>
        </p:nvSpPr>
        <p:spPr>
          <a:xfrm>
            <a:off x="341504" y="4910569"/>
            <a:ext cx="3594391" cy="1485757"/>
          </a:xfrm>
          <a:prstGeom prst="wedgeRoundRectCallout">
            <a:avLst>
              <a:gd name="adj1" fmla="val 59058"/>
              <a:gd name="adj2" fmla="val -19875"/>
              <a:gd name="adj3" fmla="val 16667"/>
            </a:avLst>
          </a:prstGeom>
          <a:solidFill>
            <a:schemeClr val="bg1"/>
          </a:solidFill>
          <a:ln w="28575">
            <a:solidFill>
              <a:srgbClr val="DE7D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pic>
        <p:nvPicPr>
          <p:cNvPr id="11" name="Picture 2" descr="Slikovni rezultat za spajalica">
            <a:extLst>
              <a:ext uri="{FF2B5EF4-FFF2-40B4-BE49-F238E27FC236}">
                <a16:creationId xmlns="" xmlns:a16="http://schemas.microsoft.com/office/drawing/2014/main" id="{CDDADC82-A8C3-4369-B70A-170293AE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365193" y="4414617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420DD695-8A48-4BB3-825D-3745909EA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94" y="5332353"/>
            <a:ext cx="34212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Opiši smještaj štitnjače.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E8B07E44-12D2-4B86-8ADB-91E69E01C116}"/>
              </a:ext>
            </a:extLst>
          </p:cNvPr>
          <p:cNvSpPr txBox="1"/>
          <p:nvPr/>
        </p:nvSpPr>
        <p:spPr>
          <a:xfrm>
            <a:off x="238539" y="1520616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smještena na prednjoj strani vrata, okružuje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 dušnik</a:t>
            </a: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- izlučuje hormone koji reguliraju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  </a:t>
            </a:r>
            <a:r>
              <a:rPr lang="hr-HR" sz="2000" b="1" u="sng" dirty="0">
                <a:latin typeface="Comic Sans MS" panose="030F0702030302020204" pitchFamily="66" charset="0"/>
              </a:rPr>
              <a:t>metabolizam</a:t>
            </a:r>
            <a:r>
              <a:rPr lang="hr-HR" sz="2000" dirty="0">
                <a:latin typeface="Comic Sans MS" panose="030F0702030302020204" pitchFamily="66" charset="0"/>
              </a:rPr>
              <a:t> i </a:t>
            </a:r>
            <a:r>
              <a:rPr lang="hr-HR" sz="2000" b="1" u="sng" dirty="0">
                <a:latin typeface="Comic Sans MS" panose="030F0702030302020204" pitchFamily="66" charset="0"/>
              </a:rPr>
              <a:t>protok energije </a:t>
            </a:r>
            <a:r>
              <a:rPr lang="hr-HR" sz="2000" dirty="0">
                <a:latin typeface="Comic Sans MS" panose="030F0702030302020204" pitchFamily="66" charset="0"/>
              </a:rPr>
              <a:t>u tijelu</a:t>
            </a: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- jod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50E568C5-3CC3-40D7-A418-895EA1845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22" y="5189927"/>
            <a:ext cx="28556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Koji je element važan za stvaranje hormona štitnjače?</a:t>
            </a:r>
          </a:p>
        </p:txBody>
      </p:sp>
      <p:sp>
        <p:nvSpPr>
          <p:cNvPr id="16" name="Strelica: peterokut 15">
            <a:extLst>
              <a:ext uri="{FF2B5EF4-FFF2-40B4-BE49-F238E27FC236}">
                <a16:creationId xmlns="" xmlns:a16="http://schemas.microsoft.com/office/drawing/2014/main" id="{1C4F55A1-575C-4C07-BB03-2BE50E2AFAB0}"/>
              </a:ext>
            </a:extLst>
          </p:cNvPr>
          <p:cNvSpPr/>
          <p:nvPr/>
        </p:nvSpPr>
        <p:spPr>
          <a:xfrm rot="5400000">
            <a:off x="7087449" y="-169813"/>
            <a:ext cx="1674702" cy="2226366"/>
          </a:xfrm>
          <a:prstGeom prst="homePlate">
            <a:avLst>
              <a:gd name="adj" fmla="val 37422"/>
            </a:avLst>
          </a:prstGeom>
          <a:solidFill>
            <a:srgbClr val="DE7D2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2C28E49B-E8FC-45B6-AA91-698AAB079200}"/>
              </a:ext>
            </a:extLst>
          </p:cNvPr>
          <p:cNvSpPr txBox="1"/>
          <p:nvPr/>
        </p:nvSpPr>
        <p:spPr>
          <a:xfrm>
            <a:off x="6745356" y="106019"/>
            <a:ext cx="239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Čovjekov endokrini </a:t>
            </a:r>
          </a:p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sustav</a:t>
            </a:r>
          </a:p>
        </p:txBody>
      </p:sp>
    </p:spTree>
    <p:extLst>
      <p:ext uri="{BB962C8B-B14F-4D97-AF65-F5344CB8AC3E}">
        <p14:creationId xmlns:p14="http://schemas.microsoft.com/office/powerpoint/2010/main" val="87976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69701BF-ADAC-454C-BC07-AB4C8893E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2"/>
          <a:stretch/>
        </p:blipFill>
        <p:spPr bwMode="auto">
          <a:xfrm>
            <a:off x="5831127" y="1757651"/>
            <a:ext cx="264958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47A94399-D2FE-46AA-A134-64B662775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47" y="613500"/>
            <a:ext cx="6754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NADBUBREŽNE  ŽLIJEZDE</a:t>
            </a:r>
          </a:p>
        </p:txBody>
      </p:sp>
      <p:sp>
        <p:nvSpPr>
          <p:cNvPr id="5" name="Elipsa 4">
            <a:extLst>
              <a:ext uri="{FF2B5EF4-FFF2-40B4-BE49-F238E27FC236}">
                <a16:creationId xmlns="" xmlns:a16="http://schemas.microsoft.com/office/drawing/2014/main" id="{79E44149-5917-4FDE-AEE1-CCD228EA0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951" y="4196051"/>
            <a:ext cx="377825" cy="360363"/>
          </a:xfrm>
          <a:prstGeom prst="ellipse">
            <a:avLst/>
          </a:prstGeom>
          <a:noFill/>
          <a:ln w="698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86647FE4-DB85-4A83-BDCE-B8D7ECF17D7E}"/>
              </a:ext>
            </a:extLst>
          </p:cNvPr>
          <p:cNvSpPr txBox="1"/>
          <p:nvPr/>
        </p:nvSpPr>
        <p:spPr>
          <a:xfrm>
            <a:off x="92764" y="1351722"/>
            <a:ext cx="663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parne žlijezde smještene na gornjoj strani bubrega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- izlučuju nekoliko važnih hormona</a:t>
            </a:r>
          </a:p>
          <a:p>
            <a:pPr marL="285750" indent="-285750">
              <a:buFontTx/>
              <a:buChar char="-"/>
            </a:pPr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           </a:t>
            </a:r>
            <a:r>
              <a:rPr lang="hr-HR" sz="2000" b="1" u="sng" dirty="0">
                <a:latin typeface="Comic Sans MS" panose="030F0702030302020204" pitchFamily="66" charset="0"/>
              </a:rPr>
              <a:t>adrenalin</a:t>
            </a:r>
          </a:p>
        </p:txBody>
      </p:sp>
      <p:sp>
        <p:nvSpPr>
          <p:cNvPr id="10" name="Oblačić za govor: pravokutnik sa zaobljenim kutovima 9">
            <a:extLst>
              <a:ext uri="{FF2B5EF4-FFF2-40B4-BE49-F238E27FC236}">
                <a16:creationId xmlns="" xmlns:a16="http://schemas.microsoft.com/office/drawing/2014/main" id="{BCBB2DD3-7F01-4FA0-B628-984B06A5B58B}"/>
              </a:ext>
            </a:extLst>
          </p:cNvPr>
          <p:cNvSpPr/>
          <p:nvPr/>
        </p:nvSpPr>
        <p:spPr>
          <a:xfrm>
            <a:off x="196212" y="5280193"/>
            <a:ext cx="4654085" cy="1116133"/>
          </a:xfrm>
          <a:prstGeom prst="wedgeRoundRectCallout">
            <a:avLst>
              <a:gd name="adj1" fmla="val 54736"/>
              <a:gd name="adj2" fmla="val 19371"/>
              <a:gd name="adj3" fmla="val 16667"/>
            </a:avLst>
          </a:prstGeom>
          <a:solidFill>
            <a:schemeClr val="bg1"/>
          </a:solidFill>
          <a:ln w="28575">
            <a:solidFill>
              <a:srgbClr val="DE7D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pic>
        <p:nvPicPr>
          <p:cNvPr id="11" name="Picture 2" descr="Slikovni rezultat za spajalica">
            <a:extLst>
              <a:ext uri="{FF2B5EF4-FFF2-40B4-BE49-F238E27FC236}">
                <a16:creationId xmlns="" xmlns:a16="http://schemas.microsoft.com/office/drawing/2014/main" id="{3F9769F9-8375-4DD0-B390-B474DAAF6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155437" y="4852037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B147F799-9759-4AC6-BE43-8EA5C8C34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2" y="5330427"/>
            <a:ext cx="4654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Koji hormon luče nadbubrežne žlijezde u stanju stresa i uzbuđenja? Objasni rad tog hormona.</a:t>
            </a:r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="" xmlns:a16="http://schemas.microsoft.com/office/drawing/2014/main" id="{ED275EA9-ACCA-4753-99C3-C97A05E58A6F}"/>
              </a:ext>
            </a:extLst>
          </p:cNvPr>
          <p:cNvCxnSpPr>
            <a:cxnSpLocks/>
          </p:cNvCxnSpPr>
          <p:nvPr/>
        </p:nvCxnSpPr>
        <p:spPr>
          <a:xfrm>
            <a:off x="1579331" y="2017828"/>
            <a:ext cx="0" cy="3797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2809BA7C-2E74-44A7-81D6-EE2623ED30C7}"/>
              </a:ext>
            </a:extLst>
          </p:cNvPr>
          <p:cNvSpPr txBox="1"/>
          <p:nvPr/>
        </p:nvSpPr>
        <p:spPr>
          <a:xfrm>
            <a:off x="2200642" y="2250343"/>
            <a:ext cx="4880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(priprema tijelo za povećane napore)</a:t>
            </a:r>
          </a:p>
        </p:txBody>
      </p:sp>
      <p:sp>
        <p:nvSpPr>
          <p:cNvPr id="16" name="Oblačić za govor: pravokutnik sa zaobljenim kutovima 15">
            <a:extLst>
              <a:ext uri="{FF2B5EF4-FFF2-40B4-BE49-F238E27FC236}">
                <a16:creationId xmlns="" xmlns:a16="http://schemas.microsoft.com/office/drawing/2014/main" id="{73952E23-D84A-4A6A-B370-95BDBEFD926B}"/>
              </a:ext>
            </a:extLst>
          </p:cNvPr>
          <p:cNvSpPr/>
          <p:nvPr/>
        </p:nvSpPr>
        <p:spPr>
          <a:xfrm>
            <a:off x="155437" y="2890306"/>
            <a:ext cx="2918049" cy="1783583"/>
          </a:xfrm>
          <a:prstGeom prst="wedgeRoundRectCallout">
            <a:avLst>
              <a:gd name="adj1" fmla="val -17961"/>
              <a:gd name="adj2" fmla="val -6254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ubrzava  disanje i rad srca, povisuje krvni tlak i napetost mišića te razinu šećera u krvi</a:t>
            </a:r>
          </a:p>
        </p:txBody>
      </p:sp>
      <p:sp>
        <p:nvSpPr>
          <p:cNvPr id="17" name="Oblačić za govor: pravokutnik sa zaobljenim kutovima 16">
            <a:extLst>
              <a:ext uri="{FF2B5EF4-FFF2-40B4-BE49-F238E27FC236}">
                <a16:creationId xmlns="" xmlns:a16="http://schemas.microsoft.com/office/drawing/2014/main" id="{BA00B95A-7F42-4C32-846B-0920C53EB3E4}"/>
              </a:ext>
            </a:extLst>
          </p:cNvPr>
          <p:cNvSpPr/>
          <p:nvPr/>
        </p:nvSpPr>
        <p:spPr>
          <a:xfrm>
            <a:off x="3189337" y="2911515"/>
            <a:ext cx="2549690" cy="1783583"/>
          </a:xfrm>
          <a:prstGeom prst="wedgeRoundRectCallout">
            <a:avLst>
              <a:gd name="adj1" fmla="val -39850"/>
              <a:gd name="adj2" fmla="val -6100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omogućuje oslobađanje više energije i preživljavanje organizma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1FF9EDBB-9572-453C-8E4C-B028BCA15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23" y="5383549"/>
            <a:ext cx="44783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Koje promjene uzrokovane izlučivanjem adrenalina lako možeš uočiti na vlastitom tijelu?</a:t>
            </a:r>
          </a:p>
        </p:txBody>
      </p:sp>
      <p:sp>
        <p:nvSpPr>
          <p:cNvPr id="18" name="Strelica: peterokut 17">
            <a:extLst>
              <a:ext uri="{FF2B5EF4-FFF2-40B4-BE49-F238E27FC236}">
                <a16:creationId xmlns="" xmlns:a16="http://schemas.microsoft.com/office/drawing/2014/main" id="{F52ECD09-46D3-4877-9943-9F918A944366}"/>
              </a:ext>
            </a:extLst>
          </p:cNvPr>
          <p:cNvSpPr/>
          <p:nvPr/>
        </p:nvSpPr>
        <p:spPr>
          <a:xfrm rot="5400000">
            <a:off x="7087449" y="-169813"/>
            <a:ext cx="1674702" cy="2226366"/>
          </a:xfrm>
          <a:prstGeom prst="homePlate">
            <a:avLst>
              <a:gd name="adj" fmla="val 37422"/>
            </a:avLst>
          </a:prstGeom>
          <a:solidFill>
            <a:srgbClr val="DE7D2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>
            <a:extLst>
              <a:ext uri="{FF2B5EF4-FFF2-40B4-BE49-F238E27FC236}">
                <a16:creationId xmlns="" xmlns:a16="http://schemas.microsoft.com/office/drawing/2014/main" id="{CD3BA308-F20C-477C-8748-0703B7EACA40}"/>
              </a:ext>
            </a:extLst>
          </p:cNvPr>
          <p:cNvSpPr txBox="1"/>
          <p:nvPr/>
        </p:nvSpPr>
        <p:spPr>
          <a:xfrm>
            <a:off x="6745356" y="106019"/>
            <a:ext cx="239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Čovjekov endokrini </a:t>
            </a:r>
          </a:p>
          <a:p>
            <a:pPr algn="ctr"/>
            <a:r>
              <a:rPr lang="hr-HR" sz="2400" b="1" dirty="0">
                <a:latin typeface="Comic Sans MS" panose="030F0702030302020204" pitchFamily="66" charset="0"/>
              </a:rPr>
              <a:t>sustav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E98214ED-309C-4E10-AFDE-B0DF5317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14" y="5333654"/>
            <a:ext cx="4654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hr-HR" altLang="sr-Latn-RS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Navedi primjer kada pojačano lučenje adrenalina može imati i negativan učinak?</a:t>
            </a:r>
          </a:p>
        </p:txBody>
      </p:sp>
    </p:spTree>
    <p:extLst>
      <p:ext uri="{BB962C8B-B14F-4D97-AF65-F5344CB8AC3E}">
        <p14:creationId xmlns:p14="http://schemas.microsoft.com/office/powerpoint/2010/main" val="8371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6" grpId="0"/>
      <p:bldP spid="6" grpId="1"/>
      <p:bldP spid="15" grpId="0"/>
      <p:bldP spid="16" grpId="0" animBg="1"/>
      <p:bldP spid="17" grpId="0" animBg="1"/>
      <p:bldP spid="7" grpId="0"/>
      <p:bldP spid="7" grpId="1"/>
      <p:bldP spid="20" grpId="0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2969</TotalTime>
  <Words>966</Words>
  <Application>Microsoft Office PowerPoint</Application>
  <PresentationFormat>Prikaz na zaslonu (4:3)</PresentationFormat>
  <Paragraphs>224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Times New Roman</vt:lpstr>
      <vt:lpstr>Wingdings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Dijana Šutak</dc:creator>
  <cp:lastModifiedBy>Svjetlana</cp:lastModifiedBy>
  <cp:revision>245</cp:revision>
  <dcterms:created xsi:type="dcterms:W3CDTF">2019-06-09T18:32:09Z</dcterms:created>
  <dcterms:modified xsi:type="dcterms:W3CDTF">2020-05-02T15:09:17Z</dcterms:modified>
</cp:coreProperties>
</file>