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75" r:id="rId4"/>
    <p:sldId id="277" r:id="rId5"/>
    <p:sldId id="279" r:id="rId6"/>
    <p:sldId id="278" r:id="rId7"/>
    <p:sldId id="28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Sferna zrcala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082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>
            <a:extLst>
              <a:ext uri="{FF2B5EF4-FFF2-40B4-BE49-F238E27FC236}">
                <a16:creationId xmlns:a16="http://schemas.microsoft.com/office/drawing/2014/main" id="{6CC355CD-5C0B-43D8-A827-C3CB3424C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7126" y="642938"/>
            <a:ext cx="56477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3600" dirty="0">
                <a:solidFill>
                  <a:srgbClr val="C00000"/>
                </a:solidFill>
                <a:cs typeface="Arial" panose="020B0604020202020204" pitchFamily="34" charset="0"/>
              </a:rPr>
              <a:t>Sferna (zakrivljena) zrcala </a:t>
            </a:r>
            <a:endParaRPr lang="en-US" altLang="sr-Latn-RS" sz="3600" dirty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sp>
        <p:nvSpPr>
          <p:cNvPr id="15362" name="TextBox 2">
            <a:extLst>
              <a:ext uri="{FF2B5EF4-FFF2-40B4-BE49-F238E27FC236}">
                <a16:creationId xmlns:a16="http://schemas.microsoft.com/office/drawing/2014/main" id="{52748D41-11BD-4396-A747-DB66B2049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3541" y="3810000"/>
            <a:ext cx="4743606" cy="1131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buSzPct val="80000"/>
              <a:buFont typeface="Wingdings" panose="05000000000000000000" pitchFamily="2" charset="2"/>
              <a:buChar char="Ø"/>
            </a:pPr>
            <a:r>
              <a:rPr lang="en-US" altLang="sr-Latn-RS" sz="2400" dirty="0">
                <a:cs typeface="Arial" panose="020B0604020202020204" pitchFamily="34" charset="0"/>
              </a:rPr>
              <a:t> </a:t>
            </a:r>
            <a:r>
              <a:rPr lang="en-US" altLang="sr-Latn-RS" sz="2400" dirty="0" err="1">
                <a:cs typeface="Arial" panose="020B0604020202020204" pitchFamily="34" charset="0"/>
              </a:rPr>
              <a:t>udubljeno</a:t>
            </a:r>
            <a:r>
              <a:rPr lang="en-US" altLang="sr-Latn-RS" sz="2400" dirty="0">
                <a:cs typeface="Arial" panose="020B0604020202020204" pitchFamily="34" charset="0"/>
              </a:rPr>
              <a:t> </a:t>
            </a:r>
            <a:r>
              <a:rPr lang="en-US" altLang="sr-Latn-RS" sz="2400" dirty="0" err="1">
                <a:cs typeface="Arial" panose="020B0604020202020204" pitchFamily="34" charset="0"/>
              </a:rPr>
              <a:t>ili</a:t>
            </a:r>
            <a:r>
              <a:rPr lang="en-US" altLang="sr-Latn-RS" sz="2400" dirty="0">
                <a:cs typeface="Arial" panose="020B0604020202020204" pitchFamily="34" charset="0"/>
              </a:rPr>
              <a:t> </a:t>
            </a:r>
            <a:r>
              <a:rPr lang="en-US" altLang="sr-Latn-RS" sz="2400" b="1" dirty="0" err="1">
                <a:cs typeface="Arial" panose="020B0604020202020204" pitchFamily="34" charset="0"/>
              </a:rPr>
              <a:t>konkavno</a:t>
            </a:r>
            <a:r>
              <a:rPr lang="en-US" altLang="sr-Latn-RS" sz="2400" b="1" dirty="0">
                <a:cs typeface="Arial" panose="020B0604020202020204" pitchFamily="34" charset="0"/>
              </a:rPr>
              <a:t> </a:t>
            </a:r>
            <a:r>
              <a:rPr lang="en-US" altLang="sr-Latn-RS" sz="2400" b="1" dirty="0" err="1">
                <a:cs typeface="Arial" panose="020B0604020202020204" pitchFamily="34" charset="0"/>
              </a:rPr>
              <a:t>zrcalo</a:t>
            </a:r>
            <a:endParaRPr lang="en-US" altLang="sr-Latn-RS" sz="2400" b="1" dirty="0">
              <a:cs typeface="Arial" panose="020B0604020202020204" pitchFamily="34" charset="0"/>
            </a:endParaRPr>
          </a:p>
          <a:p>
            <a:pPr algn="ctr" eaLnBrk="1" hangingPunct="1">
              <a:lnSpc>
                <a:spcPct val="150000"/>
              </a:lnSpc>
              <a:buSzPct val="80000"/>
              <a:buFont typeface="Wingdings" panose="05000000000000000000" pitchFamily="2" charset="2"/>
              <a:buChar char="Ø"/>
            </a:pPr>
            <a:r>
              <a:rPr lang="en-US" altLang="sr-Latn-RS" sz="2400" dirty="0">
                <a:cs typeface="Arial" panose="020B0604020202020204" pitchFamily="34" charset="0"/>
              </a:rPr>
              <a:t> </a:t>
            </a:r>
            <a:r>
              <a:rPr lang="en-US" altLang="sr-Latn-RS" sz="2400" dirty="0" err="1">
                <a:cs typeface="Arial" panose="020B0604020202020204" pitchFamily="34" charset="0"/>
              </a:rPr>
              <a:t>izbočeno</a:t>
            </a:r>
            <a:r>
              <a:rPr lang="en-US" altLang="sr-Latn-RS" sz="2400" dirty="0">
                <a:cs typeface="Arial" panose="020B0604020202020204" pitchFamily="34" charset="0"/>
              </a:rPr>
              <a:t> </a:t>
            </a:r>
            <a:r>
              <a:rPr lang="en-US" altLang="sr-Latn-RS" sz="2400" dirty="0" err="1">
                <a:cs typeface="Arial" panose="020B0604020202020204" pitchFamily="34" charset="0"/>
              </a:rPr>
              <a:t>ili</a:t>
            </a:r>
            <a:r>
              <a:rPr lang="en-US" altLang="sr-Latn-RS" sz="2400" dirty="0">
                <a:cs typeface="Arial" panose="020B0604020202020204" pitchFamily="34" charset="0"/>
              </a:rPr>
              <a:t> </a:t>
            </a:r>
            <a:r>
              <a:rPr lang="en-US" altLang="sr-Latn-RS" sz="2400" b="1" dirty="0" err="1">
                <a:cs typeface="Arial" panose="020B0604020202020204" pitchFamily="34" charset="0"/>
              </a:rPr>
              <a:t>konveksno</a:t>
            </a:r>
            <a:r>
              <a:rPr lang="en-US" altLang="sr-Latn-RS" sz="2400" b="1" dirty="0">
                <a:cs typeface="Arial" panose="020B0604020202020204" pitchFamily="34" charset="0"/>
              </a:rPr>
              <a:t> </a:t>
            </a:r>
            <a:r>
              <a:rPr lang="en-US" altLang="sr-Latn-RS" sz="2400" b="1" dirty="0" err="1">
                <a:cs typeface="Arial" panose="020B0604020202020204" pitchFamily="34" charset="0"/>
              </a:rPr>
              <a:t>zrcalo</a:t>
            </a:r>
            <a:r>
              <a:rPr lang="hr-HR" altLang="sr-Latn-RS" sz="2400" dirty="0">
                <a:cs typeface="Arial" panose="020B0604020202020204" pitchFamily="34" charset="0"/>
              </a:rPr>
              <a:t>.</a:t>
            </a:r>
            <a:endParaRPr lang="en-US" altLang="sr-Latn-RS" sz="2400" dirty="0">
              <a:cs typeface="Arial" panose="020B0604020202020204" pitchFamily="34" charset="0"/>
            </a:endParaRPr>
          </a:p>
        </p:txBody>
      </p:sp>
      <p:sp>
        <p:nvSpPr>
          <p:cNvPr id="12" name="TextBox 2">
            <a:extLst>
              <a:ext uri="{FF2B5EF4-FFF2-40B4-BE49-F238E27FC236}">
                <a16:creationId xmlns:a16="http://schemas.microsoft.com/office/drawing/2014/main" id="{6D5AEA7F-6E9A-4385-8950-2219941BA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0165" y="1677880"/>
            <a:ext cx="4952446" cy="1132618"/>
          </a:xfrm>
          <a:prstGeom prst="rect">
            <a:avLst/>
          </a:prstGeom>
          <a:noFill/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hr-HR" sz="2400" dirty="0">
                <a:cs typeface="Arial" pitchFamily="34" charset="0"/>
              </a:rPr>
              <a:t>Površina sfernih zrcala je zakrivljena.</a:t>
            </a:r>
          </a:p>
          <a:p>
            <a:pPr>
              <a:lnSpc>
                <a:spcPct val="150000"/>
              </a:lnSpc>
              <a:defRPr/>
            </a:pPr>
            <a:r>
              <a:rPr lang="hr-HR" sz="2400" dirty="0">
                <a:cs typeface="Arial" pitchFamily="34" charset="0"/>
              </a:rPr>
              <a:t>Sferno zrcalo dio je kugline plohe.</a:t>
            </a:r>
            <a:endParaRPr lang="en-US" sz="2400" dirty="0">
              <a:cs typeface="Arial" pitchFamily="34" charset="0"/>
            </a:endParaRPr>
          </a:p>
        </p:txBody>
      </p:sp>
      <p:sp>
        <p:nvSpPr>
          <p:cNvPr id="2" name="Pravokutnik 1">
            <a:extLst>
              <a:ext uri="{FF2B5EF4-FFF2-40B4-BE49-F238E27FC236}">
                <a16:creationId xmlns:a16="http://schemas.microsoft.com/office/drawing/2014/main" id="{7A1831C0-CA89-4C38-96C8-7BB02B7C0190}"/>
              </a:ext>
            </a:extLst>
          </p:cNvPr>
          <p:cNvSpPr/>
          <p:nvPr/>
        </p:nvSpPr>
        <p:spPr>
          <a:xfrm>
            <a:off x="2283541" y="3429000"/>
            <a:ext cx="2893549" cy="458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Vrste sfernih zrcala: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Box 1">
            <a:extLst>
              <a:ext uri="{FF2B5EF4-FFF2-40B4-BE49-F238E27FC236}">
                <a16:creationId xmlns:a16="http://schemas.microsoft.com/office/drawing/2014/main" id="{402BF2E6-22B3-45AA-9581-C372DB5AFC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7126" y="642938"/>
            <a:ext cx="37496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sr-Latn-RS" sz="3600">
                <a:solidFill>
                  <a:srgbClr val="C00000"/>
                </a:solidFill>
                <a:cs typeface="Arial" panose="020B0604020202020204" pitchFamily="34" charset="0"/>
              </a:rPr>
              <a:t>Udubljeno zrcalo</a:t>
            </a:r>
            <a:r>
              <a:rPr lang="hr-HR" altLang="sr-Latn-RS" sz="360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endParaRPr lang="en-US" altLang="sr-Latn-RS" sz="360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sp>
        <p:nvSpPr>
          <p:cNvPr id="2053" name="TextBox 2">
            <a:extLst>
              <a:ext uri="{FF2B5EF4-FFF2-40B4-BE49-F238E27FC236}">
                <a16:creationId xmlns:a16="http://schemas.microsoft.com/office/drawing/2014/main" id="{FF8906BE-EEC8-410B-BDDD-B740ACF61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0012" y="1905000"/>
            <a:ext cx="428675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buSzPct val="80000"/>
              <a:buFont typeface="Wingdings" panose="05000000000000000000" pitchFamily="2" charset="2"/>
              <a:buChar char="Ø"/>
            </a:pPr>
            <a:r>
              <a:rPr lang="en-US" altLang="sr-Latn-RS" sz="2400">
                <a:cs typeface="Arial" panose="020B0604020202020204" pitchFamily="34" charset="0"/>
              </a:rPr>
              <a:t> površina zrcala je udubljena</a:t>
            </a:r>
          </a:p>
        </p:txBody>
      </p:sp>
      <p:pic>
        <p:nvPicPr>
          <p:cNvPr id="1029" name="Picture 6" descr="radE5CDD.jpg">
            <a:extLst>
              <a:ext uri="{FF2B5EF4-FFF2-40B4-BE49-F238E27FC236}">
                <a16:creationId xmlns:a16="http://schemas.microsoft.com/office/drawing/2014/main" id="{3482A627-7B8E-4E28-BDA8-EC4C7A0A5DA0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739901"/>
            <a:ext cx="35052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51" name="Object 2">
            <a:extLst>
              <a:ext uri="{FF2B5EF4-FFF2-40B4-BE49-F238E27FC236}">
                <a16:creationId xmlns:a16="http://schemas.microsoft.com/office/drawing/2014/main" id="{46BE6FD0-388B-460D-A5FF-3D5687DB84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0" y="4800600"/>
          <a:ext cx="1143000" cy="110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4" imgW="406080" imgH="393480" progId="Equation.3">
                  <p:embed/>
                </p:oleObj>
              </mc:Choice>
              <mc:Fallback>
                <p:oleObj name="Equation" r:id="rId4" imgW="406080" imgH="393480" progId="Equation.3">
                  <p:embed/>
                  <p:pic>
                    <p:nvPicPr>
                      <p:cNvPr id="2051" name="Object 2">
                        <a:extLst>
                          <a:ext uri="{FF2B5EF4-FFF2-40B4-BE49-F238E27FC236}">
                            <a16:creationId xmlns:a16="http://schemas.microsoft.com/office/drawing/2014/main" id="{46BE6FD0-388B-460D-A5FF-3D5687DB841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800600"/>
                        <a:ext cx="1143000" cy="11064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99F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0" name="Picture 7" descr="radC6CA1.jpg">
            <a:extLst>
              <a:ext uri="{FF2B5EF4-FFF2-40B4-BE49-F238E27FC236}">
                <a16:creationId xmlns:a16="http://schemas.microsoft.com/office/drawing/2014/main" id="{1DD95932-E34F-424E-9C69-5CC300E035E5}"/>
              </a:ext>
            </a:extLst>
          </p:cNvPr>
          <p:cNvPicPr>
            <a:picLocks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590800"/>
            <a:ext cx="2895600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>
            <a:extLst>
              <a:ext uri="{FF2B5EF4-FFF2-40B4-BE49-F238E27FC236}">
                <a16:creationId xmlns:a16="http://schemas.microsoft.com/office/drawing/2014/main" id="{5CF66EF4-453C-4A81-8C83-9E6A774AE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2688" y="642938"/>
            <a:ext cx="73596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3200">
                <a:solidFill>
                  <a:srgbClr val="C00000"/>
                </a:solidFill>
                <a:cs typeface="Arial" panose="020B0604020202020204" pitchFamily="34" charset="0"/>
              </a:rPr>
              <a:t>Konstrukcija slike na udubljenom zrcalu</a:t>
            </a:r>
            <a:endParaRPr lang="en-US" altLang="sr-Latn-RS" sz="320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grpSp>
        <p:nvGrpSpPr>
          <p:cNvPr id="2" name="Group 19">
            <a:extLst>
              <a:ext uri="{FF2B5EF4-FFF2-40B4-BE49-F238E27FC236}">
                <a16:creationId xmlns:a16="http://schemas.microsoft.com/office/drawing/2014/main" id="{610F1797-1E10-4F6D-8FF2-5210958AE27F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1981201"/>
            <a:ext cx="2590800" cy="1706475"/>
            <a:chOff x="857224" y="1571612"/>
            <a:chExt cx="2867024" cy="1966162"/>
          </a:xfrm>
        </p:grpSpPr>
        <p:pic>
          <p:nvPicPr>
            <p:cNvPr id="7181" name="Picture 1" descr="D:\Sandra - školska ppt\FIZIKA8_rb\Strana 62 slika 2.tif">
              <a:extLst>
                <a:ext uri="{FF2B5EF4-FFF2-40B4-BE49-F238E27FC236}">
                  <a16:creationId xmlns:a16="http://schemas.microsoft.com/office/drawing/2014/main" id="{947DB7F6-12EE-499A-B678-96B3FFE0B04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2982" b="48326"/>
            <a:stretch>
              <a:fillRect/>
            </a:stretch>
          </p:blipFill>
          <p:spPr bwMode="auto">
            <a:xfrm>
              <a:off x="857224" y="1571612"/>
              <a:ext cx="2867024" cy="1605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82" name="TextBox 4">
              <a:extLst>
                <a:ext uri="{FF2B5EF4-FFF2-40B4-BE49-F238E27FC236}">
                  <a16:creationId xmlns:a16="http://schemas.microsoft.com/office/drawing/2014/main" id="{99B38C82-FE53-49C2-8DB5-52C07F78E1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6645" y="3112238"/>
              <a:ext cx="967776" cy="425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 dirty="0">
                  <a:latin typeface="Calibri" panose="020F0502020204030204" pitchFamily="34" charset="0"/>
                </a:rPr>
                <a:t>Zraka 1</a:t>
              </a:r>
              <a:endParaRPr lang="en-US" altLang="sr-Latn-RS" i="1" dirty="0">
                <a:latin typeface="Calibri" panose="020F0502020204030204" pitchFamily="34" charset="0"/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EF6B6A8-22CF-4A85-A085-E59991B2D4C9}"/>
                </a:ext>
              </a:extLst>
            </p:cNvPr>
            <p:cNvCxnSpPr/>
            <p:nvPr/>
          </p:nvCxnSpPr>
          <p:spPr>
            <a:xfrm rot="10800000">
              <a:off x="1071548" y="2070952"/>
              <a:ext cx="1714593" cy="182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A28E66C1-F7FD-42EA-9912-002721B0965F}"/>
                </a:ext>
              </a:extLst>
            </p:cNvPr>
            <p:cNvCxnSpPr/>
            <p:nvPr/>
          </p:nvCxnSpPr>
          <p:spPr>
            <a:xfrm>
              <a:off x="1071548" y="2070952"/>
              <a:ext cx="1357972" cy="78650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Right Arrow 10">
              <a:extLst>
                <a:ext uri="{FF2B5EF4-FFF2-40B4-BE49-F238E27FC236}">
                  <a16:creationId xmlns:a16="http://schemas.microsoft.com/office/drawing/2014/main" id="{072B0664-6839-4DF8-8F19-AE3A69D8911B}"/>
                </a:ext>
              </a:extLst>
            </p:cNvPr>
            <p:cNvSpPr/>
            <p:nvPr/>
          </p:nvSpPr>
          <p:spPr>
            <a:xfrm rot="2033453">
              <a:off x="1804115" y="2552000"/>
              <a:ext cx="317972" cy="45728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Right Arrow 11">
              <a:extLst>
                <a:ext uri="{FF2B5EF4-FFF2-40B4-BE49-F238E27FC236}">
                  <a16:creationId xmlns:a16="http://schemas.microsoft.com/office/drawing/2014/main" id="{62F8F9B5-6AB5-43D6-80FD-0A4845A2BB12}"/>
                </a:ext>
              </a:extLst>
            </p:cNvPr>
            <p:cNvSpPr/>
            <p:nvPr/>
          </p:nvSpPr>
          <p:spPr>
            <a:xfrm rot="10800000">
              <a:off x="1856818" y="2070952"/>
              <a:ext cx="286350" cy="45726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3" name="Group 20">
            <a:extLst>
              <a:ext uri="{FF2B5EF4-FFF2-40B4-BE49-F238E27FC236}">
                <a16:creationId xmlns:a16="http://schemas.microsoft.com/office/drawing/2014/main" id="{20AA49CA-1E3B-48FB-8C79-6553C2184153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4191001"/>
            <a:ext cx="2057400" cy="1790392"/>
            <a:chOff x="785786" y="3714752"/>
            <a:chExt cx="2357454" cy="2138404"/>
          </a:xfrm>
        </p:grpSpPr>
        <p:pic>
          <p:nvPicPr>
            <p:cNvPr id="7175" name="Picture 1" descr="D:\Sandra - školska ppt\FIZIKA8_rb\Strana 62 slika 2.tif">
              <a:extLst>
                <a:ext uri="{FF2B5EF4-FFF2-40B4-BE49-F238E27FC236}">
                  <a16:creationId xmlns:a16="http://schemas.microsoft.com/office/drawing/2014/main" id="{7AC4A9EC-0414-483F-951B-E3779294CC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8946" b="48549"/>
            <a:stretch>
              <a:fillRect/>
            </a:stretch>
          </p:blipFill>
          <p:spPr bwMode="auto">
            <a:xfrm>
              <a:off x="785786" y="3714752"/>
              <a:ext cx="2357454" cy="17250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6" name="TextBox 5">
              <a:extLst>
                <a:ext uri="{FF2B5EF4-FFF2-40B4-BE49-F238E27FC236}">
                  <a16:creationId xmlns:a16="http://schemas.microsoft.com/office/drawing/2014/main" id="{0FB7CE01-3D70-4324-8F35-82DAD8D920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7976" y="5412034"/>
              <a:ext cx="1002078" cy="441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i="1" dirty="0">
                  <a:latin typeface="Calibri" panose="020F0502020204030204" pitchFamily="34" charset="0"/>
                </a:rPr>
                <a:t>Zraka 2</a:t>
              </a:r>
              <a:endParaRPr lang="en-US" altLang="sr-Latn-RS" i="1" dirty="0">
                <a:latin typeface="Calibri" panose="020F0502020204030204" pitchFamily="34" charset="0"/>
              </a:endParaRP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E0D0FB2-B2BB-45C6-B01E-82663A2F003F}"/>
                </a:ext>
              </a:extLst>
            </p:cNvPr>
            <p:cNvCxnSpPr/>
            <p:nvPr/>
          </p:nvCxnSpPr>
          <p:spPr>
            <a:xfrm rot="10800000" flipV="1">
              <a:off x="929489" y="4215316"/>
              <a:ext cx="1928165" cy="57071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0A53A6F-1584-4E3F-A3BA-A3AEA87DA4E4}"/>
                </a:ext>
              </a:extLst>
            </p:cNvPr>
            <p:cNvCxnSpPr/>
            <p:nvPr/>
          </p:nvCxnSpPr>
          <p:spPr>
            <a:xfrm>
              <a:off x="929489" y="4786035"/>
              <a:ext cx="2142809" cy="189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Right Arrow 17">
              <a:extLst>
                <a:ext uri="{FF2B5EF4-FFF2-40B4-BE49-F238E27FC236}">
                  <a16:creationId xmlns:a16="http://schemas.microsoft.com/office/drawing/2014/main" id="{501C824F-B991-4029-B845-B0BD032C8045}"/>
                </a:ext>
              </a:extLst>
            </p:cNvPr>
            <p:cNvSpPr/>
            <p:nvPr/>
          </p:nvSpPr>
          <p:spPr>
            <a:xfrm rot="9625309" flipV="1">
              <a:off x="1868105" y="4421989"/>
              <a:ext cx="318328" cy="91012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Right Arrow 18">
              <a:extLst>
                <a:ext uri="{FF2B5EF4-FFF2-40B4-BE49-F238E27FC236}">
                  <a16:creationId xmlns:a16="http://schemas.microsoft.com/office/drawing/2014/main" id="{BA0AB4E8-C7E6-4C58-98D9-587C056BF9C4}"/>
                </a:ext>
              </a:extLst>
            </p:cNvPr>
            <p:cNvSpPr/>
            <p:nvPr/>
          </p:nvSpPr>
          <p:spPr>
            <a:xfrm flipV="1">
              <a:off x="2142777" y="4786035"/>
              <a:ext cx="280130" cy="72051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9460" name="TextBox 22">
            <a:extLst>
              <a:ext uri="{FF2B5EF4-FFF2-40B4-BE49-F238E27FC236}">
                <a16:creationId xmlns:a16="http://schemas.microsoft.com/office/drawing/2014/main" id="{1B88D666-AFD7-4319-AD2F-057F48D96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0302" y="2247361"/>
            <a:ext cx="64341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sr-Latn-RS" sz="2000" b="1">
                <a:cs typeface="Arial" panose="020B0604020202020204" pitchFamily="34" charset="0"/>
              </a:rPr>
              <a:t>Zraka 1.</a:t>
            </a:r>
            <a:r>
              <a:rPr lang="en-US" altLang="sr-Latn-RS" sz="2000">
                <a:cs typeface="Arial" panose="020B0604020202020204" pitchFamily="34" charset="0"/>
              </a:rPr>
              <a:t> upadna zraka na zrcalo ide sa vrha predmeta </a:t>
            </a:r>
          </a:p>
          <a:p>
            <a:pPr eaLnBrk="1" hangingPunct="1"/>
            <a:r>
              <a:rPr lang="en-US" altLang="sr-Latn-RS" sz="2000">
                <a:cs typeface="Arial" panose="020B0604020202020204" pitchFamily="34" charset="0"/>
              </a:rPr>
              <a:t>paralelno s optičkom osi – nakon odbijanja prolazi kroz</a:t>
            </a:r>
          </a:p>
          <a:p>
            <a:pPr eaLnBrk="1" hangingPunct="1"/>
            <a:r>
              <a:rPr lang="en-US" altLang="sr-Latn-RS" sz="2000">
                <a:cs typeface="Arial" panose="020B0604020202020204" pitchFamily="34" charset="0"/>
              </a:rPr>
              <a:t>žarište F.</a:t>
            </a:r>
            <a:endParaRPr lang="hr-HR" altLang="sr-Latn-RS" sz="2000">
              <a:cs typeface="Arial" panose="020B0604020202020204" pitchFamily="34" charset="0"/>
            </a:endParaRPr>
          </a:p>
        </p:txBody>
      </p:sp>
      <p:sp>
        <p:nvSpPr>
          <p:cNvPr id="19461" name="TextBox 25">
            <a:extLst>
              <a:ext uri="{FF2B5EF4-FFF2-40B4-BE49-F238E27FC236}">
                <a16:creationId xmlns:a16="http://schemas.microsoft.com/office/drawing/2014/main" id="{3CD840A8-766E-4E93-AC93-643E81FA3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0302" y="4505325"/>
            <a:ext cx="65262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sr-Latn-RS" sz="2000" b="1" dirty="0" err="1">
                <a:cs typeface="Arial" panose="020B0604020202020204" pitchFamily="34" charset="0"/>
              </a:rPr>
              <a:t>Zraka</a:t>
            </a:r>
            <a:r>
              <a:rPr lang="en-US" altLang="sr-Latn-RS" sz="2000" b="1" dirty="0">
                <a:cs typeface="Arial" panose="020B0604020202020204" pitchFamily="34" charset="0"/>
              </a:rPr>
              <a:t> 2.</a:t>
            </a:r>
            <a:r>
              <a:rPr lang="en-US" altLang="sr-Latn-RS" sz="2000" dirty="0">
                <a:cs typeface="Arial" panose="020B0604020202020204" pitchFamily="34" charset="0"/>
              </a:rPr>
              <a:t> </a:t>
            </a:r>
            <a:r>
              <a:rPr lang="en-US" altLang="sr-Latn-RS" sz="2000" dirty="0" err="1">
                <a:cs typeface="Arial" panose="020B0604020202020204" pitchFamily="34" charset="0"/>
              </a:rPr>
              <a:t>upadna</a:t>
            </a:r>
            <a:r>
              <a:rPr lang="en-US" altLang="sr-Latn-RS" sz="2000" dirty="0">
                <a:cs typeface="Arial" panose="020B0604020202020204" pitchFamily="34" charset="0"/>
              </a:rPr>
              <a:t> </a:t>
            </a:r>
            <a:r>
              <a:rPr lang="en-US" altLang="sr-Latn-RS" sz="2000" dirty="0" err="1">
                <a:cs typeface="Arial" panose="020B0604020202020204" pitchFamily="34" charset="0"/>
              </a:rPr>
              <a:t>zraka</a:t>
            </a:r>
            <a:r>
              <a:rPr lang="en-US" altLang="sr-Latn-RS" sz="2000" dirty="0">
                <a:cs typeface="Arial" panose="020B0604020202020204" pitchFamily="34" charset="0"/>
              </a:rPr>
              <a:t> </a:t>
            </a:r>
            <a:r>
              <a:rPr lang="en-US" altLang="sr-Latn-RS" sz="2000" dirty="0" err="1">
                <a:cs typeface="Arial" panose="020B0604020202020204" pitchFamily="34" charset="0"/>
              </a:rPr>
              <a:t>na</a:t>
            </a:r>
            <a:r>
              <a:rPr lang="en-US" altLang="sr-Latn-RS" sz="2000" dirty="0">
                <a:cs typeface="Arial" panose="020B0604020202020204" pitchFamily="34" charset="0"/>
              </a:rPr>
              <a:t> </a:t>
            </a:r>
            <a:r>
              <a:rPr lang="en-US" altLang="sr-Latn-RS" sz="2000" dirty="0" err="1">
                <a:cs typeface="Arial" panose="020B0604020202020204" pitchFamily="34" charset="0"/>
              </a:rPr>
              <a:t>zrcalo</a:t>
            </a:r>
            <a:r>
              <a:rPr lang="en-US" altLang="sr-Latn-RS" sz="2000" dirty="0">
                <a:cs typeface="Arial" panose="020B0604020202020204" pitchFamily="34" charset="0"/>
              </a:rPr>
              <a:t> ide od </a:t>
            </a:r>
            <a:r>
              <a:rPr lang="en-US" altLang="sr-Latn-RS" sz="2000" dirty="0" err="1">
                <a:cs typeface="Arial" panose="020B0604020202020204" pitchFamily="34" charset="0"/>
              </a:rPr>
              <a:t>točke</a:t>
            </a:r>
            <a:r>
              <a:rPr lang="en-US" altLang="sr-Latn-RS" sz="2000" dirty="0">
                <a:cs typeface="Arial" panose="020B0604020202020204" pitchFamily="34" charset="0"/>
              </a:rPr>
              <a:t> </a:t>
            </a:r>
            <a:r>
              <a:rPr lang="en-US" altLang="sr-Latn-RS" sz="2000" dirty="0" err="1">
                <a:cs typeface="Arial" panose="020B0604020202020204" pitchFamily="34" charset="0"/>
              </a:rPr>
              <a:t>na</a:t>
            </a:r>
            <a:r>
              <a:rPr lang="en-US" altLang="sr-Latn-RS" sz="2000" dirty="0">
                <a:cs typeface="Arial" panose="020B0604020202020204" pitchFamily="34" charset="0"/>
              </a:rPr>
              <a:t> </a:t>
            </a:r>
            <a:r>
              <a:rPr lang="en-US" altLang="sr-Latn-RS" sz="2000" dirty="0" err="1">
                <a:cs typeface="Arial" panose="020B0604020202020204" pitchFamily="34" charset="0"/>
              </a:rPr>
              <a:t>vrhu</a:t>
            </a:r>
            <a:r>
              <a:rPr lang="en-US" altLang="sr-Latn-RS" sz="2000" dirty="0"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sr-Latn-RS" sz="2000" dirty="0" err="1">
                <a:cs typeface="Arial" panose="020B0604020202020204" pitchFamily="34" charset="0"/>
              </a:rPr>
              <a:t>predmeta</a:t>
            </a:r>
            <a:r>
              <a:rPr lang="en-US" altLang="sr-Latn-RS" sz="2000" dirty="0">
                <a:cs typeface="Arial" panose="020B0604020202020204" pitchFamily="34" charset="0"/>
              </a:rPr>
              <a:t> </a:t>
            </a:r>
            <a:r>
              <a:rPr lang="en-US" altLang="sr-Latn-RS" sz="2000" dirty="0" err="1">
                <a:cs typeface="Arial" panose="020B0604020202020204" pitchFamily="34" charset="0"/>
              </a:rPr>
              <a:t>kroz</a:t>
            </a:r>
            <a:r>
              <a:rPr lang="en-US" altLang="sr-Latn-RS" sz="2000" dirty="0">
                <a:cs typeface="Arial" panose="020B0604020202020204" pitchFamily="34" charset="0"/>
              </a:rPr>
              <a:t> </a:t>
            </a:r>
            <a:r>
              <a:rPr lang="en-US" altLang="sr-Latn-RS" sz="2000" dirty="0" err="1">
                <a:cs typeface="Arial" panose="020B0604020202020204" pitchFamily="34" charset="0"/>
              </a:rPr>
              <a:t>žarište</a:t>
            </a:r>
            <a:r>
              <a:rPr lang="en-US" altLang="sr-Latn-RS" sz="2000" dirty="0">
                <a:cs typeface="Arial" panose="020B0604020202020204" pitchFamily="34" charset="0"/>
              </a:rPr>
              <a:t> F – </a:t>
            </a:r>
            <a:r>
              <a:rPr lang="en-US" altLang="sr-Latn-RS" sz="2000" dirty="0" err="1">
                <a:cs typeface="Arial" panose="020B0604020202020204" pitchFamily="34" charset="0"/>
              </a:rPr>
              <a:t>nakon</a:t>
            </a:r>
            <a:r>
              <a:rPr lang="en-US" altLang="sr-Latn-RS" sz="2000" dirty="0">
                <a:cs typeface="Arial" panose="020B0604020202020204" pitchFamily="34" charset="0"/>
              </a:rPr>
              <a:t> </a:t>
            </a:r>
            <a:r>
              <a:rPr lang="en-US" altLang="sr-Latn-RS" sz="2000" dirty="0" err="1">
                <a:cs typeface="Arial" panose="020B0604020202020204" pitchFamily="34" charset="0"/>
              </a:rPr>
              <a:t>odbijanja</a:t>
            </a:r>
            <a:r>
              <a:rPr lang="en-US" altLang="sr-Latn-RS" sz="2000" dirty="0">
                <a:cs typeface="Arial" panose="020B0604020202020204" pitchFamily="34" charset="0"/>
              </a:rPr>
              <a:t> ide </a:t>
            </a:r>
            <a:r>
              <a:rPr lang="en-US" altLang="sr-Latn-RS" sz="2000" dirty="0" err="1">
                <a:cs typeface="Arial" panose="020B0604020202020204" pitchFamily="34" charset="0"/>
              </a:rPr>
              <a:t>paralelno</a:t>
            </a:r>
            <a:endParaRPr lang="en-US" altLang="sr-Latn-RS" sz="2000" dirty="0">
              <a:cs typeface="Arial" panose="020B0604020202020204" pitchFamily="34" charset="0"/>
            </a:endParaRPr>
          </a:p>
          <a:p>
            <a:pPr eaLnBrk="1" hangingPunct="1"/>
            <a:r>
              <a:rPr lang="en-US" altLang="sr-Latn-RS" sz="2000" dirty="0">
                <a:cs typeface="Arial" panose="020B0604020202020204" pitchFamily="34" charset="0"/>
              </a:rPr>
              <a:t>s </a:t>
            </a:r>
            <a:r>
              <a:rPr lang="en-US" altLang="sr-Latn-RS" sz="2000" dirty="0" err="1">
                <a:cs typeface="Arial" panose="020B0604020202020204" pitchFamily="34" charset="0"/>
              </a:rPr>
              <a:t>optičkom</a:t>
            </a:r>
            <a:r>
              <a:rPr lang="en-US" altLang="sr-Latn-RS" sz="2000" dirty="0">
                <a:cs typeface="Arial" panose="020B0604020202020204" pitchFamily="34" charset="0"/>
              </a:rPr>
              <a:t> </a:t>
            </a:r>
            <a:r>
              <a:rPr lang="en-US" altLang="sr-Latn-RS" sz="2000" dirty="0" err="1">
                <a:cs typeface="Arial" panose="020B0604020202020204" pitchFamily="34" charset="0"/>
              </a:rPr>
              <a:t>osi</a:t>
            </a:r>
            <a:r>
              <a:rPr lang="en-US" altLang="sr-Latn-RS" sz="2000" dirty="0">
                <a:cs typeface="Arial" panose="020B0604020202020204" pitchFamily="34" charset="0"/>
              </a:rPr>
              <a:t>.</a:t>
            </a:r>
            <a:endParaRPr lang="hr-HR" altLang="sr-Latn-RS" sz="20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>
            <a:extLst>
              <a:ext uri="{FF2B5EF4-FFF2-40B4-BE49-F238E27FC236}">
                <a16:creationId xmlns:a16="http://schemas.microsoft.com/office/drawing/2014/main" id="{A4FD9984-9383-418A-AFCA-3288AE6F1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2688" y="642938"/>
            <a:ext cx="73596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3200">
                <a:solidFill>
                  <a:srgbClr val="C00000"/>
                </a:solidFill>
                <a:cs typeface="Arial" panose="020B0604020202020204" pitchFamily="34" charset="0"/>
              </a:rPr>
              <a:t>Konstrukcija slike na udubljenom zrcalu</a:t>
            </a:r>
            <a:endParaRPr lang="en-US" altLang="sr-Latn-RS" sz="320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sp>
        <p:nvSpPr>
          <p:cNvPr id="20482" name="TextBox 24">
            <a:extLst>
              <a:ext uri="{FF2B5EF4-FFF2-40B4-BE49-F238E27FC236}">
                <a16:creationId xmlns:a16="http://schemas.microsoft.com/office/drawing/2014/main" id="{839154B5-A286-4A80-8635-46248AB9F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981201"/>
            <a:ext cx="3849688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sr-Latn-RS" sz="2200">
                <a:cs typeface="Arial" panose="020B0604020202020204" pitchFamily="34" charset="0"/>
              </a:rPr>
              <a:t>Slika predmeta je: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sr-Latn-RS" sz="2200">
                <a:cs typeface="Arial" panose="020B0604020202020204" pitchFamily="34" charset="0"/>
              </a:rPr>
              <a:t> realna, obrnuta i umanjena</a:t>
            </a:r>
            <a:endParaRPr lang="hr-HR" altLang="sr-Latn-RS" sz="2200">
              <a:cs typeface="Arial" panose="020B0604020202020204" pitchFamily="34" charset="0"/>
            </a:endParaRPr>
          </a:p>
        </p:txBody>
      </p:sp>
      <p:sp>
        <p:nvSpPr>
          <p:cNvPr id="20483" name="TextBox 26">
            <a:extLst>
              <a:ext uri="{FF2B5EF4-FFF2-40B4-BE49-F238E27FC236}">
                <a16:creationId xmlns:a16="http://schemas.microsoft.com/office/drawing/2014/main" id="{C32116D1-F299-4BD8-9BA1-721C374C3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4343401"/>
            <a:ext cx="3676006" cy="1045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sr-Latn-RS" sz="2200">
                <a:cs typeface="Arial" panose="020B0604020202020204" pitchFamily="34" charset="0"/>
              </a:rPr>
              <a:t>Slika predmeta je: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sr-Latn-RS" sz="2200">
                <a:cs typeface="Arial" panose="020B0604020202020204" pitchFamily="34" charset="0"/>
              </a:rPr>
              <a:t> realna, obrnuta i uvećana</a:t>
            </a:r>
            <a:endParaRPr lang="hr-HR" altLang="sr-Latn-RS" sz="2200">
              <a:cs typeface="Arial" panose="020B0604020202020204" pitchFamily="34" charset="0"/>
            </a:endParaRPr>
          </a:p>
        </p:txBody>
      </p:sp>
      <p:pic>
        <p:nvPicPr>
          <p:cNvPr id="8197" name="Picture 6" descr="rad73080.jpg">
            <a:extLst>
              <a:ext uri="{FF2B5EF4-FFF2-40B4-BE49-F238E27FC236}">
                <a16:creationId xmlns:a16="http://schemas.microsoft.com/office/drawing/2014/main" id="{092024A7-41E9-44F6-9325-7BD5BC06A244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600200"/>
            <a:ext cx="24955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7" descr="rad49DBD.jpg">
            <a:extLst>
              <a:ext uri="{FF2B5EF4-FFF2-40B4-BE49-F238E27FC236}">
                <a16:creationId xmlns:a16="http://schemas.microsoft.com/office/drawing/2014/main" id="{586EFD75-BCB0-4902-AB0D-1B44BD6919C8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038600"/>
            <a:ext cx="25146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>
            <a:extLst>
              <a:ext uri="{FF2B5EF4-FFF2-40B4-BE49-F238E27FC236}">
                <a16:creationId xmlns:a16="http://schemas.microsoft.com/office/drawing/2014/main" id="{8554178C-E33F-424E-99CF-9AE72943A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2688" y="642938"/>
            <a:ext cx="73596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3200">
                <a:solidFill>
                  <a:srgbClr val="C00000"/>
                </a:solidFill>
                <a:cs typeface="Arial" panose="020B0604020202020204" pitchFamily="34" charset="0"/>
              </a:rPr>
              <a:t>Konstrukcija slike na udubljenom zrcalu</a:t>
            </a:r>
            <a:endParaRPr lang="en-US" altLang="sr-Latn-RS" sz="320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sp>
        <p:nvSpPr>
          <p:cNvPr id="21506" name="TextBox 24">
            <a:extLst>
              <a:ext uri="{FF2B5EF4-FFF2-40B4-BE49-F238E27FC236}">
                <a16:creationId xmlns:a16="http://schemas.microsoft.com/office/drawing/2014/main" id="{AB40A063-2D9B-4455-96D3-51445200C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1776" y="2209801"/>
            <a:ext cx="4318811" cy="1045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sr-Latn-RS" sz="2200">
                <a:cs typeface="Arial" panose="020B0604020202020204" pitchFamily="34" charset="0"/>
              </a:rPr>
              <a:t>Slika predmeta je: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sr-Latn-RS" sz="2200">
                <a:cs typeface="Arial" panose="020B0604020202020204" pitchFamily="34" charset="0"/>
              </a:rPr>
              <a:t> virtualna, povećana i uspravna</a:t>
            </a:r>
            <a:endParaRPr lang="hr-HR" altLang="sr-Latn-RS" sz="2200">
              <a:cs typeface="Arial" panose="020B0604020202020204" pitchFamily="34" charset="0"/>
            </a:endParaRPr>
          </a:p>
        </p:txBody>
      </p:sp>
      <p:sp>
        <p:nvSpPr>
          <p:cNvPr id="21507" name="TextBox 26">
            <a:extLst>
              <a:ext uri="{FF2B5EF4-FFF2-40B4-BE49-F238E27FC236}">
                <a16:creationId xmlns:a16="http://schemas.microsoft.com/office/drawing/2014/main" id="{DF5BC732-47F3-4E2B-9827-B8A325A53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1" y="4343401"/>
            <a:ext cx="4334841" cy="1045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sr-Latn-RS" sz="2200">
                <a:cs typeface="Arial" panose="020B0604020202020204" pitchFamily="34" charset="0"/>
              </a:rPr>
              <a:t>Slika predmeta je: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sr-Latn-RS" sz="2200">
                <a:cs typeface="Arial" panose="020B0604020202020204" pitchFamily="34" charset="0"/>
              </a:rPr>
              <a:t> virtualna, uspravna i umanjena</a:t>
            </a:r>
            <a:endParaRPr lang="hr-HR" altLang="sr-Latn-RS" sz="2200">
              <a:cs typeface="Arial" panose="020B0604020202020204" pitchFamily="34" charset="0"/>
            </a:endParaRPr>
          </a:p>
        </p:txBody>
      </p:sp>
      <p:pic>
        <p:nvPicPr>
          <p:cNvPr id="9221" name="Picture 6" descr="radF2570.jpg">
            <a:extLst>
              <a:ext uri="{FF2B5EF4-FFF2-40B4-BE49-F238E27FC236}">
                <a16:creationId xmlns:a16="http://schemas.microsoft.com/office/drawing/2014/main" id="{5AF1D2E7-D199-4428-8C1B-9EBB8B061DE2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676400"/>
            <a:ext cx="25908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7" descr="rad50ADD.jpg">
            <a:extLst>
              <a:ext uri="{FF2B5EF4-FFF2-40B4-BE49-F238E27FC236}">
                <a16:creationId xmlns:a16="http://schemas.microsoft.com/office/drawing/2014/main" id="{90C27C7A-E9F3-4617-93AE-ED89D0166116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886200"/>
            <a:ext cx="251460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>
            <a:extLst>
              <a:ext uri="{FF2B5EF4-FFF2-40B4-BE49-F238E27FC236}">
                <a16:creationId xmlns:a16="http://schemas.microsoft.com/office/drawing/2014/main" id="{7CC97A49-239D-4B81-AE98-85FFF4D6A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7125" y="642938"/>
            <a:ext cx="35448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sr-Latn-RS" sz="3600">
                <a:solidFill>
                  <a:srgbClr val="C00000"/>
                </a:solidFill>
                <a:cs typeface="Arial" panose="020B0604020202020204" pitchFamily="34" charset="0"/>
              </a:rPr>
              <a:t>Izbočeno zrcalo</a:t>
            </a:r>
            <a:r>
              <a:rPr lang="hr-HR" altLang="sr-Latn-RS" sz="360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endParaRPr lang="en-US" altLang="sr-Latn-RS" sz="360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sp>
        <p:nvSpPr>
          <p:cNvPr id="22530" name="TextBox 2">
            <a:extLst>
              <a:ext uri="{FF2B5EF4-FFF2-40B4-BE49-F238E27FC236}">
                <a16:creationId xmlns:a16="http://schemas.microsoft.com/office/drawing/2014/main" id="{D1C7AC56-DBAD-487D-8E09-0EC572D20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6350" y="1905000"/>
            <a:ext cx="4354077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buSzPct val="80000"/>
              <a:buFont typeface="Wingdings" panose="05000000000000000000" pitchFamily="2" charset="2"/>
              <a:buChar char="Ø"/>
            </a:pPr>
            <a:r>
              <a:rPr lang="en-US" altLang="sr-Latn-RS" sz="2400">
                <a:cs typeface="Arial" panose="020B0604020202020204" pitchFamily="34" charset="0"/>
              </a:rPr>
              <a:t> površina zrcala je ispupčena</a:t>
            </a:r>
          </a:p>
        </p:txBody>
      </p:sp>
      <p:pic>
        <p:nvPicPr>
          <p:cNvPr id="10244" name="Picture 6" descr="radC540D.jpg">
            <a:extLst>
              <a:ext uri="{FF2B5EF4-FFF2-40B4-BE49-F238E27FC236}">
                <a16:creationId xmlns:a16="http://schemas.microsoft.com/office/drawing/2014/main" id="{505DE6F5-E813-45F2-B445-E06E54D04D90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743200"/>
            <a:ext cx="2743200" cy="194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7" descr="radA445A.jpg">
            <a:extLst>
              <a:ext uri="{FF2B5EF4-FFF2-40B4-BE49-F238E27FC236}">
                <a16:creationId xmlns:a16="http://schemas.microsoft.com/office/drawing/2014/main" id="{3D87549F-5EF4-429F-B333-3BFCBA0A68CD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1" y="2438400"/>
            <a:ext cx="3446463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TextBox 11">
            <a:extLst>
              <a:ext uri="{FF2B5EF4-FFF2-40B4-BE49-F238E27FC236}">
                <a16:creationId xmlns:a16="http://schemas.microsoft.com/office/drawing/2014/main" id="{C60C51C8-6F11-45AD-9860-6D609A7E13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105401"/>
            <a:ext cx="537845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sr-Latn-RS" sz="2200">
                <a:cs typeface="Arial" panose="020B0604020202020204" pitchFamily="34" charset="0"/>
              </a:rPr>
              <a:t>Slika koju stvara izbočeno zrcalo uvijek je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altLang="sr-Latn-RS" sz="2200">
                <a:cs typeface="Arial" panose="020B0604020202020204" pitchFamily="34" charset="0"/>
              </a:rPr>
              <a:t> virtualna, uspravna i umanjena.</a:t>
            </a:r>
            <a:endParaRPr lang="hr-HR" altLang="sr-Latn-RS" sz="220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3" grpId="0"/>
    </p:bldLst>
  </p:timing>
</p:sld>
</file>

<file path=ppt/theme/theme1.xml><?xml version="1.0" encoding="utf-8"?>
<a:theme xmlns:a="http://schemas.openxmlformats.org/drawingml/2006/main" name="Žetva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tf00001241</Template>
  <TotalTime>10</TotalTime>
  <Words>170</Words>
  <Application>Microsoft Office PowerPoint</Application>
  <PresentationFormat>Široki zaslon</PresentationFormat>
  <Paragraphs>32</Paragraphs>
  <Slides>7</Slides>
  <Notes>0</Notes>
  <HiddenSlides>0</HiddenSlides>
  <MMClips>0</MMClips>
  <ScaleCrop>false</ScaleCrop>
  <HeadingPairs>
    <vt:vector size="8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3" baseType="lpstr">
      <vt:lpstr>Arial</vt:lpstr>
      <vt:lpstr>Calibri</vt:lpstr>
      <vt:lpstr>Franklin Gothic Book</vt:lpstr>
      <vt:lpstr>Wingdings</vt:lpstr>
      <vt:lpstr>Žetva</vt:lpstr>
      <vt:lpstr>Equation</vt:lpstr>
      <vt:lpstr>Sferna zrcala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Sferna zrcala</dc:title>
  <dc:creator>Marija Trnak Mašaberg</dc:creator>
  <cp:lastModifiedBy>Marija Trnak Mašaberg</cp:lastModifiedBy>
  <cp:revision>2</cp:revision>
  <dcterms:created xsi:type="dcterms:W3CDTF">2020-05-08T05:59:29Z</dcterms:created>
  <dcterms:modified xsi:type="dcterms:W3CDTF">2020-05-08T06:10:02Z</dcterms:modified>
</cp:coreProperties>
</file>