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58" r:id="rId3"/>
    <p:sldId id="359" r:id="rId4"/>
    <p:sldId id="360" r:id="rId5"/>
    <p:sldId id="361" r:id="rId6"/>
    <p:sldId id="354" r:id="rId7"/>
    <p:sldId id="362" r:id="rId8"/>
    <p:sldId id="357" r:id="rId9"/>
    <p:sldId id="355" r:id="rId10"/>
    <p:sldId id="356" r:id="rId11"/>
    <p:sldId id="353" r:id="rId12"/>
    <p:sldId id="30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vonimir Vrazic" initials="ZV" lastIdx="9" clrIdx="0">
    <p:extLst>
      <p:ext uri="{19B8F6BF-5375-455C-9EA6-DF929625EA0E}">
        <p15:presenceInfo xmlns:p15="http://schemas.microsoft.com/office/powerpoint/2012/main" xmlns="" userId="541e2bde51bd7509" providerId="Windows Live"/>
      </p:ext>
    </p:extLst>
  </p:cmAuthor>
  <p:cmAuthor id="2" name="Korisnik" initials="K" lastIdx="3" clrIdx="1">
    <p:extLst>
      <p:ext uri="{19B8F6BF-5375-455C-9EA6-DF929625EA0E}">
        <p15:presenceInfo xmlns:p15="http://schemas.microsoft.com/office/powerpoint/2012/main" xmlns="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8E7A"/>
    <a:srgbClr val="888380"/>
    <a:srgbClr val="868283"/>
    <a:srgbClr val="B20C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310" y="-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2ED0FF-7417-418D-9068-FAB2AA65D51A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3B8C512-4A41-4936-AB9D-C0203320FD4B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hr-HR" b="0" dirty="0" smtClean="0"/>
            <a:t>kruha i igara</a:t>
          </a:r>
          <a:endParaRPr lang="hr-HR" b="0" dirty="0"/>
        </a:p>
      </dgm:t>
    </dgm:pt>
    <dgm:pt modelId="{03674E26-ADD6-4254-A29A-0397B3E19637}" type="parTrans" cxnId="{C6298084-D0C6-4B63-A344-059B47E76583}">
      <dgm:prSet/>
      <dgm:spPr/>
      <dgm:t>
        <a:bodyPr/>
        <a:lstStyle/>
        <a:p>
          <a:endParaRPr lang="hr-HR"/>
        </a:p>
      </dgm:t>
    </dgm:pt>
    <dgm:pt modelId="{1355E1A2-939D-4D08-895A-6A23F4B60D17}" type="sibTrans" cxnId="{C6298084-D0C6-4B63-A344-059B47E76583}">
      <dgm:prSet/>
      <dgm:spPr/>
      <dgm:t>
        <a:bodyPr/>
        <a:lstStyle/>
        <a:p>
          <a:endParaRPr lang="hr-HR"/>
        </a:p>
      </dgm:t>
    </dgm:pt>
    <dgm:pt modelId="{FE397717-1D5C-47ED-84D2-144EF59175F7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hr-HR" dirty="0" smtClean="0"/>
            <a:t>rimska obitelj: pater </a:t>
          </a:r>
          <a:r>
            <a:rPr lang="hr-HR" dirty="0" err="1" smtClean="0"/>
            <a:t>familias</a:t>
          </a:r>
          <a:endParaRPr lang="hr-HR" dirty="0"/>
        </a:p>
      </dgm:t>
    </dgm:pt>
    <dgm:pt modelId="{DCEDC384-88B7-4794-B10A-45C5348802F3}" type="parTrans" cxnId="{475B7E6F-FDFD-4262-8CE2-EEDCB6F82B84}">
      <dgm:prSet/>
      <dgm:spPr/>
      <dgm:t>
        <a:bodyPr/>
        <a:lstStyle/>
        <a:p>
          <a:endParaRPr lang="hr-HR"/>
        </a:p>
      </dgm:t>
    </dgm:pt>
    <dgm:pt modelId="{1A09ED62-27F4-4BB9-A0DF-AFABBA8C5AAC}" type="sibTrans" cxnId="{475B7E6F-FDFD-4262-8CE2-EEDCB6F82B84}">
      <dgm:prSet/>
      <dgm:spPr/>
      <dgm:t>
        <a:bodyPr/>
        <a:lstStyle/>
        <a:p>
          <a:endParaRPr lang="hr-HR"/>
        </a:p>
      </dgm:t>
    </dgm:pt>
    <dgm:pt modelId="{E0951211-A386-41B2-B661-9BFFADD82A02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hr-HR" dirty="0" smtClean="0"/>
            <a:t>rimske kuće</a:t>
          </a:r>
          <a:endParaRPr lang="hr-HR" dirty="0"/>
        </a:p>
      </dgm:t>
    </dgm:pt>
    <dgm:pt modelId="{EF866E4F-D071-4CEF-81C6-F40909144ADB}" type="parTrans" cxnId="{2EF2E037-B3A1-4589-91E9-21215BD7511F}">
      <dgm:prSet/>
      <dgm:spPr/>
      <dgm:t>
        <a:bodyPr/>
        <a:lstStyle/>
        <a:p>
          <a:endParaRPr lang="hr-HR"/>
        </a:p>
      </dgm:t>
    </dgm:pt>
    <dgm:pt modelId="{D03EE6FD-5652-4F51-A787-7FAA01043FAE}" type="sibTrans" cxnId="{2EF2E037-B3A1-4589-91E9-21215BD7511F}">
      <dgm:prSet/>
      <dgm:spPr/>
      <dgm:t>
        <a:bodyPr/>
        <a:lstStyle/>
        <a:p>
          <a:endParaRPr lang="hr-HR"/>
        </a:p>
      </dgm:t>
    </dgm:pt>
    <dgm:pt modelId="{E33CA9FE-5510-45D3-BF67-357A4A33DCEB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r>
            <a:rPr lang="hr-HR" dirty="0" smtClean="0"/>
            <a:t>velike i raskošne gozbe</a:t>
          </a:r>
          <a:endParaRPr lang="hr-HR" dirty="0"/>
        </a:p>
      </dgm:t>
    </dgm:pt>
    <dgm:pt modelId="{0D5CF6DA-186A-47F6-95C6-A099E011245C}" type="parTrans" cxnId="{9355FB61-C785-47DF-8C11-67F188E01346}">
      <dgm:prSet/>
      <dgm:spPr/>
      <dgm:t>
        <a:bodyPr/>
        <a:lstStyle/>
        <a:p>
          <a:endParaRPr lang="hr-HR"/>
        </a:p>
      </dgm:t>
    </dgm:pt>
    <dgm:pt modelId="{9E7D1E80-5081-48FC-9F6D-30A89B5983AE}" type="sibTrans" cxnId="{9355FB61-C785-47DF-8C11-67F188E01346}">
      <dgm:prSet/>
      <dgm:spPr/>
      <dgm:t>
        <a:bodyPr/>
        <a:lstStyle/>
        <a:p>
          <a:endParaRPr lang="hr-HR"/>
        </a:p>
      </dgm:t>
    </dgm:pt>
    <dgm:pt modelId="{12CF9276-D4D5-4615-BFCB-578F0317B9EC}" type="pres">
      <dgm:prSet presAssocID="{4F2ED0FF-7417-418D-9068-FAB2AA65D5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60E36F7-7370-4676-9BF6-7C4432AE4104}" type="pres">
      <dgm:prSet presAssocID="{FE397717-1D5C-47ED-84D2-144EF59175F7}" presName="node" presStyleLbl="node1" presStyleIdx="0" presStyleCnt="4" custLinFactNeighborX="991" custLinFactNeighborY="418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3D5232-4716-4160-B029-56B9D529CB80}" type="pres">
      <dgm:prSet presAssocID="{1A09ED62-27F4-4BB9-A0DF-AFABBA8C5AAC}" presName="sibTrans" presStyleCnt="0"/>
      <dgm:spPr/>
    </dgm:pt>
    <dgm:pt modelId="{0787E1C5-D64B-48D2-AD05-9C445C96B832}" type="pres">
      <dgm:prSet presAssocID="{E0951211-A386-41B2-B661-9BFFADD82A02}" presName="node" presStyleLbl="node1" presStyleIdx="1" presStyleCnt="4" custLinFactNeighborX="-1806" custLinFactNeighborY="418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420349-C3EB-42DB-88EA-128D55FB3029}" type="pres">
      <dgm:prSet presAssocID="{D03EE6FD-5652-4F51-A787-7FAA01043FAE}" presName="sibTrans" presStyleCnt="0"/>
      <dgm:spPr/>
    </dgm:pt>
    <dgm:pt modelId="{ADA75C92-0D4E-44EB-884D-1BCF3EA86489}" type="pres">
      <dgm:prSet presAssocID="{E33CA9FE-5510-45D3-BF67-357A4A33DCEB}" presName="node" presStyleLbl="node1" presStyleIdx="2" presStyleCnt="4" custLinFactNeighborX="2855" custLinFactNeighborY="23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D4BEB5E-0EB4-415C-9473-20EBEC9DD146}" type="pres">
      <dgm:prSet presAssocID="{9E7D1E80-5081-48FC-9F6D-30A89B5983AE}" presName="sibTrans" presStyleCnt="0"/>
      <dgm:spPr/>
    </dgm:pt>
    <dgm:pt modelId="{A81F20FD-906C-4358-A6D9-6B632151447D}" type="pres">
      <dgm:prSet presAssocID="{23B8C512-4A41-4936-AB9D-C0203320FD4B}" presName="node" presStyleLbl="node1" presStyleIdx="3" presStyleCnt="4" custScaleX="103589" custScaleY="100284" custLinFactNeighborX="-2808" custLinFactNeighborY="195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8707384-F1D0-4EE5-9C57-7471262777A7}" type="presOf" srcId="{E33CA9FE-5510-45D3-BF67-357A4A33DCEB}" destId="{ADA75C92-0D4E-44EB-884D-1BCF3EA86489}" srcOrd="0" destOrd="0" presId="urn:microsoft.com/office/officeart/2005/8/layout/default#1"/>
    <dgm:cxn modelId="{475B7E6F-FDFD-4262-8CE2-EEDCB6F82B84}" srcId="{4F2ED0FF-7417-418D-9068-FAB2AA65D51A}" destId="{FE397717-1D5C-47ED-84D2-144EF59175F7}" srcOrd="0" destOrd="0" parTransId="{DCEDC384-88B7-4794-B10A-45C5348802F3}" sibTransId="{1A09ED62-27F4-4BB9-A0DF-AFABBA8C5AAC}"/>
    <dgm:cxn modelId="{F489ADDE-0F5C-4BD8-828D-DC7424AA38A5}" type="presOf" srcId="{FE397717-1D5C-47ED-84D2-144EF59175F7}" destId="{960E36F7-7370-4676-9BF6-7C4432AE4104}" srcOrd="0" destOrd="0" presId="urn:microsoft.com/office/officeart/2005/8/layout/default#1"/>
    <dgm:cxn modelId="{54635347-42F1-4322-9F6B-43509F6B3B20}" type="presOf" srcId="{E0951211-A386-41B2-B661-9BFFADD82A02}" destId="{0787E1C5-D64B-48D2-AD05-9C445C96B832}" srcOrd="0" destOrd="0" presId="urn:microsoft.com/office/officeart/2005/8/layout/default#1"/>
    <dgm:cxn modelId="{2EF2E037-B3A1-4589-91E9-21215BD7511F}" srcId="{4F2ED0FF-7417-418D-9068-FAB2AA65D51A}" destId="{E0951211-A386-41B2-B661-9BFFADD82A02}" srcOrd="1" destOrd="0" parTransId="{EF866E4F-D071-4CEF-81C6-F40909144ADB}" sibTransId="{D03EE6FD-5652-4F51-A787-7FAA01043FAE}"/>
    <dgm:cxn modelId="{85F80E97-E480-4AB4-A63A-5747694298D4}" type="presOf" srcId="{23B8C512-4A41-4936-AB9D-C0203320FD4B}" destId="{A81F20FD-906C-4358-A6D9-6B632151447D}" srcOrd="0" destOrd="0" presId="urn:microsoft.com/office/officeart/2005/8/layout/default#1"/>
    <dgm:cxn modelId="{0A970604-E35E-4EB7-8E59-31F7C5D01B33}" type="presOf" srcId="{4F2ED0FF-7417-418D-9068-FAB2AA65D51A}" destId="{12CF9276-D4D5-4615-BFCB-578F0317B9EC}" srcOrd="0" destOrd="0" presId="urn:microsoft.com/office/officeart/2005/8/layout/default#1"/>
    <dgm:cxn modelId="{9355FB61-C785-47DF-8C11-67F188E01346}" srcId="{4F2ED0FF-7417-418D-9068-FAB2AA65D51A}" destId="{E33CA9FE-5510-45D3-BF67-357A4A33DCEB}" srcOrd="2" destOrd="0" parTransId="{0D5CF6DA-186A-47F6-95C6-A099E011245C}" sibTransId="{9E7D1E80-5081-48FC-9F6D-30A89B5983AE}"/>
    <dgm:cxn modelId="{C6298084-D0C6-4B63-A344-059B47E76583}" srcId="{4F2ED0FF-7417-418D-9068-FAB2AA65D51A}" destId="{23B8C512-4A41-4936-AB9D-C0203320FD4B}" srcOrd="3" destOrd="0" parTransId="{03674E26-ADD6-4254-A29A-0397B3E19637}" sibTransId="{1355E1A2-939D-4D08-895A-6A23F4B60D17}"/>
    <dgm:cxn modelId="{8E013EF6-AD79-4FAB-8B37-80B98EBA286C}" type="presParOf" srcId="{12CF9276-D4D5-4615-BFCB-578F0317B9EC}" destId="{960E36F7-7370-4676-9BF6-7C4432AE4104}" srcOrd="0" destOrd="0" presId="urn:microsoft.com/office/officeart/2005/8/layout/default#1"/>
    <dgm:cxn modelId="{EBD1FD22-5751-44F8-9829-DD22ACE034E8}" type="presParOf" srcId="{12CF9276-D4D5-4615-BFCB-578F0317B9EC}" destId="{C33D5232-4716-4160-B029-56B9D529CB80}" srcOrd="1" destOrd="0" presId="urn:microsoft.com/office/officeart/2005/8/layout/default#1"/>
    <dgm:cxn modelId="{B5E28F22-C0DA-40C9-9EAC-D8B30088A001}" type="presParOf" srcId="{12CF9276-D4D5-4615-BFCB-578F0317B9EC}" destId="{0787E1C5-D64B-48D2-AD05-9C445C96B832}" srcOrd="2" destOrd="0" presId="urn:microsoft.com/office/officeart/2005/8/layout/default#1"/>
    <dgm:cxn modelId="{365C7AA6-54E8-4C92-98E3-6E09425F6693}" type="presParOf" srcId="{12CF9276-D4D5-4615-BFCB-578F0317B9EC}" destId="{24420349-C3EB-42DB-88EA-128D55FB3029}" srcOrd="3" destOrd="0" presId="urn:microsoft.com/office/officeart/2005/8/layout/default#1"/>
    <dgm:cxn modelId="{C6FC57C2-6467-4A8C-B7C3-A8D17BE9DA7E}" type="presParOf" srcId="{12CF9276-D4D5-4615-BFCB-578F0317B9EC}" destId="{ADA75C92-0D4E-44EB-884D-1BCF3EA86489}" srcOrd="4" destOrd="0" presId="urn:microsoft.com/office/officeart/2005/8/layout/default#1"/>
    <dgm:cxn modelId="{F2CCDE19-F26D-4F3C-ABC6-ABF1B3CDA2B8}" type="presParOf" srcId="{12CF9276-D4D5-4615-BFCB-578F0317B9EC}" destId="{3D4BEB5E-0EB4-415C-9473-20EBEC9DD146}" srcOrd="5" destOrd="0" presId="urn:microsoft.com/office/officeart/2005/8/layout/default#1"/>
    <dgm:cxn modelId="{EF1BC4E5-9C30-4D4D-9DB6-59BB53B1A601}" type="presParOf" srcId="{12CF9276-D4D5-4615-BFCB-578F0317B9EC}" destId="{A81F20FD-906C-4358-A6D9-6B632151447D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E36F7-7370-4676-9BF6-7C4432AE4104}">
      <dsp:nvSpPr>
        <dsp:cNvPr id="0" name=""/>
        <dsp:cNvSpPr/>
      </dsp:nvSpPr>
      <dsp:spPr>
        <a:xfrm>
          <a:off x="144138" y="94899"/>
          <a:ext cx="3701498" cy="2220898"/>
        </a:xfrm>
        <a:prstGeom prst="rect">
          <a:avLst/>
        </a:pr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400" kern="1200" dirty="0" smtClean="0"/>
            <a:t>rimska obitelj: pater </a:t>
          </a:r>
          <a:r>
            <a:rPr lang="hr-HR" sz="4400" kern="1200" dirty="0" err="1" smtClean="0"/>
            <a:t>familias</a:t>
          </a:r>
          <a:endParaRPr lang="hr-HR" sz="4400" kern="1200" dirty="0"/>
        </a:p>
      </dsp:txBody>
      <dsp:txXfrm>
        <a:off x="144138" y="94899"/>
        <a:ext cx="3701498" cy="2220898"/>
      </dsp:txXfrm>
    </dsp:sp>
    <dsp:sp modelId="{0787E1C5-D64B-48D2-AD05-9C445C96B832}">
      <dsp:nvSpPr>
        <dsp:cNvPr id="0" name=""/>
        <dsp:cNvSpPr/>
      </dsp:nvSpPr>
      <dsp:spPr>
        <a:xfrm>
          <a:off x="4112255" y="94899"/>
          <a:ext cx="3701498" cy="2220898"/>
        </a:xfrm>
        <a:prstGeom prst="rect">
          <a:avLst/>
        </a:pr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400" kern="1200" dirty="0" smtClean="0"/>
            <a:t>rimske kuće</a:t>
          </a:r>
          <a:endParaRPr lang="hr-HR" sz="4400" kern="1200" dirty="0"/>
        </a:p>
      </dsp:txBody>
      <dsp:txXfrm>
        <a:off x="4112255" y="94899"/>
        <a:ext cx="3701498" cy="2220898"/>
      </dsp:txXfrm>
    </dsp:sp>
    <dsp:sp modelId="{ADA75C92-0D4E-44EB-884D-1BCF3EA86489}">
      <dsp:nvSpPr>
        <dsp:cNvPr id="0" name=""/>
        <dsp:cNvSpPr/>
      </dsp:nvSpPr>
      <dsp:spPr>
        <a:xfrm>
          <a:off x="146710" y="2601265"/>
          <a:ext cx="3701498" cy="2220898"/>
        </a:xfrm>
        <a:prstGeom prst="rect">
          <a:avLst/>
        </a:pr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400" kern="1200" dirty="0" smtClean="0"/>
            <a:t>velike i raskošne gozbe</a:t>
          </a:r>
          <a:endParaRPr lang="hr-HR" sz="4400" kern="1200" dirty="0"/>
        </a:p>
      </dsp:txBody>
      <dsp:txXfrm>
        <a:off x="146710" y="2601265"/>
        <a:ext cx="3701498" cy="2220898"/>
      </dsp:txXfrm>
    </dsp:sp>
    <dsp:sp modelId="{A81F20FD-906C-4358-A6D9-6B632151447D}">
      <dsp:nvSpPr>
        <dsp:cNvPr id="0" name=""/>
        <dsp:cNvSpPr/>
      </dsp:nvSpPr>
      <dsp:spPr>
        <a:xfrm>
          <a:off x="4008742" y="2594958"/>
          <a:ext cx="3834344" cy="2227206"/>
        </a:xfrm>
        <a:prstGeom prst="rect">
          <a:avLst/>
        </a:prstGeom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400" b="0" kern="1200" dirty="0" smtClean="0"/>
            <a:t>kruha i igara</a:t>
          </a:r>
          <a:endParaRPr lang="hr-HR" sz="4400" b="0" kern="1200" dirty="0"/>
        </a:p>
      </dsp:txBody>
      <dsp:txXfrm>
        <a:off x="4008742" y="2594958"/>
        <a:ext cx="3834344" cy="2227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83A55-7468-4120-BBCA-CB802358C444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F9E44-28DD-4858-B569-485CE57A1A0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51597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1638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7893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0052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895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2904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77820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8671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9452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03086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9337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41512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909D4-4263-439A-9BD8-1124564BEA63}" type="datetimeFigureOut">
              <a:rPr lang="hr-HR" smtClean="0"/>
              <a:pPr/>
              <a:t>10.11.2019.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43BC2-EFD4-4507-A911-8E1701EB143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2817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49623-D4CD-439D-9B13-BC8762482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336016"/>
            <a:ext cx="6858000" cy="1462178"/>
          </a:xfrm>
        </p:spPr>
        <p:txBody>
          <a:bodyPr>
            <a:noAutofit/>
          </a:bodyPr>
          <a:lstStyle/>
          <a:p>
            <a:r>
              <a:rPr lang="hr-HR" b="1" dirty="0">
                <a:latin typeface="+mn-lt"/>
              </a:rPr>
              <a:t>V</a:t>
            </a:r>
            <a:r>
              <a:rPr lang="hr-HR" b="1" dirty="0" smtClean="0">
                <a:latin typeface="+mn-lt"/>
              </a:rPr>
              <a:t>. RIMSKI SVIJET</a:t>
            </a:r>
            <a:endParaRPr lang="hr-HR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EB9023-2DCF-4A1D-8470-75B76AC83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79349"/>
            <a:ext cx="6858000" cy="1869584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9. SVAKODNEVICA I ZABAVA STARIH RIMLJANA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xmlns="" val="7086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9086" y="1367245"/>
            <a:ext cx="7431316" cy="4423955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360022" y="470263"/>
            <a:ext cx="4807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unutrašnjost </a:t>
            </a:r>
            <a:r>
              <a:rPr lang="hr-HR" sz="2800" dirty="0" err="1" smtClean="0"/>
              <a:t>Koloseja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236618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15CBE4-5366-4863-BEC6-D8BBB1A5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4716"/>
          </a:xfrm>
        </p:spPr>
        <p:txBody>
          <a:bodyPr/>
          <a:lstStyle/>
          <a:p>
            <a:r>
              <a:rPr lang="hr-HR" dirty="0"/>
              <a:t>Ponovimo naučeno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F4C034A-8C13-4B32-AA63-7F091A8D6E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25167416"/>
              </p:ext>
            </p:extLst>
          </p:nvPr>
        </p:nvGraphicFramePr>
        <p:xfrm>
          <a:off x="957531" y="1224952"/>
          <a:ext cx="7988059" cy="4822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899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53656B-B4F7-4343-A88F-D57A55672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24" y="327804"/>
            <a:ext cx="8213425" cy="1871932"/>
          </a:xfrm>
        </p:spPr>
        <p:txBody>
          <a:bodyPr>
            <a:normAutofit/>
          </a:bodyPr>
          <a:lstStyle/>
          <a:p>
            <a:pPr algn="ctr"/>
            <a:r>
              <a:rPr lang="hr-HR" sz="2700" dirty="0">
                <a:solidFill>
                  <a:srgbClr val="FF0000"/>
                </a:solidFill>
              </a:rPr>
              <a:t>Zapišimo</a:t>
            </a:r>
            <a:br>
              <a:rPr lang="hr-HR" sz="2700" dirty="0">
                <a:solidFill>
                  <a:srgbClr val="FF0000"/>
                </a:solidFill>
              </a:rPr>
            </a:br>
            <a:r>
              <a:rPr lang="hr-HR" sz="2700" dirty="0" smtClean="0">
                <a:solidFill>
                  <a:srgbClr val="FF0000"/>
                </a:solidFill>
              </a:rPr>
              <a:t>      </a:t>
            </a:r>
            <a:r>
              <a:rPr lang="hr-HR" b="1" dirty="0" smtClean="0">
                <a:latin typeface="+mn-lt"/>
              </a:rPr>
              <a:t>Svakodnevica i zabava starih Rimljana</a:t>
            </a:r>
            <a:endParaRPr lang="hr-HR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573720-2753-454B-AA13-0E2483A81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23" y="1897811"/>
            <a:ext cx="7578827" cy="4097547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20000"/>
              </a:lnSpc>
              <a:buNone/>
            </a:pPr>
            <a:endParaRPr lang="hr-HR" sz="2800" dirty="0"/>
          </a:p>
          <a:p>
            <a:pPr marL="457200" lvl="1" indent="0">
              <a:lnSpc>
                <a:spcPct val="120000"/>
              </a:lnSpc>
              <a:buNone/>
            </a:pPr>
            <a:endParaRPr lang="hr-HR" dirty="0"/>
          </a:p>
          <a:p>
            <a:pPr>
              <a:lnSpc>
                <a:spcPct val="150000"/>
              </a:lnSpc>
              <a:buFontTx/>
              <a:buNone/>
            </a:pP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123406" y="2368730"/>
            <a:ext cx="7468503" cy="417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altLang="sr-Latn-RS" sz="2800" dirty="0" smtClean="0"/>
              <a:t>otac obitelji- pater </a:t>
            </a:r>
            <a:r>
              <a:rPr lang="hr-HR" altLang="sr-Latn-RS" sz="2800" dirty="0" err="1" smtClean="0"/>
              <a:t>familias</a:t>
            </a:r>
            <a:endParaRPr lang="hr-HR" altLang="sr-Latn-R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 smtClean="0">
                <a:sym typeface="Wingdings" panose="05000000000000000000" pitchFamily="2" charset="2"/>
              </a:rPr>
              <a:t>u početcima -  skroman život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 smtClean="0">
                <a:sym typeface="Wingdings" panose="05000000000000000000" pitchFamily="2" charset="2"/>
              </a:rPr>
              <a:t>kasnije razdoblje - pretjerivanje i raskoš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 smtClean="0">
                <a:sym typeface="Wingdings" panose="05000000000000000000" pitchFamily="2" charset="2"/>
              </a:rPr>
              <a:t>„kruha i igara”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r-HR" sz="28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endParaRPr lang="hr-HR" sz="2800" dirty="0"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</a:pPr>
            <a:endParaRPr lang="hr-H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3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314" y="365126"/>
            <a:ext cx="7688036" cy="923743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+mn-lt"/>
              </a:rPr>
              <a:t>Rimska obitelj</a:t>
            </a:r>
            <a:endParaRPr lang="hr-HR" sz="4000" dirty="0">
              <a:latin typeface="+mn-lt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086929" y="1190445"/>
            <a:ext cx="77465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pater </a:t>
            </a:r>
            <a:r>
              <a:rPr lang="hr-HR" sz="2800" dirty="0" err="1" smtClean="0"/>
              <a:t>familias</a:t>
            </a:r>
            <a:r>
              <a:rPr lang="hr-HR" sz="2800" dirty="0" smtClean="0"/>
              <a:t> (otac obitelji) na čelu obitelji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donosio sve odluke, imao potpunu vlast nad članovima obitelji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majka uživala veliko poštovanje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briga o kućanstvu i odgoju djece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školovanje djece: djecu obrazuju roditelji, imućniji se školuju u Grčkoj</a:t>
            </a:r>
          </a:p>
          <a:p>
            <a:pPr>
              <a:lnSpc>
                <a:spcPct val="150000"/>
              </a:lnSpc>
            </a:pPr>
            <a:endParaRPr lang="hr-HR" sz="2800" dirty="0"/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2879992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4287" y="278675"/>
            <a:ext cx="8447817" cy="678858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+mn-lt"/>
              </a:rPr>
              <a:t>Rimske kuće</a:t>
            </a:r>
            <a:endParaRPr lang="hr-HR" sz="4000" dirty="0">
              <a:latin typeface="+mn-lt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293298" y="957533"/>
            <a:ext cx="34936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kuće bogatih Rimljana: </a:t>
            </a:r>
            <a:r>
              <a:rPr lang="hr-HR" sz="2800" dirty="0" err="1" smtClean="0"/>
              <a:t>domus</a:t>
            </a:r>
            <a:endParaRPr lang="hr-HR" sz="28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atrij i peristil</a:t>
            </a:r>
          </a:p>
          <a:p>
            <a:pPr>
              <a:lnSpc>
                <a:spcPct val="150000"/>
              </a:lnSpc>
            </a:pPr>
            <a:endParaRPr lang="hr-HR" sz="28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siromašni Rimljani živjeli u </a:t>
            </a:r>
            <a:r>
              <a:rPr lang="hr-HR" sz="2800" dirty="0" err="1" smtClean="0"/>
              <a:t>insulama</a:t>
            </a:r>
            <a:endParaRPr lang="hr-HR" sz="2800" dirty="0"/>
          </a:p>
        </p:txBody>
      </p:sp>
      <p:pic>
        <p:nvPicPr>
          <p:cNvPr id="4" name="Picture 2" descr="https://s-media-cache-ak0.pinimg.com/736x/25/77/85/257785ce2e34caa8b14a165c5f3fa30c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7637" y="3309545"/>
            <a:ext cx="3486092" cy="357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resjek luć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26279" y="686568"/>
            <a:ext cx="4501186" cy="268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9318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9269" y="287383"/>
            <a:ext cx="7836081" cy="870857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+mn-lt"/>
              </a:rPr>
              <a:t>Kako su se hranili stari Rimljani</a:t>
            </a:r>
            <a:endParaRPr lang="hr-HR" sz="4000" dirty="0">
              <a:latin typeface="+mn-lt"/>
            </a:endParaRPr>
          </a:p>
        </p:txBody>
      </p:sp>
      <p:sp>
        <p:nvSpPr>
          <p:cNvPr id="4" name="Pravokutni oblačić 3"/>
          <p:cNvSpPr/>
          <p:nvPr/>
        </p:nvSpPr>
        <p:spPr>
          <a:xfrm>
            <a:off x="853440" y="1341118"/>
            <a:ext cx="5133292" cy="2411373"/>
          </a:xfrm>
          <a:prstGeom prst="wedgeRectCallou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u početcima: skroman život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poljoprivreda i stočarstvo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hrana: voće, povrće i mliječni proizvodi</a:t>
            </a:r>
            <a:endParaRPr lang="hr-HR" sz="2800" dirty="0"/>
          </a:p>
        </p:txBody>
      </p:sp>
      <p:sp>
        <p:nvSpPr>
          <p:cNvPr id="5" name="Pravokutni oblačić 4"/>
          <p:cNvSpPr/>
          <p:nvPr/>
        </p:nvSpPr>
        <p:spPr>
          <a:xfrm>
            <a:off x="2816237" y="3935369"/>
            <a:ext cx="5525506" cy="2493856"/>
          </a:xfrm>
          <a:prstGeom prst="wedgeRectCallou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kasnija razdoblja: pretjerivanje i raskoš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velike raskošne gozbe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 smtClean="0"/>
              <a:t> obilje hrane i pića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879455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imska goz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925" y="1166948"/>
            <a:ext cx="8208598" cy="456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al 3"/>
          <p:cNvSpPr/>
          <p:nvPr/>
        </p:nvSpPr>
        <p:spPr>
          <a:xfrm>
            <a:off x="1708030" y="226421"/>
            <a:ext cx="4934310" cy="843253"/>
          </a:xfrm>
          <a:prstGeom prst="wav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hr-HR" sz="2800" dirty="0" smtClean="0"/>
              <a:t>Raskošna gozba, ležeći položaj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126476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568" y="1781854"/>
            <a:ext cx="8093136" cy="3405564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098767" y="418011"/>
            <a:ext cx="4641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Rimska odjeća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xmlns="" val="11510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7168" y="211016"/>
            <a:ext cx="7718181" cy="975480"/>
          </a:xfrm>
        </p:spPr>
        <p:txBody>
          <a:bodyPr>
            <a:normAutofit/>
          </a:bodyPr>
          <a:lstStyle/>
          <a:p>
            <a:r>
              <a:rPr lang="hr-HR" sz="4000" dirty="0" smtClean="0">
                <a:latin typeface="+mn-lt"/>
              </a:rPr>
              <a:t>Kruha i igara</a:t>
            </a:r>
            <a:endParaRPr lang="hr-HR" sz="4000" dirty="0">
              <a:latin typeface="+mn-lt"/>
            </a:endParaRPr>
          </a:p>
        </p:txBody>
      </p:sp>
      <p:pic>
        <p:nvPicPr>
          <p:cNvPr id="3" name="Picture 2" descr="https://filmmakersblogsite.files.wordpress.com/2014/07/emper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5168" y="1012911"/>
            <a:ext cx="3523319" cy="23488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32" y="981859"/>
            <a:ext cx="2335494" cy="3018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/>
          <p:cNvSpPr txBox="1"/>
          <p:nvPr/>
        </p:nvSpPr>
        <p:spPr>
          <a:xfrm>
            <a:off x="888282" y="4255872"/>
            <a:ext cx="80141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400" dirty="0" smtClean="0"/>
              <a:t> </a:t>
            </a:r>
            <a:r>
              <a:rPr lang="hr-HR" sz="2800" dirty="0" smtClean="0"/>
              <a:t>omiljena zabava: </a:t>
            </a:r>
            <a:r>
              <a:rPr lang="hr-HR" sz="2800" dirty="0" err="1" smtClean="0"/>
              <a:t>gladijatorske</a:t>
            </a:r>
            <a:r>
              <a:rPr lang="hr-HR" sz="2800" dirty="0" smtClean="0"/>
              <a:t> borbe, utrke konjskih zaprega dvokolica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sz="2800" dirty="0"/>
              <a:t> </a:t>
            </a:r>
            <a:r>
              <a:rPr lang="hr-HR" sz="2800" dirty="0" smtClean="0"/>
              <a:t>amfiteatri: građevine kružnog oblika s arenom za borbu </a:t>
            </a:r>
            <a:endParaRPr lang="hr-HR" sz="2800" dirty="0"/>
          </a:p>
        </p:txBody>
      </p:sp>
      <p:pic>
        <p:nvPicPr>
          <p:cNvPr id="6" name="Picture 4" descr="gladijatori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0326" y="1352796"/>
            <a:ext cx="3315612" cy="299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64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8468" y="262876"/>
            <a:ext cx="5353566" cy="6516748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6150634" y="2516777"/>
            <a:ext cx="2557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 err="1" smtClean="0"/>
              <a:t>Kolosej</a:t>
            </a:r>
            <a:r>
              <a:rPr lang="hr-HR" sz="2400" i="1" dirty="0" smtClean="0"/>
              <a:t> u Rimu, presjek, ilustracija</a:t>
            </a: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xmlns="" val="983583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0323" y="1158240"/>
            <a:ext cx="7941262" cy="4663222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2107474" y="452846"/>
            <a:ext cx="4432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 smtClean="0"/>
              <a:t>Kolosej</a:t>
            </a:r>
            <a:r>
              <a:rPr lang="hr-HR" sz="2800" dirty="0" smtClean="0"/>
              <a:t> u Rimu - danas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xmlns="" val="68869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3234</TotalTime>
  <Words>195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V. RIMSKI SVIJET</vt:lpstr>
      <vt:lpstr>Rimska obitelj</vt:lpstr>
      <vt:lpstr>Rimske kuće</vt:lpstr>
      <vt:lpstr>Kako su se hranili stari Rimljani</vt:lpstr>
      <vt:lpstr>Slide 5</vt:lpstr>
      <vt:lpstr>Slide 6</vt:lpstr>
      <vt:lpstr>Kruha i igara</vt:lpstr>
      <vt:lpstr>Slide 8</vt:lpstr>
      <vt:lpstr>Slide 9</vt:lpstr>
      <vt:lpstr>Slide 10</vt:lpstr>
      <vt:lpstr>Ponovimo naučeno</vt:lpstr>
      <vt:lpstr>Zapišimo       Svakodnevica i zabava starih Rimljana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Valentina Šakić</dc:creator>
  <cp:lastModifiedBy>Windows User</cp:lastModifiedBy>
  <cp:revision>307</cp:revision>
  <dcterms:created xsi:type="dcterms:W3CDTF">2019-08-05T05:25:32Z</dcterms:created>
  <dcterms:modified xsi:type="dcterms:W3CDTF">2019-11-10T21:50:36Z</dcterms:modified>
</cp:coreProperties>
</file>