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1" r:id="rId4"/>
    <p:sldId id="272" r:id="rId5"/>
    <p:sldId id="276" r:id="rId6"/>
    <p:sldId id="273" r:id="rId7"/>
    <p:sldId id="274" r:id="rId8"/>
    <p:sldId id="277" r:id="rId9"/>
    <p:sldId id="279" r:id="rId10"/>
    <p:sldId id="278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D22B765-CC6A-4394-81BD-09CA12233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F38FD22B-4009-4976-A2BD-078069C41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87D43A61-A132-43AF-A24F-C29CF1918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2494-2112-42DD-A43E-66407367EC54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26EC6C8F-88D4-417F-94F8-E7029EF96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554A1B9D-2066-4B61-84AA-6542657E7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7AB1B-9D0D-481D-9DCA-6709843D2C0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3825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B318D26-B698-429B-9132-D03815D9D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1B19E15E-6EC4-471B-8311-A9B83F1CB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ED7DC3AA-D856-4185-ABDA-F55FF29D0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2494-2112-42DD-A43E-66407367EC54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F87E31A8-CD46-42FD-B181-D700B758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9EAD2E43-A632-471E-BC64-B37F0E3F8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7AB1B-9D0D-481D-9DCA-6709843D2C0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8943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CFFBD220-FEC9-4D71-82E4-ADB5DBA26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7AC28AB2-8867-48B9-A928-874985BB7E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9462BC7A-8C59-4CB5-A76C-C4BB6936E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2494-2112-42DD-A43E-66407367EC54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98D8AC2F-5C5C-4C7F-A8DB-6483616B2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99CF43A4-7780-4E4E-B693-7F4624509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7AB1B-9D0D-481D-9DCA-6709843D2C0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634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BA098FC-0BCB-41D2-B90E-F5D14CE5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2DA79524-E481-494E-B7A6-FB31D4BD3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70C5442E-58FF-47F4-AF46-3ED5E1DCC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2494-2112-42DD-A43E-66407367EC54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A5007604-DD96-41A8-8F56-C8F19B3F6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EA8698D4-FE04-48FD-BA10-9A0794A10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7AB1B-9D0D-481D-9DCA-6709843D2C0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00213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ECBE34F-8ACE-4DEE-9A2F-CB85A1827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7B4E015E-79E3-4D58-9718-CFE463EA1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9B6067F6-4CFC-4D4F-AEE4-2AE8970B7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2494-2112-42DD-A43E-66407367EC54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16889783-B371-461F-B345-9961E0FFA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9D0B838E-16F5-40AC-989C-4A69B0DDC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7AB1B-9D0D-481D-9DCA-6709843D2C0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56817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872EE32-EF54-48DF-9817-35E1DAFB0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41E06E2D-4E84-42D8-8C04-5413CDE8C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E958BBCE-9899-4665-94E9-58A5EE7A2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15B50A80-CA27-4CED-A5F5-B56F4DE4D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2494-2112-42DD-A43E-66407367EC54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0238A165-25D7-46D3-BF79-0657F956B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25BF395D-BA14-42ED-8D15-8331B51E4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7AB1B-9D0D-481D-9DCA-6709843D2C0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3867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495B560-AE45-4A47-92DA-A2E97FDFA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D1AD45D3-5A6D-43D2-8CEE-3F595F961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D5B284C0-5A4E-417A-9E2C-CC56C4A25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291B1F88-7C6C-4D8C-82F6-7827C254D1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01BD3AD3-9442-4DC7-AFDB-2FA3B6D374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EF3E8653-1856-4BB5-8372-CFE120197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2494-2112-42DD-A43E-66407367EC54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EE6DC60C-5012-4F26-80FF-0E729DF9D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B038E00C-011F-43DB-857F-BA79F31BA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7AB1B-9D0D-481D-9DCA-6709843D2C0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239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965E439-8F4F-4D2E-A1C4-99D7E71B0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27942F23-AC41-4BA5-9F8B-440804F58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2494-2112-42DD-A43E-66407367EC54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2DD0112E-3BE1-4719-BB91-57A5FD2EA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AC874585-3E55-4037-98A1-04A881FEE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7AB1B-9D0D-481D-9DCA-6709843D2C0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7028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D14E64D5-8EEF-44FB-813E-5C8DD2ED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2494-2112-42DD-A43E-66407367EC54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0F9F9474-18FC-426D-A316-1338B14C2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FC73D3F2-BC0C-4BE5-9607-86F4FA638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7AB1B-9D0D-481D-9DCA-6709843D2C0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6951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412709A-0DD2-4265-A789-1EC9AF5A9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707317D-2D37-4DE7-AA8E-2DAB81185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564901F6-C018-42A3-838F-BD6B6FE64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3E988EF5-AC7A-4F35-956C-2594D129E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2494-2112-42DD-A43E-66407367EC54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6FF44160-32D9-485B-9F33-24E2ACD3C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2382F797-D846-4C4B-8830-93C222812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7AB1B-9D0D-481D-9DCA-6709843D2C0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45197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DCF4607-B661-48EF-B410-534F87383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6364B0AF-93A8-4715-A367-11D0CEB1B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E7867CFB-A7C3-47ED-8F1F-C76B95378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65EF93FF-2D62-4E7F-856A-BBFD37621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2494-2112-42DD-A43E-66407367EC54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85CB4B7F-C346-4633-B635-118640C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606D11F2-6A0E-4653-A430-54FF0FF8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7AB1B-9D0D-481D-9DCA-6709843D2C0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6972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EC618723-5BED-4639-B92F-2206CF10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1150735A-8B44-47F3-8CD7-82438507B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503B5318-0F6B-4B1B-BC20-DCEC1140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E2494-2112-42DD-A43E-66407367EC54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0AC695E4-9E63-4C9B-A205-6737FA790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B741F6DB-E4C6-40CA-B2ED-6C141A1A4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7AB1B-9D0D-481D-9DCA-6709843D2C0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715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96" r="4857" b="376"/>
          <a:stretch/>
        </p:blipFill>
        <p:spPr>
          <a:xfrm>
            <a:off x="-26127" y="8708"/>
            <a:ext cx="12226835" cy="6923316"/>
          </a:xfrm>
          <a:prstGeom prst="rect">
            <a:avLst/>
          </a:prstGeom>
        </p:spPr>
      </p:pic>
      <p:pic>
        <p:nvPicPr>
          <p:cNvPr id="5" name="Rezervirano mjesto sadržaja 3">
            <a:extLst>
              <a:ext uri="{FF2B5EF4-FFF2-40B4-BE49-F238E27FC236}">
                <a16:creationId xmlns:a16="http://schemas.microsoft.com/office/drawing/2014/main" xmlns="" id="{BCDAF6DC-5CF3-44C5-B80E-22AE6142A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79" r="340" b="47605"/>
          <a:stretch/>
        </p:blipFill>
        <p:spPr>
          <a:xfrm>
            <a:off x="139335" y="4903297"/>
            <a:ext cx="7859719" cy="916503"/>
          </a:xfrm>
          <a:prstGeom prst="rect">
            <a:avLst/>
          </a:prstGeom>
        </p:spPr>
      </p:pic>
      <p:pic>
        <p:nvPicPr>
          <p:cNvPr id="6" name="Rezervirano mjesto sadržaja 3">
            <a:extLst>
              <a:ext uri="{FF2B5EF4-FFF2-40B4-BE49-F238E27FC236}">
                <a16:creationId xmlns:a16="http://schemas.microsoft.com/office/drawing/2014/main" xmlns="" id="{E037912A-76D4-484C-9A31-5989D4363B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395" r="43020"/>
          <a:stretch/>
        </p:blipFill>
        <p:spPr>
          <a:xfrm>
            <a:off x="1169028" y="5819800"/>
            <a:ext cx="5208719" cy="8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91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crtež&#10;&#10;Opis je automatski generiran">
            <a:extLst>
              <a:ext uri="{FF2B5EF4-FFF2-40B4-BE49-F238E27FC236}">
                <a16:creationId xmlns:a16="http://schemas.microsoft.com/office/drawing/2014/main" xmlns="" id="{BAC3F560-7C6C-4C0D-AF04-130BD33C5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0" y="1106353"/>
            <a:ext cx="11847577" cy="3882898"/>
          </a:xfr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C8792D46-E32E-4CF4-BD89-0DC79C2E5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141" y="186207"/>
            <a:ext cx="2485714" cy="857143"/>
          </a:xfrm>
          <a:prstGeom prst="rect">
            <a:avLst/>
          </a:prstGeom>
        </p:spPr>
      </p:pic>
      <p:pic>
        <p:nvPicPr>
          <p:cNvPr id="7" name="Rezervirano mjesto sadržaja 3">
            <a:extLst>
              <a:ext uri="{FF2B5EF4-FFF2-40B4-BE49-F238E27FC236}">
                <a16:creationId xmlns:a16="http://schemas.microsoft.com/office/drawing/2014/main" xmlns="" id="{3E27B631-B633-484A-9FAB-065370E94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860" y="6267635"/>
            <a:ext cx="2899628" cy="55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0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114C239A-7156-42E0-88BC-C9A8D6048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94810"/>
            <a:ext cx="12192000" cy="15846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8B9512B6-9471-4B39-8692-176051C37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02" y="1879423"/>
            <a:ext cx="4701836" cy="4683767"/>
          </a:xfrm>
          <a:prstGeom prst="rect">
            <a:avLst/>
          </a:prstGeom>
        </p:spPr>
      </p:pic>
      <p:pic>
        <p:nvPicPr>
          <p:cNvPr id="6" name="Rezervirano mjesto sadržaja 3">
            <a:extLst>
              <a:ext uri="{FF2B5EF4-FFF2-40B4-BE49-F238E27FC236}">
                <a16:creationId xmlns:a16="http://schemas.microsoft.com/office/drawing/2014/main" xmlns="" id="{AF57B3F3-F4D4-4D27-AE66-81B2E4FA7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860" y="6267635"/>
            <a:ext cx="2899628" cy="554854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A53FDAB7-E856-4B2B-AC64-48AC7A2DD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7628" y="1879423"/>
            <a:ext cx="6084164" cy="403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8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xmlns="" id="{116FFC27-3FBA-4AA1-A436-01117BBE1743}"/>
              </a:ext>
            </a:extLst>
          </p:cNvPr>
          <p:cNvSpPr/>
          <p:nvPr/>
        </p:nvSpPr>
        <p:spPr>
          <a:xfrm>
            <a:off x="3877803" y="334709"/>
            <a:ext cx="4436394" cy="162583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b="1" dirty="0">
                <a:solidFill>
                  <a:srgbClr val="002060"/>
                </a:solidFill>
              </a:rPr>
              <a:t>BAŠTINA</a:t>
            </a:r>
          </a:p>
          <a:p>
            <a:pPr algn="ctr"/>
            <a:r>
              <a:rPr lang="hr-HR" sz="3000" dirty="0">
                <a:solidFill>
                  <a:schemeClr val="tx1"/>
                </a:solidFill>
              </a:rPr>
              <a:t>- sva imovina i sve ono što smo naslijedili od predaka. </a:t>
            </a:r>
          </a:p>
        </p:txBody>
      </p:sp>
      <p:cxnSp>
        <p:nvCxnSpPr>
          <p:cNvPr id="24" name="Ravni poveznik 23">
            <a:extLst>
              <a:ext uri="{FF2B5EF4-FFF2-40B4-BE49-F238E27FC236}">
                <a16:creationId xmlns:a16="http://schemas.microsoft.com/office/drawing/2014/main" xmlns="" id="{82B4143D-EFC6-413E-B3CC-24CE1227193F}"/>
              </a:ext>
            </a:extLst>
          </p:cNvPr>
          <p:cNvCxnSpPr>
            <a:cxnSpLocks/>
          </p:cNvCxnSpPr>
          <p:nvPr/>
        </p:nvCxnSpPr>
        <p:spPr>
          <a:xfrm flipH="1">
            <a:off x="2545995" y="1960546"/>
            <a:ext cx="2537796" cy="9474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vni poveznik 25">
            <a:extLst>
              <a:ext uri="{FF2B5EF4-FFF2-40B4-BE49-F238E27FC236}">
                <a16:creationId xmlns:a16="http://schemas.microsoft.com/office/drawing/2014/main" xmlns="" id="{AFA52E36-675B-45DA-9401-73EDF1CAA86D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6773662" y="1960546"/>
            <a:ext cx="2733180" cy="9474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avokutnik 13">
            <a:extLst>
              <a:ext uri="{FF2B5EF4-FFF2-40B4-BE49-F238E27FC236}">
                <a16:creationId xmlns:a16="http://schemas.microsoft.com/office/drawing/2014/main" xmlns="" id="{BB2917DE-6E6A-44AA-9D2A-35EDB87889AE}"/>
              </a:ext>
            </a:extLst>
          </p:cNvPr>
          <p:cNvSpPr/>
          <p:nvPr/>
        </p:nvSpPr>
        <p:spPr>
          <a:xfrm>
            <a:off x="286526" y="2888191"/>
            <a:ext cx="4436394" cy="188355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b="1" dirty="0">
                <a:solidFill>
                  <a:srgbClr val="C00000"/>
                </a:solidFill>
              </a:rPr>
              <a:t>PRIRODNA</a:t>
            </a:r>
          </a:p>
          <a:p>
            <a:pPr algn="ctr"/>
            <a:r>
              <a:rPr lang="hr-HR" sz="3000" dirty="0">
                <a:solidFill>
                  <a:schemeClr val="tx1"/>
                </a:solidFill>
              </a:rPr>
              <a:t>- reljefni oblici, vode, biljni i životinjski svijet. </a:t>
            </a:r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xmlns="" id="{E24FFCCD-48F2-4A72-9DF3-D1B291602AD4}"/>
              </a:ext>
            </a:extLst>
          </p:cNvPr>
          <p:cNvSpPr/>
          <p:nvPr/>
        </p:nvSpPr>
        <p:spPr>
          <a:xfrm>
            <a:off x="7108210" y="2908021"/>
            <a:ext cx="4797264" cy="26914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b="1" dirty="0">
                <a:solidFill>
                  <a:srgbClr val="C00000"/>
                </a:solidFill>
              </a:rPr>
              <a:t>KULTURNA</a:t>
            </a:r>
          </a:p>
          <a:p>
            <a:pPr algn="ctr"/>
            <a:r>
              <a:rPr lang="hr-HR" sz="2900" dirty="0">
                <a:solidFill>
                  <a:schemeClr val="tx1"/>
                </a:solidFill>
              </a:rPr>
              <a:t>- naslijeđena ostavština prošlih naraštaja koja ima umjetnički, povijesni, arheološki i znanstveni značaj. </a:t>
            </a:r>
          </a:p>
        </p:txBody>
      </p:sp>
      <p:pic>
        <p:nvPicPr>
          <p:cNvPr id="21" name="Rezervirano mjesto sadržaja 3">
            <a:extLst>
              <a:ext uri="{FF2B5EF4-FFF2-40B4-BE49-F238E27FC236}">
                <a16:creationId xmlns:a16="http://schemas.microsoft.com/office/drawing/2014/main" xmlns="" id="{76FB3F4B-3BDA-46F1-A530-340264D56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6860" y="6267635"/>
            <a:ext cx="2899628" cy="55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A8636178-D38F-463D-88E9-B9D6E5973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3230" y="35511"/>
            <a:ext cx="6292349" cy="628353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E0AA94BC-05DC-4BA4-8940-63CBA0F5B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1" y="111824"/>
            <a:ext cx="5795899" cy="247143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D8E7BE2-E0DB-4C32-87CF-412173BDCE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69"/>
          <a:stretch/>
        </p:blipFill>
        <p:spPr>
          <a:xfrm>
            <a:off x="46421" y="2824457"/>
            <a:ext cx="5770870" cy="2786229"/>
          </a:xfrm>
          <a:prstGeom prst="rect">
            <a:avLst/>
          </a:prstGeom>
        </p:spPr>
      </p:pic>
      <p:pic>
        <p:nvPicPr>
          <p:cNvPr id="7" name="Rezervirano mjesto sadržaja 3">
            <a:extLst>
              <a:ext uri="{FF2B5EF4-FFF2-40B4-BE49-F238E27FC236}">
                <a16:creationId xmlns:a16="http://schemas.microsoft.com/office/drawing/2014/main" xmlns="" id="{54D19C6A-01C4-442D-A14A-24E280BD8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6860" y="6267635"/>
            <a:ext cx="2899628" cy="554854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A048F8A-88B2-4163-AF56-C0FAB8348B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558"/>
          <a:stretch/>
        </p:blipFill>
        <p:spPr>
          <a:xfrm>
            <a:off x="374281" y="5719734"/>
            <a:ext cx="5307428" cy="33333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539E8702-09DA-4060-B914-7F0E69C42E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442" t="5839"/>
          <a:stretch/>
        </p:blipFill>
        <p:spPr>
          <a:xfrm>
            <a:off x="1363069" y="6005178"/>
            <a:ext cx="3330667" cy="31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8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xmlns="" id="{116FFC27-3FBA-4AA1-A436-01117BBE1743}"/>
              </a:ext>
            </a:extLst>
          </p:cNvPr>
          <p:cNvSpPr/>
          <p:nvPr/>
        </p:nvSpPr>
        <p:spPr>
          <a:xfrm>
            <a:off x="4187286" y="365203"/>
            <a:ext cx="3817428" cy="123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b="1" dirty="0">
                <a:solidFill>
                  <a:srgbClr val="002060"/>
                </a:solidFill>
              </a:rPr>
              <a:t>KULTURNA BAŠTINA</a:t>
            </a:r>
          </a:p>
        </p:txBody>
      </p:sp>
      <p:cxnSp>
        <p:nvCxnSpPr>
          <p:cNvPr id="24" name="Ravni poveznik 23">
            <a:extLst>
              <a:ext uri="{FF2B5EF4-FFF2-40B4-BE49-F238E27FC236}">
                <a16:creationId xmlns:a16="http://schemas.microsoft.com/office/drawing/2014/main" xmlns="" id="{82B4143D-EFC6-413E-B3CC-24CE1227193F}"/>
              </a:ext>
            </a:extLst>
          </p:cNvPr>
          <p:cNvCxnSpPr>
            <a:cxnSpLocks/>
          </p:cNvCxnSpPr>
          <p:nvPr/>
        </p:nvCxnSpPr>
        <p:spPr>
          <a:xfrm flipH="1">
            <a:off x="2707392" y="1609095"/>
            <a:ext cx="2654721" cy="10409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vni poveznik 25">
            <a:extLst>
              <a:ext uri="{FF2B5EF4-FFF2-40B4-BE49-F238E27FC236}">
                <a16:creationId xmlns:a16="http://schemas.microsoft.com/office/drawing/2014/main" xmlns="" id="{AFA52E36-675B-45DA-9401-73EDF1CAA86D}"/>
              </a:ext>
            </a:extLst>
          </p:cNvPr>
          <p:cNvCxnSpPr>
            <a:cxnSpLocks/>
          </p:cNvCxnSpPr>
          <p:nvPr/>
        </p:nvCxnSpPr>
        <p:spPr>
          <a:xfrm>
            <a:off x="6720396" y="1609095"/>
            <a:ext cx="2163051" cy="10409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avokutnik 13">
            <a:extLst>
              <a:ext uri="{FF2B5EF4-FFF2-40B4-BE49-F238E27FC236}">
                <a16:creationId xmlns:a16="http://schemas.microsoft.com/office/drawing/2014/main" xmlns="" id="{BB2917DE-6E6A-44AA-9D2A-35EDB87889AE}"/>
              </a:ext>
            </a:extLst>
          </p:cNvPr>
          <p:cNvSpPr/>
          <p:nvPr/>
        </p:nvSpPr>
        <p:spPr>
          <a:xfrm>
            <a:off x="618256" y="2663425"/>
            <a:ext cx="4053980" cy="224737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500" b="1" dirty="0">
                <a:solidFill>
                  <a:srgbClr val="C00000"/>
                </a:solidFill>
              </a:rPr>
              <a:t>MATERIJALNA</a:t>
            </a:r>
          </a:p>
          <a:p>
            <a:pPr algn="ctr"/>
            <a:r>
              <a:rPr lang="hr-HR" sz="3500" dirty="0">
                <a:solidFill>
                  <a:schemeClr val="tx1"/>
                </a:solidFill>
              </a:rPr>
              <a:t>- različiti predmeti i objekti </a:t>
            </a:r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xmlns="" id="{E24FFCCD-48F2-4A72-9DF3-D1B291602AD4}"/>
              </a:ext>
            </a:extLst>
          </p:cNvPr>
          <p:cNvSpPr/>
          <p:nvPr/>
        </p:nvSpPr>
        <p:spPr>
          <a:xfrm>
            <a:off x="6856457" y="2663425"/>
            <a:ext cx="4888700" cy="224737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500" b="1" dirty="0">
                <a:solidFill>
                  <a:srgbClr val="C00000"/>
                </a:solidFill>
              </a:rPr>
              <a:t>NEMATERIJALNA</a:t>
            </a:r>
          </a:p>
          <a:p>
            <a:pPr algn="ctr"/>
            <a:r>
              <a:rPr lang="hr-HR" sz="3500" dirty="0">
                <a:solidFill>
                  <a:schemeClr val="tx1"/>
                </a:solidFill>
              </a:rPr>
              <a:t>- običaji, pjesme, vještine, gastronomija i sl.</a:t>
            </a:r>
          </a:p>
        </p:txBody>
      </p:sp>
      <p:pic>
        <p:nvPicPr>
          <p:cNvPr id="18" name="Rezervirano mjesto sadržaja 3">
            <a:extLst>
              <a:ext uri="{FF2B5EF4-FFF2-40B4-BE49-F238E27FC236}">
                <a16:creationId xmlns:a16="http://schemas.microsoft.com/office/drawing/2014/main" xmlns="" id="{FDF5F19B-C89A-43BF-96C1-680D5F59F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6860" y="6267635"/>
            <a:ext cx="2899628" cy="55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2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619B6DBD-0F5C-45C8-9D77-51B7BD3C4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7" y="2239799"/>
            <a:ext cx="6003834" cy="3283923"/>
          </a:xfrm>
          <a:prstGeom prst="rect">
            <a:avLst/>
          </a:prstGeom>
        </p:spPr>
      </p:pic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E5079578-E24E-4B23-BD4C-EF1066A19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891" y="181685"/>
            <a:ext cx="11796514" cy="4357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b="1" dirty="0"/>
              <a:t>UNESCO</a:t>
            </a:r>
            <a:r>
              <a:rPr lang="hr-HR" sz="3200" dirty="0"/>
              <a:t> </a:t>
            </a:r>
          </a:p>
          <a:p>
            <a:pPr marL="0" indent="0">
              <a:buNone/>
            </a:pPr>
            <a:r>
              <a:rPr lang="hr-HR" sz="3200" dirty="0"/>
              <a:t>(</a:t>
            </a:r>
            <a:r>
              <a:rPr lang="en-US" sz="3200" b="1" dirty="0"/>
              <a:t>U</a:t>
            </a:r>
            <a:r>
              <a:rPr lang="en-US" sz="3200" dirty="0"/>
              <a:t>nited </a:t>
            </a:r>
            <a:r>
              <a:rPr lang="en-US" sz="3200" b="1" dirty="0"/>
              <a:t>N</a:t>
            </a:r>
            <a:r>
              <a:rPr lang="en-US" sz="3200" dirty="0"/>
              <a:t>ations </a:t>
            </a:r>
            <a:r>
              <a:rPr lang="en-US" sz="3200" b="1" dirty="0"/>
              <a:t>E</a:t>
            </a:r>
            <a:r>
              <a:rPr lang="en-US" sz="3200" dirty="0"/>
              <a:t>ducational, </a:t>
            </a:r>
            <a:r>
              <a:rPr lang="en-US" sz="3200" b="1" dirty="0"/>
              <a:t>S</a:t>
            </a:r>
            <a:r>
              <a:rPr lang="en-US" sz="3200" dirty="0"/>
              <a:t>cientific and </a:t>
            </a:r>
            <a:r>
              <a:rPr lang="en-US" sz="3200" b="1" dirty="0"/>
              <a:t>C</a:t>
            </a:r>
            <a:r>
              <a:rPr lang="en-US" sz="3200" dirty="0"/>
              <a:t>ultural </a:t>
            </a:r>
            <a:r>
              <a:rPr lang="en-US" sz="3200" b="1" dirty="0"/>
              <a:t>O</a:t>
            </a:r>
            <a:r>
              <a:rPr lang="en-US" sz="3200" dirty="0"/>
              <a:t>rganization</a:t>
            </a:r>
            <a:r>
              <a:rPr lang="hr-HR" sz="3200" dirty="0"/>
              <a:t>)</a:t>
            </a:r>
          </a:p>
          <a:p>
            <a:pPr marL="0" indent="0">
              <a:buNone/>
            </a:pPr>
            <a:r>
              <a:rPr lang="pl-PL" sz="3200" dirty="0"/>
              <a:t>Organizacija Ujedinjenim narodima zadužena za obrazovanje, znanost i kulturu. </a:t>
            </a:r>
            <a:endParaRPr lang="hr-HR" sz="32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DDD49CA6-7469-4810-97D4-DC2E3EEB9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571" y="1981079"/>
            <a:ext cx="6073227" cy="4067694"/>
          </a:xfrm>
          <a:prstGeom prst="rect">
            <a:avLst/>
          </a:prstGeom>
        </p:spPr>
      </p:pic>
      <p:pic>
        <p:nvPicPr>
          <p:cNvPr id="9" name="Rezervirano mjesto sadržaja 3">
            <a:extLst>
              <a:ext uri="{FF2B5EF4-FFF2-40B4-BE49-F238E27FC236}">
                <a16:creationId xmlns:a16="http://schemas.microsoft.com/office/drawing/2014/main" xmlns="" id="{44F71AC5-0636-4714-8F67-BB7925515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860" y="6267635"/>
            <a:ext cx="2899628" cy="55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7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4379286A-C928-419A-897A-A1A87C624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631" y="71470"/>
            <a:ext cx="5722131" cy="6693224"/>
          </a:xfrm>
          <a:prstGeom prst="rect">
            <a:avLst/>
          </a:prstGeom>
        </p:spPr>
      </p:pic>
      <p:pic>
        <p:nvPicPr>
          <p:cNvPr id="6" name="Rezervirano mjesto sadržaja 3">
            <a:extLst>
              <a:ext uri="{FF2B5EF4-FFF2-40B4-BE49-F238E27FC236}">
                <a16:creationId xmlns:a16="http://schemas.microsoft.com/office/drawing/2014/main" xmlns="" id="{1ECD39E8-925B-4ECE-A282-81C0F9C7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6860" y="6267635"/>
            <a:ext cx="2899628" cy="554854"/>
          </a:xfrm>
          <a:prstGeom prst="rect">
            <a:avLst/>
          </a:prstGeom>
        </p:spPr>
      </p:pic>
      <p:pic>
        <p:nvPicPr>
          <p:cNvPr id="7" name="Rezervirano mjesto sadržaja 3">
            <a:extLst>
              <a:ext uri="{FF2B5EF4-FFF2-40B4-BE49-F238E27FC236}">
                <a16:creationId xmlns:a16="http://schemas.microsoft.com/office/drawing/2014/main" xmlns="" id="{D502DA79-7AA0-4051-9AC5-517E44542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93306"/>
            <a:ext cx="5904357" cy="480716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FA21BD62-9FF2-45BC-B958-FBC2BE3EED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240" y="4979145"/>
            <a:ext cx="2325367" cy="178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9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536FCEE1-5A4A-4D60-B756-752144939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5" y="167226"/>
            <a:ext cx="6560418" cy="613021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r-HR" sz="3800" b="1" spc="-150" dirty="0" smtClean="0">
                <a:solidFill>
                  <a:schemeClr val="accent6"/>
                </a:solidFill>
              </a:rPr>
              <a:t>ODRŽIVI TURIZAM </a:t>
            </a:r>
          </a:p>
          <a:p>
            <a:r>
              <a:rPr lang="hr-HR" sz="3500" dirty="0" smtClean="0"/>
              <a:t>brine </a:t>
            </a:r>
            <a:r>
              <a:rPr lang="hr-HR" sz="3500" dirty="0"/>
              <a:t>o potrebama posjetitelja tako da njihov učinak na okoliš i destinaciju ne naruši postojeće stanje. </a:t>
            </a:r>
          </a:p>
          <a:p>
            <a:pPr algn="just"/>
            <a:r>
              <a:rPr lang="hr-HR" sz="3500" dirty="0"/>
              <a:t>koristi prirodnu i kulturnu baštinu ne ugrožavajući njihovu zaštitu. </a:t>
            </a:r>
          </a:p>
          <a:p>
            <a:pPr algn="just"/>
            <a:r>
              <a:rPr lang="hr-HR" sz="3500" dirty="0"/>
              <a:t>nema štetan utjecaj na okoliš i ekološke procese. </a:t>
            </a:r>
          </a:p>
          <a:p>
            <a:r>
              <a:rPr lang="hr-HR" sz="3500" dirty="0"/>
              <a:t>primjenjiv je u svim oblicima turizma. </a:t>
            </a:r>
          </a:p>
        </p:txBody>
      </p:sp>
      <p:pic>
        <p:nvPicPr>
          <p:cNvPr id="5" name="Rezervirano mjesto sadržaja 3">
            <a:extLst>
              <a:ext uri="{FF2B5EF4-FFF2-40B4-BE49-F238E27FC236}">
                <a16:creationId xmlns:a16="http://schemas.microsoft.com/office/drawing/2014/main" xmlns="" id="{DA8E2491-6AE4-4F21-BAE9-DE2332F5D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6860" y="6267635"/>
            <a:ext cx="2899628" cy="55485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3A23EE80-1A80-4BF7-ACA4-DBC8B9B2D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295" y="802674"/>
            <a:ext cx="5324510" cy="401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7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24E2F0BE-4EBF-4EC1-8522-55945907E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347"/>
          <a:stretch/>
        </p:blipFill>
        <p:spPr>
          <a:xfrm>
            <a:off x="0" y="0"/>
            <a:ext cx="12192000" cy="702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534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129</Words>
  <Application>Microsoft Office PowerPoint</Application>
  <PresentationFormat>Widescreen</PresentationFormat>
  <Paragraphs>19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sustava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Alen Krmpotić</dc:creator>
  <cp:lastModifiedBy>USER</cp:lastModifiedBy>
  <cp:revision>23</cp:revision>
  <dcterms:created xsi:type="dcterms:W3CDTF">2020-03-21T20:11:16Z</dcterms:created>
  <dcterms:modified xsi:type="dcterms:W3CDTF">2020-04-02T09:41:20Z</dcterms:modified>
</cp:coreProperties>
</file>