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369" r:id="rId2"/>
    <p:sldId id="365" r:id="rId3"/>
    <p:sldId id="364" r:id="rId4"/>
    <p:sldId id="366" r:id="rId5"/>
    <p:sldId id="346" r:id="rId6"/>
    <p:sldId id="347" r:id="rId7"/>
    <p:sldId id="368" r:id="rId8"/>
    <p:sldId id="370" r:id="rId9"/>
    <p:sldId id="374" r:id="rId10"/>
    <p:sldId id="371" r:id="rId11"/>
    <p:sldId id="376" r:id="rId12"/>
    <p:sldId id="375" r:id="rId13"/>
    <p:sldId id="350" r:id="rId14"/>
    <p:sldId id="351" r:id="rId15"/>
    <p:sldId id="353" r:id="rId16"/>
    <p:sldId id="377" r:id="rId17"/>
    <p:sldId id="381" r:id="rId18"/>
    <p:sldId id="355" r:id="rId19"/>
    <p:sldId id="383" r:id="rId20"/>
    <p:sldId id="357" r:id="rId21"/>
    <p:sldId id="356" r:id="rId22"/>
    <p:sldId id="358" r:id="rId23"/>
    <p:sldId id="359" r:id="rId24"/>
    <p:sldId id="385" r:id="rId25"/>
    <p:sldId id="386" r:id="rId26"/>
    <p:sldId id="360" r:id="rId27"/>
    <p:sldId id="362" r:id="rId28"/>
    <p:sldId id="388" r:id="rId29"/>
    <p:sldId id="361" r:id="rId30"/>
    <p:sldId id="363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bravko Šutak" initials="DŠ" lastIdx="3" clrIdx="0">
    <p:extLst>
      <p:ext uri="{19B8F6BF-5375-455C-9EA6-DF929625EA0E}">
        <p15:presenceInfo xmlns:p15="http://schemas.microsoft.com/office/powerpoint/2012/main" userId="07ddaabedf69474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ADD8F5"/>
    <a:srgbClr val="CC24AC"/>
    <a:srgbClr val="FF8585"/>
    <a:srgbClr val="71B7DC"/>
    <a:srgbClr val="98E996"/>
    <a:srgbClr val="FEBEF6"/>
    <a:srgbClr val="75B5FB"/>
    <a:srgbClr val="7188B6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Srednji stil 4 - Isticanj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Srednji sti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Srednji stil 2 - Isticanj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Srednji stil 4 - Isticanj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Srednji stil 4 - Isticanj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Bez stila, s rešetkom tablic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Srednji stil 4 - Isticanj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608" autoAdjust="0"/>
  </p:normalViewPr>
  <p:slideViewPr>
    <p:cSldViewPr snapToGrid="0">
      <p:cViewPr varScale="1">
        <p:scale>
          <a:sx n="42" d="100"/>
          <a:sy n="42" d="100"/>
        </p:scale>
        <p:origin x="134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4804C-A1EB-441D-A31D-203DD6BCC60E}" type="datetimeFigureOut">
              <a:rPr lang="hr-HR" smtClean="0"/>
              <a:t>14.5.2020.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5F070-6F04-4BCB-B662-8D565121093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6522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xmlns="" id="{0011DF9C-A13C-459A-9876-53319415B682}"/>
              </a:ext>
            </a:extLst>
          </p:cNvPr>
          <p:cNvSpPr/>
          <p:nvPr userDrawn="1"/>
        </p:nvSpPr>
        <p:spPr>
          <a:xfrm>
            <a:off x="235132" y="169817"/>
            <a:ext cx="8686800" cy="339634"/>
          </a:xfrm>
          <a:prstGeom prst="roundRect">
            <a:avLst/>
          </a:prstGeom>
          <a:solidFill>
            <a:srgbClr val="7030A0">
              <a:alpha val="56863"/>
            </a:srgbClr>
          </a:solidFill>
          <a:ln>
            <a:noFill/>
          </a:ln>
          <a:effectLst>
            <a:reflection blurRad="6350" stA="46000" endPos="350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hr-HR" sz="1600" b="1" dirty="0">
                <a:latin typeface="Comic Sans MS" panose="030F0702030302020204" pitchFamily="66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                            Priroda 5</a:t>
            </a:r>
          </a:p>
        </p:txBody>
      </p:sp>
      <p:sp>
        <p:nvSpPr>
          <p:cNvPr id="8" name="Peterokut 7">
            <a:extLst>
              <a:ext uri="{FF2B5EF4-FFF2-40B4-BE49-F238E27FC236}">
                <a16:creationId xmlns:a16="http://schemas.microsoft.com/office/drawing/2014/main" xmlns="" id="{7A29F6EB-1AB4-49C5-8B95-604453A8E091}"/>
              </a:ext>
            </a:extLst>
          </p:cNvPr>
          <p:cNvSpPr/>
          <p:nvPr userDrawn="1"/>
        </p:nvSpPr>
        <p:spPr>
          <a:xfrm rot="10800000">
            <a:off x="352697" y="216569"/>
            <a:ext cx="365760" cy="705394"/>
          </a:xfrm>
          <a:prstGeom prst="pentag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" name="Picture 2" descr="Slikovni rezultat za jabuka crtež">
            <a:extLst>
              <a:ext uri="{FF2B5EF4-FFF2-40B4-BE49-F238E27FC236}">
                <a16:creationId xmlns:a16="http://schemas.microsoft.com/office/drawing/2014/main" xmlns="" id="{68C71C42-F9C1-4DCA-8D23-8D36A08EDE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8352" y="169817"/>
            <a:ext cx="460210" cy="48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93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84D6-3405-430C-B3AA-619BD478B705}" type="datetimeFigureOut">
              <a:rPr lang="hr-HR" smtClean="0"/>
              <a:t>14.5.2020.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1450-EFE5-45F7-B526-FD97B9C7BC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30897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84D6-3405-430C-B3AA-619BD478B705}" type="datetimeFigureOut">
              <a:rPr lang="hr-HR" smtClean="0"/>
              <a:t>14.5.2020.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1450-EFE5-45F7-B526-FD97B9C7BC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4486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84D6-3405-430C-B3AA-619BD478B705}" type="datetimeFigureOut">
              <a:rPr lang="hr-HR" smtClean="0"/>
              <a:t>14.5.2020.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1450-EFE5-45F7-B526-FD97B9C7BC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1693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84D6-3405-430C-B3AA-619BD478B705}" type="datetimeFigureOut">
              <a:rPr lang="hr-HR" smtClean="0"/>
              <a:t>14.5.2020.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1450-EFE5-45F7-B526-FD97B9C7BC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4759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84D6-3405-430C-B3AA-619BD478B705}" type="datetimeFigureOut">
              <a:rPr lang="hr-HR" smtClean="0"/>
              <a:t>14.5.2020.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1450-EFE5-45F7-B526-FD97B9C7BC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509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84D6-3405-430C-B3AA-619BD478B705}" type="datetimeFigureOut">
              <a:rPr lang="hr-HR" smtClean="0"/>
              <a:t>14.5.2020.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1450-EFE5-45F7-B526-FD97B9C7BC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1682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84D6-3405-430C-B3AA-619BD478B705}" type="datetimeFigureOut">
              <a:rPr lang="hr-HR" smtClean="0"/>
              <a:t>14.5.2020.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1450-EFE5-45F7-B526-FD97B9C7BC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929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84D6-3405-430C-B3AA-619BD478B705}" type="datetimeFigureOut">
              <a:rPr lang="hr-HR" smtClean="0"/>
              <a:t>14.5.2020.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1450-EFE5-45F7-B526-FD97B9C7BC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4183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84D6-3405-430C-B3AA-619BD478B705}" type="datetimeFigureOut">
              <a:rPr lang="hr-HR" smtClean="0"/>
              <a:t>14.5.2020.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1450-EFE5-45F7-B526-FD97B9C7BC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8607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84D6-3405-430C-B3AA-619BD478B705}" type="datetimeFigureOut">
              <a:rPr lang="hr-HR" smtClean="0"/>
              <a:t>14.5.2020.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1450-EFE5-45F7-B526-FD97B9C7BC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6884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C84D6-3405-430C-B3AA-619BD478B705}" type="datetimeFigureOut">
              <a:rPr lang="hr-HR" smtClean="0"/>
              <a:t>14.5.2020.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31450-EFE5-45F7-B526-FD97B9C7BC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906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likovni rezultat za moving alphabet">
            <a:extLst>
              <a:ext uri="{FF2B5EF4-FFF2-40B4-BE49-F238E27FC236}">
                <a16:creationId xmlns:a16="http://schemas.microsoft.com/office/drawing/2014/main" xmlns="" id="{08718307-F369-4FE3-A587-25DE3A1FA8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5" t="28036" r="60059" b="50773"/>
          <a:stretch/>
        </p:blipFill>
        <p:spPr bwMode="auto">
          <a:xfrm>
            <a:off x="5963557" y="978541"/>
            <a:ext cx="798285" cy="129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likovni rezultat za moving alphabet">
            <a:extLst>
              <a:ext uri="{FF2B5EF4-FFF2-40B4-BE49-F238E27FC236}">
                <a16:creationId xmlns:a16="http://schemas.microsoft.com/office/drawing/2014/main" xmlns="" id="{C6CF25E9-754D-420D-8057-803C8D1E6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50" r="85655" b="27560"/>
          <a:stretch/>
        </p:blipFill>
        <p:spPr bwMode="auto">
          <a:xfrm>
            <a:off x="3001737" y="2564346"/>
            <a:ext cx="874486" cy="129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likovni rezultat za moving alphabet">
            <a:extLst>
              <a:ext uri="{FF2B5EF4-FFF2-40B4-BE49-F238E27FC236}">
                <a16:creationId xmlns:a16="http://schemas.microsoft.com/office/drawing/2014/main" xmlns="" id="{8F07F30A-436A-4376-A6FC-A2501C6AC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4822" r="85714" b="73988"/>
          <a:stretch/>
        </p:blipFill>
        <p:spPr bwMode="auto">
          <a:xfrm>
            <a:off x="7303405" y="2561036"/>
            <a:ext cx="656771" cy="129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likovni rezultat za moving alphabet">
            <a:extLst>
              <a:ext uri="{FF2B5EF4-FFF2-40B4-BE49-F238E27FC236}">
                <a16:creationId xmlns:a16="http://schemas.microsoft.com/office/drawing/2014/main" xmlns="" id="{70F90653-CEF6-4385-8531-2E5A314EF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9" t="28036" r="46786" b="50773"/>
          <a:stretch/>
        </p:blipFill>
        <p:spPr bwMode="auto">
          <a:xfrm>
            <a:off x="623208" y="914468"/>
            <a:ext cx="798286" cy="129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likovni rezultat za moving alphabet">
            <a:extLst>
              <a:ext uri="{FF2B5EF4-FFF2-40B4-BE49-F238E27FC236}">
                <a16:creationId xmlns:a16="http://schemas.microsoft.com/office/drawing/2014/main" xmlns="" id="{51D23C7B-0BA9-4D70-9DB4-B9D4A57E7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7" t="51250" r="41250" b="27560"/>
          <a:stretch/>
        </p:blipFill>
        <p:spPr bwMode="auto">
          <a:xfrm>
            <a:off x="1482726" y="769329"/>
            <a:ext cx="812800" cy="129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likovni rezultat za moving alphabet">
            <a:extLst>
              <a:ext uri="{FF2B5EF4-FFF2-40B4-BE49-F238E27FC236}">
                <a16:creationId xmlns:a16="http://schemas.microsoft.com/office/drawing/2014/main" xmlns="" id="{342050C9-F746-4D2F-8893-908B70D56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4" t="4822" r="31071" b="73988"/>
          <a:stretch/>
        </p:blipFill>
        <p:spPr bwMode="auto">
          <a:xfrm>
            <a:off x="2411638" y="914468"/>
            <a:ext cx="798285" cy="129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likovni rezultat za moving alphabet">
            <a:extLst>
              <a:ext uri="{FF2B5EF4-FFF2-40B4-BE49-F238E27FC236}">
                <a16:creationId xmlns:a16="http://schemas.microsoft.com/office/drawing/2014/main" xmlns="" id="{239FD16C-BD09-464B-80D5-96EC60DAD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5" t="51250" r="10000" b="27560"/>
          <a:stretch/>
        </p:blipFill>
        <p:spPr bwMode="auto">
          <a:xfrm>
            <a:off x="3261627" y="818825"/>
            <a:ext cx="874486" cy="129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likovni rezultat za moving alphabet">
            <a:extLst>
              <a:ext uri="{FF2B5EF4-FFF2-40B4-BE49-F238E27FC236}">
                <a16:creationId xmlns:a16="http://schemas.microsoft.com/office/drawing/2014/main" xmlns="" id="{DBE7D977-BA33-4FE5-9925-5AD5CA6D2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28036" b="50773"/>
          <a:stretch/>
        </p:blipFill>
        <p:spPr bwMode="auto">
          <a:xfrm>
            <a:off x="4927601" y="856590"/>
            <a:ext cx="950686" cy="129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likovni rezultat za moving alphabet">
            <a:extLst>
              <a:ext uri="{FF2B5EF4-FFF2-40B4-BE49-F238E27FC236}">
                <a16:creationId xmlns:a16="http://schemas.microsoft.com/office/drawing/2014/main" xmlns="" id="{B97B7F9B-EEC4-4D99-96BF-CA8A127F8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4" t="4822" r="31071" b="73988"/>
          <a:stretch/>
        </p:blipFill>
        <p:spPr bwMode="auto">
          <a:xfrm>
            <a:off x="6836227" y="974018"/>
            <a:ext cx="798285" cy="129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likovni rezultat za moving alphabet">
            <a:extLst>
              <a:ext uri="{FF2B5EF4-FFF2-40B4-BE49-F238E27FC236}">
                <a16:creationId xmlns:a16="http://schemas.microsoft.com/office/drawing/2014/main" xmlns="" id="{BBE4F4A2-0936-422B-86B4-928670BE0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8" t="76131" r="7976" b="2678"/>
          <a:stretch/>
        </p:blipFill>
        <p:spPr bwMode="auto">
          <a:xfrm>
            <a:off x="635908" y="2564347"/>
            <a:ext cx="870857" cy="129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likovni rezultat za moving alphabet">
            <a:extLst>
              <a:ext uri="{FF2B5EF4-FFF2-40B4-BE49-F238E27FC236}">
                <a16:creationId xmlns:a16="http://schemas.microsoft.com/office/drawing/2014/main" xmlns="" id="{68950FD6-170D-4F4E-8024-73DBF1CAD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8036" r="74821" b="50773"/>
          <a:stretch/>
        </p:blipFill>
        <p:spPr bwMode="auto">
          <a:xfrm>
            <a:off x="1593852" y="2520687"/>
            <a:ext cx="611414" cy="129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likovni rezultat za moving alphabet">
            <a:extLst>
              <a:ext uri="{FF2B5EF4-FFF2-40B4-BE49-F238E27FC236}">
                <a16:creationId xmlns:a16="http://schemas.microsoft.com/office/drawing/2014/main" xmlns="" id="{D33FE36F-1693-47AE-9AF7-06705D7F7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5" t="51250" r="10000" b="27560"/>
          <a:stretch/>
        </p:blipFill>
        <p:spPr bwMode="auto">
          <a:xfrm>
            <a:off x="3977822" y="2445747"/>
            <a:ext cx="874486" cy="129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likovni rezultat za moving alphabet">
            <a:extLst>
              <a:ext uri="{FF2B5EF4-FFF2-40B4-BE49-F238E27FC236}">
                <a16:creationId xmlns:a16="http://schemas.microsoft.com/office/drawing/2014/main" xmlns="" id="{19463638-922F-4C01-AB9A-42513CDD5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28036" b="50773"/>
          <a:stretch/>
        </p:blipFill>
        <p:spPr bwMode="auto">
          <a:xfrm>
            <a:off x="5590723" y="2467045"/>
            <a:ext cx="950686" cy="129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likovni rezultat za moving alphabet">
            <a:extLst>
              <a:ext uri="{FF2B5EF4-FFF2-40B4-BE49-F238E27FC236}">
                <a16:creationId xmlns:a16="http://schemas.microsoft.com/office/drawing/2014/main" xmlns="" id="{94CAC5B5-1149-4964-A63F-DFDF4EADA1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5" t="28036" r="60059" b="50773"/>
          <a:stretch/>
        </p:blipFill>
        <p:spPr bwMode="auto">
          <a:xfrm>
            <a:off x="6526891" y="2585367"/>
            <a:ext cx="798285" cy="129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likovni rezultat za moving alphabet">
            <a:extLst>
              <a:ext uri="{FF2B5EF4-FFF2-40B4-BE49-F238E27FC236}">
                <a16:creationId xmlns:a16="http://schemas.microsoft.com/office/drawing/2014/main" xmlns="" id="{309F124A-62FF-4109-A7E8-BEE908F18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2" t="76131" r="69702" b="2678"/>
          <a:stretch/>
        </p:blipFill>
        <p:spPr bwMode="auto">
          <a:xfrm>
            <a:off x="2261507" y="2561036"/>
            <a:ext cx="874487" cy="129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likovni rezultat za moving alphabet">
            <a:extLst>
              <a:ext uri="{FF2B5EF4-FFF2-40B4-BE49-F238E27FC236}">
                <a16:creationId xmlns:a16="http://schemas.microsoft.com/office/drawing/2014/main" xmlns="" id="{69283A8A-D7B2-4AA7-BDF0-0B4C233B0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4822" r="85714" b="73988"/>
          <a:stretch/>
        </p:blipFill>
        <p:spPr bwMode="auto">
          <a:xfrm>
            <a:off x="4062183" y="914468"/>
            <a:ext cx="656771" cy="129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42720CA3-EEDE-40EB-93B3-E48479823377}"/>
              </a:ext>
            </a:extLst>
          </p:cNvPr>
          <p:cNvSpPr txBox="1"/>
          <p:nvPr/>
        </p:nvSpPr>
        <p:spPr>
          <a:xfrm>
            <a:off x="1006926" y="4309867"/>
            <a:ext cx="7053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>
                <a:latin typeface="Comic Sans MS" panose="030F0702030302020204" pitchFamily="66" charset="0"/>
              </a:rPr>
              <a:t>- SLIČNOSTI I RAZLIKE</a:t>
            </a:r>
          </a:p>
        </p:txBody>
      </p:sp>
      <p:pic>
        <p:nvPicPr>
          <p:cNvPr id="23" name="Picture 2" descr="Slikovni rezultat za moving alphabet">
            <a:extLst>
              <a:ext uri="{FF2B5EF4-FFF2-40B4-BE49-F238E27FC236}">
                <a16:creationId xmlns:a16="http://schemas.microsoft.com/office/drawing/2014/main" xmlns="" id="{D2AE93A4-FFA6-4B40-A69E-0962CD100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8" t="85712" r="7976" b="2678"/>
          <a:stretch/>
        </p:blipFill>
        <p:spPr bwMode="auto">
          <a:xfrm rot="18112377">
            <a:off x="821861" y="2217372"/>
            <a:ext cx="567895" cy="46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likovni rezultat za moving alphabet">
            <a:extLst>
              <a:ext uri="{FF2B5EF4-FFF2-40B4-BE49-F238E27FC236}">
                <a16:creationId xmlns:a16="http://schemas.microsoft.com/office/drawing/2014/main" xmlns="" id="{6CFA7C8E-6B68-44A6-A01A-8796F2D96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8036" r="74821" b="50773"/>
          <a:stretch/>
        </p:blipFill>
        <p:spPr bwMode="auto">
          <a:xfrm>
            <a:off x="4821468" y="2581090"/>
            <a:ext cx="611414" cy="129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43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terokut 1">
            <a:extLst>
              <a:ext uri="{FF2B5EF4-FFF2-40B4-BE49-F238E27FC236}">
                <a16:creationId xmlns:a16="http://schemas.microsoft.com/office/drawing/2014/main" xmlns="" id="{D600BD41-C189-4AEB-B813-66292315A41B}"/>
              </a:ext>
            </a:extLst>
          </p:cNvPr>
          <p:cNvSpPr/>
          <p:nvPr/>
        </p:nvSpPr>
        <p:spPr>
          <a:xfrm rot="5400000">
            <a:off x="7141275" y="14641"/>
            <a:ext cx="1792651" cy="1941174"/>
          </a:xfrm>
          <a:prstGeom prst="homePlate">
            <a:avLst>
              <a:gd name="adj" fmla="val 28140"/>
            </a:avLst>
          </a:prstGeom>
          <a:solidFill>
            <a:srgbClr val="7188B6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dirty="0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EE06DD61-5500-4B20-9F14-27FEE8E91509}"/>
              </a:ext>
            </a:extLst>
          </p:cNvPr>
          <p:cNvSpPr txBox="1"/>
          <p:nvPr/>
        </p:nvSpPr>
        <p:spPr>
          <a:xfrm>
            <a:off x="7153623" y="283045"/>
            <a:ext cx="1767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Kretanjeptica</a:t>
            </a:r>
            <a:endParaRPr lang="hr-H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00149C2F-9F71-4237-B308-4F7AD7620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795" y="1881554"/>
            <a:ext cx="3779398" cy="4216347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C8AFC010-53D2-4F2C-9FDB-78B5CAE447B9}"/>
              </a:ext>
            </a:extLst>
          </p:cNvPr>
          <p:cNvSpPr txBox="1"/>
          <p:nvPr/>
        </p:nvSpPr>
        <p:spPr>
          <a:xfrm>
            <a:off x="250897" y="942835"/>
            <a:ext cx="6530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Kostur ptica grade </a:t>
            </a:r>
            <a:r>
              <a:rPr lang="hr-H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ŠUPLJE</a:t>
            </a:r>
            <a:r>
              <a:rPr lang="hr-HR" sz="2400" dirty="0">
                <a:latin typeface="Comic Sans MS" panose="030F0702030302020204" pitchFamily="66" charset="0"/>
              </a:rPr>
              <a:t> i </a:t>
            </a:r>
            <a:r>
              <a:rPr lang="hr-H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LAGANE</a:t>
            </a:r>
            <a:r>
              <a:rPr lang="hr-HR" sz="2400" dirty="0">
                <a:latin typeface="Comic Sans MS" panose="030F0702030302020204" pitchFamily="66" charset="0"/>
              </a:rPr>
              <a:t> kosti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E1FBD27B-103E-479A-84D2-1AD6057B8AAA}"/>
              </a:ext>
            </a:extLst>
          </p:cNvPr>
          <p:cNvSpPr txBox="1"/>
          <p:nvPr/>
        </p:nvSpPr>
        <p:spPr>
          <a:xfrm>
            <a:off x="2969423" y="2735275"/>
            <a:ext cx="22787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greben</a:t>
            </a:r>
          </a:p>
          <a:p>
            <a:pPr algn="ctr"/>
            <a:r>
              <a:rPr lang="hr-HR" sz="2000" dirty="0">
                <a:latin typeface="Comic Sans MS" panose="030F0702030302020204" pitchFamily="66" charset="0"/>
              </a:rPr>
              <a:t>(prilagodba za letenje)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DD38C3F5-6971-4844-AA45-DE0E3B0D45D6}"/>
              </a:ext>
            </a:extLst>
          </p:cNvPr>
          <p:cNvSpPr txBox="1"/>
          <p:nvPr/>
        </p:nvSpPr>
        <p:spPr>
          <a:xfrm>
            <a:off x="5071454" y="4604658"/>
            <a:ext cx="92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prsna kost</a:t>
            </a:r>
          </a:p>
        </p:txBody>
      </p:sp>
      <p:cxnSp>
        <p:nvCxnSpPr>
          <p:cNvPr id="10" name="Ravni poveznik 9">
            <a:extLst>
              <a:ext uri="{FF2B5EF4-FFF2-40B4-BE49-F238E27FC236}">
                <a16:creationId xmlns:a16="http://schemas.microsoft.com/office/drawing/2014/main" xmlns="" id="{99EB5C70-64E2-4E3D-9665-F2329241AB73}"/>
              </a:ext>
            </a:extLst>
          </p:cNvPr>
          <p:cNvCxnSpPr>
            <a:cxnSpLocks/>
          </p:cNvCxnSpPr>
          <p:nvPr/>
        </p:nvCxnSpPr>
        <p:spPr>
          <a:xfrm flipH="1" flipV="1">
            <a:off x="4793809" y="3537858"/>
            <a:ext cx="741165" cy="525138"/>
          </a:xfrm>
          <a:prstGeom prst="line">
            <a:avLst/>
          </a:prstGeom>
          <a:ln w="28575">
            <a:headEnd type="diamond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A3E51F76-4273-48AC-B7F1-2F98F1DDB8DF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5534974" y="4292600"/>
            <a:ext cx="289349" cy="312058"/>
          </a:xfrm>
          <a:prstGeom prst="line">
            <a:avLst/>
          </a:prstGeom>
          <a:ln w="28575">
            <a:headEnd type="diamond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trelica: prema dolje 14">
            <a:extLst>
              <a:ext uri="{FF2B5EF4-FFF2-40B4-BE49-F238E27FC236}">
                <a16:creationId xmlns:a16="http://schemas.microsoft.com/office/drawing/2014/main" xmlns="" id="{116F9966-C1CF-4127-9E0E-5935F92AB684}"/>
              </a:ext>
            </a:extLst>
          </p:cNvPr>
          <p:cNvSpPr/>
          <p:nvPr/>
        </p:nvSpPr>
        <p:spPr>
          <a:xfrm rot="5400000">
            <a:off x="3059654" y="2640749"/>
            <a:ext cx="176767" cy="49259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09252D57-696E-4AD2-AEB4-49ED0D50FFBE}"/>
              </a:ext>
            </a:extLst>
          </p:cNvPr>
          <p:cNvSpPr txBox="1"/>
          <p:nvPr/>
        </p:nvSpPr>
        <p:spPr>
          <a:xfrm>
            <a:off x="62184" y="2691576"/>
            <a:ext cx="2839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pričvršćeni </a:t>
            </a:r>
            <a:r>
              <a:rPr lang="hr-HR" sz="2000" dirty="0" err="1">
                <a:latin typeface="Comic Sans MS" panose="030F0702030302020204" pitchFamily="66" charset="0"/>
              </a:rPr>
              <a:t>letni</a:t>
            </a:r>
            <a:r>
              <a:rPr lang="hr-HR" sz="2000" dirty="0">
                <a:latin typeface="Comic Sans MS" panose="030F0702030302020204" pitchFamily="66" charset="0"/>
              </a:rPr>
              <a:t> (prsni) mišići</a:t>
            </a:r>
          </a:p>
        </p:txBody>
      </p:sp>
    </p:spTree>
    <p:extLst>
      <p:ext uri="{BB962C8B-B14F-4D97-AF65-F5344CB8AC3E}">
        <p14:creationId xmlns:p14="http://schemas.microsoft.com/office/powerpoint/2010/main" val="320411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kovni rezultat za bird flying animation">
            <a:extLst>
              <a:ext uri="{FF2B5EF4-FFF2-40B4-BE49-F238E27FC236}">
                <a16:creationId xmlns:a16="http://schemas.microsoft.com/office/drawing/2014/main" xmlns="" id="{362303C2-CE66-4442-91EE-D3C5F3B699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44" y="-78958"/>
            <a:ext cx="5524759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lačić za govor: pravokutnik sa zaobljenim kutovima 1">
            <a:extLst>
              <a:ext uri="{FF2B5EF4-FFF2-40B4-BE49-F238E27FC236}">
                <a16:creationId xmlns:a16="http://schemas.microsoft.com/office/drawing/2014/main" xmlns="" id="{DF1BFCBF-CB04-476B-A830-0FA873308C46}"/>
              </a:ext>
            </a:extLst>
          </p:cNvPr>
          <p:cNvSpPr/>
          <p:nvPr/>
        </p:nvSpPr>
        <p:spPr>
          <a:xfrm>
            <a:off x="213969" y="4768013"/>
            <a:ext cx="3247798" cy="1541008"/>
          </a:xfrm>
          <a:prstGeom prst="wedgeRoundRectCallout">
            <a:avLst>
              <a:gd name="adj1" fmla="val 53568"/>
              <a:gd name="adj2" fmla="val 26408"/>
              <a:gd name="adj3" fmla="val 16667"/>
            </a:avLst>
          </a:prstGeom>
          <a:solidFill>
            <a:schemeClr val="bg1"/>
          </a:solidFill>
          <a:ln w="28575">
            <a:solidFill>
              <a:srgbClr val="436C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rgbClr val="B2BBC4"/>
              </a:solidFill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DC42488D-1835-4CC9-9DBC-8CEEF460DD28}"/>
              </a:ext>
            </a:extLst>
          </p:cNvPr>
          <p:cNvSpPr txBox="1"/>
          <p:nvPr/>
        </p:nvSpPr>
        <p:spPr>
          <a:xfrm>
            <a:off x="390723" y="4876797"/>
            <a:ext cx="30710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tx2">
                  <a:lumMod val="60000"/>
                  <a:lumOff val="40000"/>
                </a:schemeClr>
              </a:buClr>
              <a:buSzPct val="103000"/>
              <a:defRPr/>
            </a:pPr>
            <a:r>
              <a:rPr lang="hr-HR" sz="2000" dirty="0">
                <a:latin typeface="Comic Sans MS" panose="030F0702030302020204" pitchFamily="66" charset="0"/>
              </a:rPr>
              <a:t>Na koji način ptice osiguravaju dovoljnu količinu energije koja im je potrebna za let?</a:t>
            </a:r>
          </a:p>
        </p:txBody>
      </p:sp>
      <p:pic>
        <p:nvPicPr>
          <p:cNvPr id="4" name="Picture 2" descr="Slikovni rezultat za spajalica">
            <a:extLst>
              <a:ext uri="{FF2B5EF4-FFF2-40B4-BE49-F238E27FC236}">
                <a16:creationId xmlns:a16="http://schemas.microsoft.com/office/drawing/2014/main" xmlns="" id="{6C770577-84B6-42D3-AFA0-1DCC77970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50000"/>
          <a:stretch>
            <a:fillRect/>
          </a:stretch>
        </p:blipFill>
        <p:spPr bwMode="auto">
          <a:xfrm>
            <a:off x="213969" y="4373719"/>
            <a:ext cx="57943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C3F7CB97-4958-426A-85A6-58E8263E9FE2}"/>
              </a:ext>
            </a:extLst>
          </p:cNvPr>
          <p:cNvSpPr txBox="1"/>
          <p:nvPr/>
        </p:nvSpPr>
        <p:spPr>
          <a:xfrm>
            <a:off x="4522546" y="2264799"/>
            <a:ext cx="4073757" cy="7078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povećan broj MITOHONDRIJA u mišićnim stanicama</a:t>
            </a:r>
          </a:p>
        </p:txBody>
      </p:sp>
      <p:sp>
        <p:nvSpPr>
          <p:cNvPr id="6" name="Peterokut 1">
            <a:extLst>
              <a:ext uri="{FF2B5EF4-FFF2-40B4-BE49-F238E27FC236}">
                <a16:creationId xmlns:a16="http://schemas.microsoft.com/office/drawing/2014/main" xmlns="" id="{5478E328-ACCD-4AAB-9B4E-DE946A8CC41B}"/>
              </a:ext>
            </a:extLst>
          </p:cNvPr>
          <p:cNvSpPr/>
          <p:nvPr/>
        </p:nvSpPr>
        <p:spPr>
          <a:xfrm rot="5400000">
            <a:off x="7141275" y="14641"/>
            <a:ext cx="1792651" cy="1941174"/>
          </a:xfrm>
          <a:prstGeom prst="homePlate">
            <a:avLst>
              <a:gd name="adj" fmla="val 28140"/>
            </a:avLst>
          </a:prstGeom>
          <a:solidFill>
            <a:srgbClr val="7188B6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A3A1F8F3-3EB1-400A-9404-6B1839C851AC}"/>
              </a:ext>
            </a:extLst>
          </p:cNvPr>
          <p:cNvSpPr txBox="1"/>
          <p:nvPr/>
        </p:nvSpPr>
        <p:spPr>
          <a:xfrm>
            <a:off x="7153623" y="283045"/>
            <a:ext cx="1767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Kretanjeptica</a:t>
            </a:r>
            <a:endParaRPr lang="hr-H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ABC594BD-00E3-45B5-9568-2C5A96F17D2A}"/>
              </a:ext>
            </a:extLst>
          </p:cNvPr>
          <p:cNvSpPr txBox="1"/>
          <p:nvPr/>
        </p:nvSpPr>
        <p:spPr>
          <a:xfrm>
            <a:off x="4522546" y="3253807"/>
            <a:ext cx="3816669" cy="7078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sastav krvi </a:t>
            </a:r>
          </a:p>
          <a:p>
            <a:pPr algn="ctr"/>
            <a:r>
              <a:rPr lang="hr-HR" sz="2000" dirty="0">
                <a:latin typeface="Comic Sans MS" panose="030F0702030302020204" pitchFamily="66" charset="0"/>
              </a:rPr>
              <a:t>(bogata ERITROCITIMA)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9F4ABECC-A515-4071-A0C0-245F7401F97F}"/>
              </a:ext>
            </a:extLst>
          </p:cNvPr>
          <p:cNvSpPr txBox="1"/>
          <p:nvPr/>
        </p:nvSpPr>
        <p:spPr>
          <a:xfrm>
            <a:off x="1085900" y="2756147"/>
            <a:ext cx="2529710" cy="7078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energiju za let osigurava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DD8199DF-F028-4F28-B0DE-9F84FD965039}"/>
              </a:ext>
            </a:extLst>
          </p:cNvPr>
          <p:cNvSpPr txBox="1"/>
          <p:nvPr/>
        </p:nvSpPr>
        <p:spPr>
          <a:xfrm>
            <a:off x="4522546" y="4608898"/>
            <a:ext cx="439903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bolja opskrba stanica KISIKOM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286CD9E2-275F-43A8-B675-0229D9DD9C7E}"/>
              </a:ext>
            </a:extLst>
          </p:cNvPr>
          <p:cNvSpPr txBox="1"/>
          <p:nvPr/>
        </p:nvSpPr>
        <p:spPr>
          <a:xfrm>
            <a:off x="4372991" y="5346071"/>
            <a:ext cx="2263149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000" i="1" dirty="0">
                <a:latin typeface="Comic Sans MS" panose="030F0702030302020204" pitchFamily="66" charset="0"/>
              </a:rPr>
              <a:t>razvoj četverodijelnog srca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D323272C-8E63-460C-9AB2-A1A2E3692CCD}"/>
              </a:ext>
            </a:extLst>
          </p:cNvPr>
          <p:cNvSpPr txBox="1"/>
          <p:nvPr/>
        </p:nvSpPr>
        <p:spPr>
          <a:xfrm>
            <a:off x="6832559" y="5329191"/>
            <a:ext cx="112231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000" i="1" dirty="0">
                <a:latin typeface="Comic Sans MS" panose="030F0702030302020204" pitchFamily="66" charset="0"/>
              </a:rPr>
              <a:t>zračne vrećice</a:t>
            </a:r>
          </a:p>
        </p:txBody>
      </p:sp>
      <p:cxnSp>
        <p:nvCxnSpPr>
          <p:cNvPr id="14" name="Ravni poveznik sa strelicom 13">
            <a:extLst>
              <a:ext uri="{FF2B5EF4-FFF2-40B4-BE49-F238E27FC236}">
                <a16:creationId xmlns:a16="http://schemas.microsoft.com/office/drawing/2014/main" xmlns="" id="{6D516ADE-99F4-4757-A4F0-DA2E454FDACB}"/>
              </a:ext>
            </a:extLst>
          </p:cNvPr>
          <p:cNvCxnSpPr>
            <a:stCxn id="9" idx="3"/>
          </p:cNvCxnSpPr>
          <p:nvPr/>
        </p:nvCxnSpPr>
        <p:spPr>
          <a:xfrm flipV="1">
            <a:off x="3615610" y="2599031"/>
            <a:ext cx="906936" cy="5110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Ravni poveznik sa strelicom 17">
            <a:extLst>
              <a:ext uri="{FF2B5EF4-FFF2-40B4-BE49-F238E27FC236}">
                <a16:creationId xmlns:a16="http://schemas.microsoft.com/office/drawing/2014/main" xmlns="" id="{B42F756C-0C96-4AB2-ACDE-B1AEE5B9B89E}"/>
              </a:ext>
            </a:extLst>
          </p:cNvPr>
          <p:cNvCxnSpPr>
            <a:cxnSpLocks/>
            <a:stCxn id="9" idx="3"/>
            <a:endCxn id="8" idx="1"/>
          </p:cNvCxnSpPr>
          <p:nvPr/>
        </p:nvCxnSpPr>
        <p:spPr>
          <a:xfrm>
            <a:off x="3615610" y="3110090"/>
            <a:ext cx="906936" cy="4976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Ravni poveznik sa strelicom 20">
            <a:extLst>
              <a:ext uri="{FF2B5EF4-FFF2-40B4-BE49-F238E27FC236}">
                <a16:creationId xmlns:a16="http://schemas.microsoft.com/office/drawing/2014/main" xmlns="" id="{6ACD3AC9-268B-4120-B46B-FA041D77DEC5}"/>
              </a:ext>
            </a:extLst>
          </p:cNvPr>
          <p:cNvCxnSpPr>
            <a:cxnSpLocks/>
          </p:cNvCxnSpPr>
          <p:nvPr/>
        </p:nvCxnSpPr>
        <p:spPr>
          <a:xfrm>
            <a:off x="6411694" y="3977635"/>
            <a:ext cx="0" cy="58840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Ravni poveznik sa strelicom 22">
            <a:extLst>
              <a:ext uri="{FF2B5EF4-FFF2-40B4-BE49-F238E27FC236}">
                <a16:creationId xmlns:a16="http://schemas.microsoft.com/office/drawing/2014/main" xmlns="" id="{BA277DD9-B970-4C24-A246-779D1236DA2B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5504566" y="5001684"/>
            <a:ext cx="907128" cy="34438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Ravni poveznik sa strelicom 24">
            <a:extLst>
              <a:ext uri="{FF2B5EF4-FFF2-40B4-BE49-F238E27FC236}">
                <a16:creationId xmlns:a16="http://schemas.microsoft.com/office/drawing/2014/main" xmlns="" id="{AF19B329-451D-4569-9502-42971925D09A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6411694" y="5000537"/>
            <a:ext cx="982020" cy="32865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70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likovni rezultat za v oblik leta ptica">
            <a:extLst>
              <a:ext uri="{FF2B5EF4-FFF2-40B4-BE49-F238E27FC236}">
                <a16:creationId xmlns:a16="http://schemas.microsoft.com/office/drawing/2014/main" xmlns="" id="{A9A5EEB5-E2DE-4933-921A-2CA71B192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7" y="737327"/>
            <a:ext cx="5214257" cy="333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lačić za govor: pravokutnik sa zaobljenim kutovima 2">
            <a:extLst>
              <a:ext uri="{FF2B5EF4-FFF2-40B4-BE49-F238E27FC236}">
                <a16:creationId xmlns:a16="http://schemas.microsoft.com/office/drawing/2014/main" xmlns="" id="{0E6AF1D4-DE07-4FBD-BECD-210EC33F68CC}"/>
              </a:ext>
            </a:extLst>
          </p:cNvPr>
          <p:cNvSpPr/>
          <p:nvPr/>
        </p:nvSpPr>
        <p:spPr>
          <a:xfrm>
            <a:off x="5736545" y="2122133"/>
            <a:ext cx="3247798" cy="1541008"/>
          </a:xfrm>
          <a:prstGeom prst="wedgeRoundRectCallout">
            <a:avLst>
              <a:gd name="adj1" fmla="val 53568"/>
              <a:gd name="adj2" fmla="val 26408"/>
              <a:gd name="adj3" fmla="val 16667"/>
            </a:avLst>
          </a:prstGeom>
          <a:solidFill>
            <a:schemeClr val="bg1"/>
          </a:solidFill>
          <a:ln w="28575">
            <a:solidFill>
              <a:srgbClr val="436C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rgbClr val="B2BBC4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C808AF48-69D7-4B19-AD54-ADE0C8A0CDC1}"/>
              </a:ext>
            </a:extLst>
          </p:cNvPr>
          <p:cNvSpPr txBox="1"/>
          <p:nvPr/>
        </p:nvSpPr>
        <p:spPr>
          <a:xfrm>
            <a:off x="6068219" y="2339028"/>
            <a:ext cx="2584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3000"/>
              <a:defRPr/>
            </a:pPr>
            <a:r>
              <a:rPr lang="hr-HR" sz="2000" dirty="0">
                <a:latin typeface="Comic Sans MS" panose="030F0702030302020204" pitchFamily="66" charset="0"/>
              </a:rPr>
              <a:t>Zašto ptice vrlo često lete u jatima u obliku slova „V”?</a:t>
            </a:r>
          </a:p>
        </p:txBody>
      </p:sp>
      <p:pic>
        <p:nvPicPr>
          <p:cNvPr id="5" name="Picture 2" descr="Slikovni rezultat za spajalica">
            <a:extLst>
              <a:ext uri="{FF2B5EF4-FFF2-40B4-BE49-F238E27FC236}">
                <a16:creationId xmlns:a16="http://schemas.microsoft.com/office/drawing/2014/main" xmlns="" id="{94D2A4F1-28B4-4E84-BD6F-4626882C0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50000"/>
          <a:stretch>
            <a:fillRect/>
          </a:stretch>
        </p:blipFill>
        <p:spPr bwMode="auto">
          <a:xfrm>
            <a:off x="5544683" y="1727840"/>
            <a:ext cx="57943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F8A8D125-B2AE-47E9-9C58-C23323443487}"/>
              </a:ext>
            </a:extLst>
          </p:cNvPr>
          <p:cNvSpPr txBox="1"/>
          <p:nvPr/>
        </p:nvSpPr>
        <p:spPr>
          <a:xfrm>
            <a:off x="0" y="4298014"/>
            <a:ext cx="9100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let u jatu = </a:t>
            </a:r>
            <a:r>
              <a:rPr lang="hr-HR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ŠTEDNJA ENERGIJE</a:t>
            </a:r>
          </a:p>
          <a:p>
            <a:pPr algn="ctr"/>
            <a:endParaRPr lang="hr-HR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hr-HR" sz="2000" dirty="0">
                <a:latin typeface="Comic Sans MS" panose="030F0702030302020204" pitchFamily="66" charset="0"/>
              </a:rPr>
              <a:t>ptice na prednjim položajima jata moraju svladati veći otpor zraka</a:t>
            </a:r>
          </a:p>
          <a:p>
            <a:pPr algn="ctr"/>
            <a:endParaRPr lang="hr-HR" sz="2000" dirty="0">
              <a:latin typeface="Comic Sans MS" panose="030F0702030302020204" pitchFamily="66" charset="0"/>
            </a:endParaRPr>
          </a:p>
          <a:p>
            <a:pPr algn="ctr"/>
            <a:endParaRPr lang="hr-HR" sz="2000" dirty="0">
              <a:latin typeface="Comic Sans MS" panose="030F0702030302020204" pitchFamily="66" charset="0"/>
            </a:endParaRPr>
          </a:p>
          <a:p>
            <a:pPr algn="ctr"/>
            <a:r>
              <a:rPr lang="hr-HR" sz="2000" dirty="0">
                <a:latin typeface="Comic Sans MS" panose="030F0702030302020204" pitchFamily="66" charset="0"/>
              </a:rPr>
              <a:t>izmjenjivanje jedinki na prednjim i stražnjim mjestima omogućuje odmor</a:t>
            </a:r>
          </a:p>
        </p:txBody>
      </p:sp>
      <p:pic>
        <p:nvPicPr>
          <p:cNvPr id="7" name="Picture 2" descr="Slikovni rezultat za STRELICA">
            <a:extLst>
              <a:ext uri="{FF2B5EF4-FFF2-40B4-BE49-F238E27FC236}">
                <a16:creationId xmlns:a16="http://schemas.microsoft.com/office/drawing/2014/main" xmlns="" id="{6BEA42EC-6737-46D4-9A5A-15168EF59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45808" y="5446959"/>
            <a:ext cx="605641" cy="24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eterokut 1">
            <a:extLst>
              <a:ext uri="{FF2B5EF4-FFF2-40B4-BE49-F238E27FC236}">
                <a16:creationId xmlns:a16="http://schemas.microsoft.com/office/drawing/2014/main" xmlns="" id="{A09DFCE5-A875-4A71-BD3C-BD39ED06A098}"/>
              </a:ext>
            </a:extLst>
          </p:cNvPr>
          <p:cNvSpPr/>
          <p:nvPr/>
        </p:nvSpPr>
        <p:spPr>
          <a:xfrm rot="5400000">
            <a:off x="7141275" y="14641"/>
            <a:ext cx="1792651" cy="1941174"/>
          </a:xfrm>
          <a:prstGeom prst="homePlate">
            <a:avLst>
              <a:gd name="adj" fmla="val 28140"/>
            </a:avLst>
          </a:prstGeom>
          <a:solidFill>
            <a:srgbClr val="7188B6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86624BCD-205B-488D-88A6-AAE513295EC2}"/>
              </a:ext>
            </a:extLst>
          </p:cNvPr>
          <p:cNvSpPr txBox="1"/>
          <p:nvPr/>
        </p:nvSpPr>
        <p:spPr>
          <a:xfrm>
            <a:off x="7153623" y="283045"/>
            <a:ext cx="1767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Kretanjeptica</a:t>
            </a:r>
            <a:endParaRPr lang="hr-H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47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Slikovni rezultat za STRELICA">
            <a:extLst>
              <a:ext uri="{FF2B5EF4-FFF2-40B4-BE49-F238E27FC236}">
                <a16:creationId xmlns:a16="http://schemas.microsoft.com/office/drawing/2014/main" xmlns="" id="{D107AC62-D930-4733-92F7-B7F69BE23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1545" y="5575121"/>
            <a:ext cx="473815" cy="19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82602436-B299-413C-9C96-559EDF8DD5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81" r="6611"/>
          <a:stretch/>
        </p:blipFill>
        <p:spPr>
          <a:xfrm>
            <a:off x="3951703" y="2704691"/>
            <a:ext cx="4969873" cy="3603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Peterokut 1">
            <a:extLst>
              <a:ext uri="{FF2B5EF4-FFF2-40B4-BE49-F238E27FC236}">
                <a16:creationId xmlns:a16="http://schemas.microsoft.com/office/drawing/2014/main" xmlns="" id="{BE4817E8-F9C4-446F-BDBC-AC13C2E9793B}"/>
              </a:ext>
            </a:extLst>
          </p:cNvPr>
          <p:cNvSpPr/>
          <p:nvPr/>
        </p:nvSpPr>
        <p:spPr>
          <a:xfrm rot="5400000">
            <a:off x="7141275" y="14641"/>
            <a:ext cx="1792651" cy="1941174"/>
          </a:xfrm>
          <a:prstGeom prst="homePlate">
            <a:avLst>
              <a:gd name="adj" fmla="val 28140"/>
            </a:avLst>
          </a:prstGeom>
          <a:solidFill>
            <a:srgbClr val="7188B6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2AFBF351-F748-422D-BD9A-A8944E10F982}"/>
              </a:ext>
            </a:extLst>
          </p:cNvPr>
          <p:cNvSpPr txBox="1"/>
          <p:nvPr/>
        </p:nvSpPr>
        <p:spPr>
          <a:xfrm>
            <a:off x="7153623" y="283045"/>
            <a:ext cx="1767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Kretanjeptica</a:t>
            </a:r>
            <a:endParaRPr lang="hr-H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9E07CB41-54EE-446C-BE90-384FA1FA391D}"/>
              </a:ext>
            </a:extLst>
          </p:cNvPr>
          <p:cNvSpPr txBox="1"/>
          <p:nvPr/>
        </p:nvSpPr>
        <p:spPr>
          <a:xfrm>
            <a:off x="222424" y="562041"/>
            <a:ext cx="51215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NOGE </a:t>
            </a:r>
          </a:p>
          <a:p>
            <a:endParaRPr lang="hr-HR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hr-HR" sz="2000" dirty="0">
                <a:latin typeface="Comic Sans MS" panose="030F0702030302020204" pitchFamily="66" charset="0"/>
              </a:rPr>
              <a:t>kretanje po tlu</a:t>
            </a:r>
          </a:p>
          <a:p>
            <a:pPr marL="285750" indent="-285750">
              <a:buFontTx/>
              <a:buChar char="-"/>
            </a:pPr>
            <a:endParaRPr lang="hr-HR" sz="2000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hr-HR" sz="2000" dirty="0">
                <a:latin typeface="Comic Sans MS" panose="030F0702030302020204" pitchFamily="66" charset="0"/>
              </a:rPr>
              <a:t>odbacivanje u zrak</a:t>
            </a:r>
          </a:p>
          <a:p>
            <a:pPr marL="285750" indent="-285750">
              <a:buFontTx/>
              <a:buChar char="-"/>
            </a:pPr>
            <a:endParaRPr lang="hr-HR" sz="2000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hr-HR" sz="2000" dirty="0">
                <a:latin typeface="Comic Sans MS" panose="030F0702030302020204" pitchFamily="66" charset="0"/>
              </a:rPr>
              <a:t>zatrčavanje pri polijetanju</a:t>
            </a:r>
          </a:p>
          <a:p>
            <a:pPr marL="285750" indent="-285750">
              <a:buFontTx/>
              <a:buChar char="-"/>
            </a:pPr>
            <a:endParaRPr lang="hr-HR" sz="2000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hr-HR" sz="2000" dirty="0">
                <a:latin typeface="Comic Sans MS" panose="030F0702030302020204" pitchFamily="66" charset="0"/>
              </a:rPr>
              <a:t>plivaće kožice   </a:t>
            </a:r>
          </a:p>
          <a:p>
            <a:pPr marL="285750" indent="-285750">
              <a:buFontTx/>
              <a:buChar char="-"/>
            </a:pPr>
            <a:endParaRPr lang="hr-HR" sz="2000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endParaRPr lang="hr-HR" sz="2000" dirty="0">
              <a:latin typeface="Comic Sans MS" panose="030F0702030302020204" pitchFamily="66" charset="0"/>
            </a:endParaRPr>
          </a:p>
          <a:p>
            <a:r>
              <a:rPr lang="hr-HR" sz="2000" dirty="0"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buFontTx/>
              <a:buChar char="-"/>
            </a:pPr>
            <a:endParaRPr lang="hr-HR" sz="2000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endParaRPr lang="hr-HR" sz="2000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hr-HR" sz="2000" dirty="0">
                <a:latin typeface="Comic Sans MS" panose="030F0702030302020204" pitchFamily="66" charset="0"/>
              </a:rPr>
              <a:t>snažni mišići za trčanje</a:t>
            </a:r>
          </a:p>
          <a:p>
            <a:endParaRPr lang="hr-HR" sz="2000" dirty="0">
              <a:latin typeface="Comic Sans MS" panose="030F0702030302020204" pitchFamily="66" charset="0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71BC21A5-9DE4-4914-8C14-A1D63D48BE69}"/>
              </a:ext>
            </a:extLst>
          </p:cNvPr>
          <p:cNvSpPr txBox="1"/>
          <p:nvPr/>
        </p:nvSpPr>
        <p:spPr>
          <a:xfrm>
            <a:off x="222424" y="4111041"/>
            <a:ext cx="2792556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PTICE MOČVARICE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ECDEFDCA-C001-4EA7-86B6-722EB7F2E0B8}"/>
              </a:ext>
            </a:extLst>
          </p:cNvPr>
          <p:cNvSpPr txBox="1"/>
          <p:nvPr/>
        </p:nvSpPr>
        <p:spPr>
          <a:xfrm>
            <a:off x="247461" y="5908547"/>
            <a:ext cx="2792556" cy="40011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PTICE TRKAČICE</a:t>
            </a:r>
          </a:p>
        </p:txBody>
      </p:sp>
      <p:pic>
        <p:nvPicPr>
          <p:cNvPr id="11" name="Picture 2" descr="Slikovni rezultat za STRELICA">
            <a:extLst>
              <a:ext uri="{FF2B5EF4-FFF2-40B4-BE49-F238E27FC236}">
                <a16:creationId xmlns:a16="http://schemas.microsoft.com/office/drawing/2014/main" xmlns="" id="{45EE26DA-EFF3-47C4-9477-465964AE8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1545" y="3764602"/>
            <a:ext cx="473815" cy="19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lačić za govor: pravokutnik sa zaobljenim kutovima 13">
            <a:extLst>
              <a:ext uri="{FF2B5EF4-FFF2-40B4-BE49-F238E27FC236}">
                <a16:creationId xmlns:a16="http://schemas.microsoft.com/office/drawing/2014/main" xmlns="" id="{86C96CC2-A81E-4384-9862-2D1C87F4DF52}"/>
              </a:ext>
            </a:extLst>
          </p:cNvPr>
          <p:cNvSpPr/>
          <p:nvPr/>
        </p:nvSpPr>
        <p:spPr>
          <a:xfrm>
            <a:off x="3436180" y="897477"/>
            <a:ext cx="3247798" cy="1541008"/>
          </a:xfrm>
          <a:prstGeom prst="wedgeRoundRectCallout">
            <a:avLst>
              <a:gd name="adj1" fmla="val 19604"/>
              <a:gd name="adj2" fmla="val 87630"/>
              <a:gd name="adj3" fmla="val 16667"/>
            </a:avLst>
          </a:prstGeom>
          <a:solidFill>
            <a:schemeClr val="bg1"/>
          </a:solidFill>
          <a:ln w="28575">
            <a:solidFill>
              <a:srgbClr val="436C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rgbClr val="B2BBC4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DE4F13E5-376C-4718-BA6F-A3B36E605F2A}"/>
              </a:ext>
            </a:extLst>
          </p:cNvPr>
          <p:cNvSpPr txBox="1"/>
          <p:nvPr/>
        </p:nvSpPr>
        <p:spPr>
          <a:xfrm>
            <a:off x="3771503" y="1032980"/>
            <a:ext cx="27889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tx2">
                  <a:lumMod val="60000"/>
                  <a:lumOff val="40000"/>
                </a:schemeClr>
              </a:buClr>
              <a:buSzPct val="103000"/>
              <a:defRPr/>
            </a:pPr>
            <a:r>
              <a:rPr lang="hr-HR" sz="2000" dirty="0">
                <a:latin typeface="Comic Sans MS" panose="030F0702030302020204" pitchFamily="66" charset="0"/>
              </a:rPr>
              <a:t>Zašto je perje sokola, za razliku od perja noja gušće i pravilnije složeno?</a:t>
            </a:r>
          </a:p>
        </p:txBody>
      </p:sp>
      <p:pic>
        <p:nvPicPr>
          <p:cNvPr id="16" name="Picture 2" descr="Slikovni rezultat za spajalica">
            <a:extLst>
              <a:ext uri="{FF2B5EF4-FFF2-40B4-BE49-F238E27FC236}">
                <a16:creationId xmlns:a16="http://schemas.microsoft.com/office/drawing/2014/main" xmlns="" id="{EE0950ED-891E-44EE-B4D9-7D6DF92D0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50000"/>
          <a:stretch>
            <a:fillRect/>
          </a:stretch>
        </p:blipFill>
        <p:spPr bwMode="auto">
          <a:xfrm>
            <a:off x="3244318" y="503184"/>
            <a:ext cx="57943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81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A1E4D16C-820C-4580-A55C-C74B3F702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9" y="3547117"/>
            <a:ext cx="4512841" cy="2768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Peterokut 1">
            <a:extLst>
              <a:ext uri="{FF2B5EF4-FFF2-40B4-BE49-F238E27FC236}">
                <a16:creationId xmlns:a16="http://schemas.microsoft.com/office/drawing/2014/main" xmlns="" id="{EC01864C-8A9F-4DAA-AA57-FFE593A52B67}"/>
              </a:ext>
            </a:extLst>
          </p:cNvPr>
          <p:cNvSpPr/>
          <p:nvPr/>
        </p:nvSpPr>
        <p:spPr>
          <a:xfrm rot="5400000">
            <a:off x="7141275" y="14641"/>
            <a:ext cx="1792651" cy="1941174"/>
          </a:xfrm>
          <a:prstGeom prst="homePlate">
            <a:avLst>
              <a:gd name="adj" fmla="val 28140"/>
            </a:avLst>
          </a:prstGeom>
          <a:solidFill>
            <a:srgbClr val="7188B6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2F02E04A-1899-4222-91D6-F1597C8CB275}"/>
              </a:ext>
            </a:extLst>
          </p:cNvPr>
          <p:cNvSpPr txBox="1"/>
          <p:nvPr/>
        </p:nvSpPr>
        <p:spPr>
          <a:xfrm>
            <a:off x="7153623" y="283045"/>
            <a:ext cx="1767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Kretanjegmazova</a:t>
            </a:r>
            <a:endParaRPr lang="hr-H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F3DBFDB2-D91B-4EFA-8418-B5FEC4C82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8" y="677764"/>
            <a:ext cx="4512841" cy="2768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453F9AA0-9EFF-413A-AE8E-53B57B90F16F}"/>
              </a:ext>
            </a:extLst>
          </p:cNvPr>
          <p:cNvSpPr txBox="1"/>
          <p:nvPr/>
        </p:nvSpPr>
        <p:spPr>
          <a:xfrm>
            <a:off x="4908706" y="821653"/>
            <a:ext cx="1895175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KRETANJE  U VODI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2BD18859-703B-4472-A57B-EA6A20F0C79C}"/>
              </a:ext>
            </a:extLst>
          </p:cNvPr>
          <p:cNvSpPr txBox="1"/>
          <p:nvPr/>
        </p:nvSpPr>
        <p:spPr>
          <a:xfrm>
            <a:off x="4672912" y="4097355"/>
            <a:ext cx="46738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- čvrste kosti spojene zglobovima</a:t>
            </a:r>
          </a:p>
          <a:p>
            <a:r>
              <a:rPr lang="hr-HR" sz="2000" dirty="0">
                <a:latin typeface="Comic Sans MS" panose="030F0702030302020204" pitchFamily="66" charset="0"/>
              </a:rPr>
              <a:t>- jaki mišići</a:t>
            </a:r>
          </a:p>
          <a:p>
            <a:r>
              <a:rPr lang="hr-HR" sz="2000" dirty="0">
                <a:latin typeface="Comic Sans MS" panose="030F0702030302020204" pitchFamily="66" charset="0"/>
              </a:rPr>
              <a:t>- noge postavljene postrance</a:t>
            </a:r>
          </a:p>
          <a:p>
            <a:r>
              <a:rPr lang="hr-HR" sz="2000" dirty="0">
                <a:latin typeface="Comic Sans MS" panose="030F0702030302020204" pitchFamily="66" charset="0"/>
              </a:rPr>
              <a:t>  </a:t>
            </a:r>
          </a:p>
          <a:p>
            <a:r>
              <a:rPr lang="hr-HR" sz="2000" dirty="0">
                <a:latin typeface="Comic Sans MS" panose="030F0702030302020204" pitchFamily="66" charset="0"/>
              </a:rPr>
              <a:t>                 GMIZANJE</a:t>
            </a:r>
          </a:p>
          <a:p>
            <a:r>
              <a:rPr lang="hr-HR" sz="2000" dirty="0">
                <a:latin typeface="Comic Sans MS" panose="030F0702030302020204" pitchFamily="66" charset="0"/>
              </a:rPr>
              <a:t>- sljepić i blavor – savijanje tijela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D9974613-AF0B-43DC-B730-0131AA5664D5}"/>
              </a:ext>
            </a:extLst>
          </p:cNvPr>
          <p:cNvSpPr txBox="1"/>
          <p:nvPr/>
        </p:nvSpPr>
        <p:spPr>
          <a:xfrm>
            <a:off x="4672912" y="1849039"/>
            <a:ext cx="45128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- plivaće kožice omogućuju plivanje</a:t>
            </a:r>
          </a:p>
          <a:p>
            <a:r>
              <a:rPr lang="hr-HR" sz="2000" dirty="0">
                <a:latin typeface="Comic Sans MS" panose="030F0702030302020204" pitchFamily="66" charset="0"/>
              </a:rPr>
              <a:t>- udovi preobraženi u PERAJE</a:t>
            </a:r>
          </a:p>
          <a:p>
            <a:r>
              <a:rPr lang="hr-HR" sz="2000" dirty="0">
                <a:latin typeface="Comic Sans MS" panose="030F0702030302020204" pitchFamily="66" charset="0"/>
              </a:rPr>
              <a:t>  (morske kornjače)</a:t>
            </a:r>
          </a:p>
          <a:p>
            <a:r>
              <a:rPr lang="hr-HR" sz="2000" dirty="0">
                <a:latin typeface="Comic Sans MS" panose="030F0702030302020204" pitchFamily="66" charset="0"/>
              </a:rPr>
              <a:t>- spljošteni rep kao veslo (krokodili)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BAE89480-0044-4526-A5EA-4987F81B29B7}"/>
              </a:ext>
            </a:extLst>
          </p:cNvPr>
          <p:cNvSpPr txBox="1"/>
          <p:nvPr/>
        </p:nvSpPr>
        <p:spPr>
          <a:xfrm>
            <a:off x="4862706" y="3622729"/>
            <a:ext cx="3512037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KRETANJE  PO TLU</a:t>
            </a:r>
          </a:p>
        </p:txBody>
      </p:sp>
      <p:cxnSp>
        <p:nvCxnSpPr>
          <p:cNvPr id="12" name="Ravni poveznik sa strelicom 11">
            <a:extLst>
              <a:ext uri="{FF2B5EF4-FFF2-40B4-BE49-F238E27FC236}">
                <a16:creationId xmlns:a16="http://schemas.microsoft.com/office/drawing/2014/main" xmlns="" id="{97C8F603-689A-4AEE-98C6-07D52891A706}"/>
              </a:ext>
            </a:extLst>
          </p:cNvPr>
          <p:cNvCxnSpPr>
            <a:cxnSpLocks/>
          </p:cNvCxnSpPr>
          <p:nvPr/>
        </p:nvCxnSpPr>
        <p:spPr>
          <a:xfrm>
            <a:off x="6803881" y="5066851"/>
            <a:ext cx="0" cy="2889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10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20B5B8B7-419B-4EBE-9C84-078C6749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630" y="2967431"/>
            <a:ext cx="4519558" cy="2581590"/>
          </a:xfrm>
          <a:prstGeom prst="rect">
            <a:avLst/>
          </a:prstGeom>
        </p:spPr>
      </p:pic>
      <p:sp>
        <p:nvSpPr>
          <p:cNvPr id="3" name="Peterokut 1">
            <a:extLst>
              <a:ext uri="{FF2B5EF4-FFF2-40B4-BE49-F238E27FC236}">
                <a16:creationId xmlns:a16="http://schemas.microsoft.com/office/drawing/2014/main" xmlns="" id="{9DD97DD6-FB1F-41C2-815F-5976F0E82836}"/>
              </a:ext>
            </a:extLst>
          </p:cNvPr>
          <p:cNvSpPr/>
          <p:nvPr/>
        </p:nvSpPr>
        <p:spPr>
          <a:xfrm rot="5400000">
            <a:off x="6938797" y="-187837"/>
            <a:ext cx="1792651" cy="2346131"/>
          </a:xfrm>
          <a:prstGeom prst="homePlate">
            <a:avLst>
              <a:gd name="adj" fmla="val 28140"/>
            </a:avLst>
          </a:prstGeom>
          <a:solidFill>
            <a:srgbClr val="7188B6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6F113300-DAB4-47CD-BC3F-F51651C07740}"/>
              </a:ext>
            </a:extLst>
          </p:cNvPr>
          <p:cNvSpPr txBox="1"/>
          <p:nvPr/>
        </p:nvSpPr>
        <p:spPr>
          <a:xfrm>
            <a:off x="6662057" y="283045"/>
            <a:ext cx="22595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Kretanje</a:t>
            </a:r>
          </a:p>
          <a:p>
            <a:pPr algn="ctr"/>
            <a:r>
              <a:rPr lang="hr-H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vodozemaca</a:t>
            </a:r>
          </a:p>
        </p:txBody>
      </p:sp>
      <p:pic>
        <p:nvPicPr>
          <p:cNvPr id="2050" name="Picture 2" descr="Slikovni rezultat za frog jumping">
            <a:extLst>
              <a:ext uri="{FF2B5EF4-FFF2-40B4-BE49-F238E27FC236}">
                <a16:creationId xmlns:a16="http://schemas.microsoft.com/office/drawing/2014/main" xmlns="" id="{C3AF0788-1F05-4AE3-8404-2C291A4B3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4" y="1318094"/>
            <a:ext cx="250507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lačić za govor: pravokutnik sa zaobljenim kutovima 5">
            <a:extLst>
              <a:ext uri="{FF2B5EF4-FFF2-40B4-BE49-F238E27FC236}">
                <a16:creationId xmlns:a16="http://schemas.microsoft.com/office/drawing/2014/main" xmlns="" id="{04325683-D6D2-49EC-879E-579F2430F376}"/>
              </a:ext>
            </a:extLst>
          </p:cNvPr>
          <p:cNvSpPr/>
          <p:nvPr/>
        </p:nvSpPr>
        <p:spPr>
          <a:xfrm>
            <a:off x="370568" y="5528632"/>
            <a:ext cx="5493203" cy="854708"/>
          </a:xfrm>
          <a:prstGeom prst="wedgeRoundRectCallout">
            <a:avLst>
              <a:gd name="adj1" fmla="val 53568"/>
              <a:gd name="adj2" fmla="val 26408"/>
              <a:gd name="adj3" fmla="val 16667"/>
            </a:avLst>
          </a:prstGeom>
          <a:solidFill>
            <a:schemeClr val="bg1"/>
          </a:solidFill>
          <a:ln w="28575">
            <a:solidFill>
              <a:srgbClr val="436C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rgbClr val="B2BBC4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C87F1977-5AD3-4BB3-B96A-837CB7AD111A}"/>
              </a:ext>
            </a:extLst>
          </p:cNvPr>
          <p:cNvSpPr txBox="1"/>
          <p:nvPr/>
        </p:nvSpPr>
        <p:spPr>
          <a:xfrm>
            <a:off x="505524" y="5569409"/>
            <a:ext cx="53582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tx2">
                  <a:lumMod val="60000"/>
                  <a:lumOff val="40000"/>
                </a:schemeClr>
              </a:buClr>
              <a:buSzPct val="103000"/>
              <a:defRPr/>
            </a:pPr>
            <a:r>
              <a:rPr lang="hr-HR" sz="2000" dirty="0">
                <a:latin typeface="Comic Sans MS" panose="030F0702030302020204" pitchFamily="66" charset="0"/>
              </a:rPr>
              <a:t>Proučavajući priložene slike navedi prilagodbe žabe za život u vodi i na tlu.</a:t>
            </a:r>
          </a:p>
        </p:txBody>
      </p:sp>
      <p:pic>
        <p:nvPicPr>
          <p:cNvPr id="8" name="Picture 2" descr="Slikovni rezultat za spajalica">
            <a:extLst>
              <a:ext uri="{FF2B5EF4-FFF2-40B4-BE49-F238E27FC236}">
                <a16:creationId xmlns:a16="http://schemas.microsoft.com/office/drawing/2014/main" xmlns="" id="{CA0DCB20-8E62-4CA9-A88B-13E060546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50000"/>
          <a:stretch>
            <a:fillRect/>
          </a:stretch>
        </p:blipFill>
        <p:spPr bwMode="auto">
          <a:xfrm>
            <a:off x="323607" y="5157770"/>
            <a:ext cx="57943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4544BB43-B613-47D9-A570-0B47FA8EF5E1}"/>
              </a:ext>
            </a:extLst>
          </p:cNvPr>
          <p:cNvSpPr txBox="1"/>
          <p:nvPr/>
        </p:nvSpPr>
        <p:spPr>
          <a:xfrm>
            <a:off x="1432183" y="780802"/>
            <a:ext cx="500120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KRETANJE  PO TLU I U VODI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9F016C56-655D-4615-B5DD-5F34C0799158}"/>
              </a:ext>
            </a:extLst>
          </p:cNvPr>
          <p:cNvSpPr txBox="1"/>
          <p:nvPr/>
        </p:nvSpPr>
        <p:spPr>
          <a:xfrm>
            <a:off x="323607" y="3394412"/>
            <a:ext cx="1857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duge stražnje noge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E79B5FB4-1C7F-489A-90D3-1541C4BC8368}"/>
              </a:ext>
            </a:extLst>
          </p:cNvPr>
          <p:cNvSpPr txBox="1"/>
          <p:nvPr/>
        </p:nvSpPr>
        <p:spPr>
          <a:xfrm>
            <a:off x="247651" y="4616891"/>
            <a:ext cx="2822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SKAKANJE po tlu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CB508787-B9B8-4113-844B-C805966870AB}"/>
              </a:ext>
            </a:extLst>
          </p:cNvPr>
          <p:cNvSpPr txBox="1"/>
          <p:nvPr/>
        </p:nvSpPr>
        <p:spPr>
          <a:xfrm>
            <a:off x="6693179" y="2842579"/>
            <a:ext cx="2346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PLIVANJE u vodi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3BE879BE-ECD9-413E-B06A-FD40D7BCA209}"/>
              </a:ext>
            </a:extLst>
          </p:cNvPr>
          <p:cNvSpPr txBox="1"/>
          <p:nvPr/>
        </p:nvSpPr>
        <p:spPr>
          <a:xfrm>
            <a:off x="4323388" y="2828228"/>
            <a:ext cx="1857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plivaće kožice</a:t>
            </a:r>
          </a:p>
        </p:txBody>
      </p:sp>
      <p:pic>
        <p:nvPicPr>
          <p:cNvPr id="15" name="Picture 2" descr="Slikovni rezultat za STRELICA">
            <a:extLst>
              <a:ext uri="{FF2B5EF4-FFF2-40B4-BE49-F238E27FC236}">
                <a16:creationId xmlns:a16="http://schemas.microsoft.com/office/drawing/2014/main" xmlns="" id="{05FE743F-30FD-4BFB-AAB0-0C8DB1631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5613" y="4283465"/>
            <a:ext cx="473815" cy="19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likovni rezultat za STRELICA">
            <a:extLst>
              <a:ext uri="{FF2B5EF4-FFF2-40B4-BE49-F238E27FC236}">
                <a16:creationId xmlns:a16="http://schemas.microsoft.com/office/drawing/2014/main" xmlns="" id="{0659884A-CAEF-473D-B296-17568338C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313" y="2938201"/>
            <a:ext cx="473815" cy="19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Ravni poveznik sa strelicom 16">
            <a:extLst>
              <a:ext uri="{FF2B5EF4-FFF2-40B4-BE49-F238E27FC236}">
                <a16:creationId xmlns:a16="http://schemas.microsoft.com/office/drawing/2014/main" xmlns="" id="{504BD588-C46B-4B3C-A334-23AAA5A6CE4D}"/>
              </a:ext>
            </a:extLst>
          </p:cNvPr>
          <p:cNvCxnSpPr>
            <a:cxnSpLocks/>
          </p:cNvCxnSpPr>
          <p:nvPr/>
        </p:nvCxnSpPr>
        <p:spPr>
          <a:xfrm flipH="1">
            <a:off x="2015331" y="3628450"/>
            <a:ext cx="806639" cy="1199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Ravni poveznik sa strelicom 21">
            <a:extLst>
              <a:ext uri="{FF2B5EF4-FFF2-40B4-BE49-F238E27FC236}">
                <a16:creationId xmlns:a16="http://schemas.microsoft.com/office/drawing/2014/main" xmlns="" id="{FE56C23E-38A3-4539-9C4A-593F4E056CEC}"/>
              </a:ext>
            </a:extLst>
          </p:cNvPr>
          <p:cNvCxnSpPr>
            <a:cxnSpLocks/>
          </p:cNvCxnSpPr>
          <p:nvPr/>
        </p:nvCxnSpPr>
        <p:spPr>
          <a:xfrm flipV="1">
            <a:off x="5109029" y="3296806"/>
            <a:ext cx="211997" cy="6900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85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5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lačić za govor: pravokutnik sa zaobljenim kutovima 1">
            <a:extLst>
              <a:ext uri="{FF2B5EF4-FFF2-40B4-BE49-F238E27FC236}">
                <a16:creationId xmlns:a16="http://schemas.microsoft.com/office/drawing/2014/main" xmlns="" id="{7E20C2BF-D82D-44BB-B217-224816EA19BF}"/>
              </a:ext>
            </a:extLst>
          </p:cNvPr>
          <p:cNvSpPr/>
          <p:nvPr/>
        </p:nvSpPr>
        <p:spPr>
          <a:xfrm>
            <a:off x="380236" y="891283"/>
            <a:ext cx="5493203" cy="854708"/>
          </a:xfrm>
          <a:prstGeom prst="wedgeRoundRectCallout">
            <a:avLst>
              <a:gd name="adj1" fmla="val 53568"/>
              <a:gd name="adj2" fmla="val 26408"/>
              <a:gd name="adj3" fmla="val 16667"/>
            </a:avLst>
          </a:prstGeom>
          <a:solidFill>
            <a:schemeClr val="bg1"/>
          </a:solidFill>
          <a:ln w="28575">
            <a:solidFill>
              <a:srgbClr val="436C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rgbClr val="B2BBC4"/>
              </a:solidFill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3BFA9328-D27F-4CEF-92CB-0C10D93C015D}"/>
              </a:ext>
            </a:extLst>
          </p:cNvPr>
          <p:cNvSpPr txBox="1"/>
          <p:nvPr/>
        </p:nvSpPr>
        <p:spPr>
          <a:xfrm>
            <a:off x="515192" y="932060"/>
            <a:ext cx="53582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tx2">
                  <a:lumMod val="60000"/>
                  <a:lumOff val="40000"/>
                </a:schemeClr>
              </a:buClr>
              <a:buSzPct val="103000"/>
              <a:defRPr/>
            </a:pPr>
            <a:r>
              <a:rPr lang="hr-HR" sz="2000" dirty="0">
                <a:latin typeface="Comic Sans MS" panose="030F0702030302020204" pitchFamily="66" charset="0"/>
              </a:rPr>
              <a:t>Je li lakše trčati kroz vodu ili preko travnjaka? Objasni svoj odgovor.</a:t>
            </a:r>
          </a:p>
        </p:txBody>
      </p:sp>
      <p:pic>
        <p:nvPicPr>
          <p:cNvPr id="4" name="Picture 2" descr="Slikovni rezultat za spajalica">
            <a:extLst>
              <a:ext uri="{FF2B5EF4-FFF2-40B4-BE49-F238E27FC236}">
                <a16:creationId xmlns:a16="http://schemas.microsoft.com/office/drawing/2014/main" xmlns="" id="{CB131B45-8804-4071-9172-F8AAC7E42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50000"/>
          <a:stretch>
            <a:fillRect/>
          </a:stretch>
        </p:blipFill>
        <p:spPr bwMode="auto">
          <a:xfrm>
            <a:off x="333275" y="520421"/>
            <a:ext cx="57943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Slikovni rezultat za trÄanje kroz vodu">
            <a:extLst>
              <a:ext uri="{FF2B5EF4-FFF2-40B4-BE49-F238E27FC236}">
                <a16:creationId xmlns:a16="http://schemas.microsoft.com/office/drawing/2014/main" xmlns="" id="{6A599B88-1615-4D14-9915-FD48FEE9A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04" y="3206769"/>
            <a:ext cx="4809478" cy="32104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likovni rezultat za trÄanje po travi">
            <a:extLst>
              <a:ext uri="{FF2B5EF4-FFF2-40B4-BE49-F238E27FC236}">
                <a16:creationId xmlns:a16="http://schemas.microsoft.com/office/drawing/2014/main" xmlns="" id="{B5AE4CBB-8F1E-4EED-ABE0-876FF49B6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3"/>
          <a:stretch/>
        </p:blipFill>
        <p:spPr bwMode="auto">
          <a:xfrm>
            <a:off x="4123776" y="1786768"/>
            <a:ext cx="4861120" cy="32104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23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85ACC496-5081-44BB-B15C-979DAC0DD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67561"/>
            <a:ext cx="4994099" cy="2330826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64DCE8E6-E0F8-43B4-A96E-681F13D2189E}"/>
              </a:ext>
            </a:extLst>
          </p:cNvPr>
          <p:cNvSpPr txBox="1"/>
          <p:nvPr/>
        </p:nvSpPr>
        <p:spPr>
          <a:xfrm>
            <a:off x="-1" y="1365029"/>
            <a:ext cx="209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KRALJEŽNICA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301261E0-22E0-482D-80A7-A49268584543}"/>
              </a:ext>
            </a:extLst>
          </p:cNvPr>
          <p:cNvSpPr txBox="1"/>
          <p:nvPr/>
        </p:nvSpPr>
        <p:spPr>
          <a:xfrm>
            <a:off x="3898901" y="666594"/>
            <a:ext cx="1607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hrskavičnog tkiva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0C763F82-B9FE-4F0D-A5A5-AC865B822E33}"/>
              </a:ext>
            </a:extLst>
          </p:cNvPr>
          <p:cNvSpPr txBox="1"/>
          <p:nvPr/>
        </p:nvSpPr>
        <p:spPr>
          <a:xfrm>
            <a:off x="3673934" y="1954919"/>
            <a:ext cx="183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koštanog tkiva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F324D574-CFEE-4E58-B1C2-B6833BB1EC04}"/>
              </a:ext>
            </a:extLst>
          </p:cNvPr>
          <p:cNvSpPr txBox="1"/>
          <p:nvPr/>
        </p:nvSpPr>
        <p:spPr>
          <a:xfrm>
            <a:off x="6337290" y="521675"/>
            <a:ext cx="2496458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RIBE HRSKAVIČNJAČE</a:t>
            </a:r>
          </a:p>
          <a:p>
            <a:pPr algn="ctr"/>
            <a:endParaRPr lang="hr-HR" sz="2000" dirty="0">
              <a:latin typeface="Comic Sans MS" panose="030F0702030302020204" pitchFamily="66" charset="0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BDAFFFA9-70C1-45BE-BC3E-065001AF73E8}"/>
              </a:ext>
            </a:extLst>
          </p:cNvPr>
          <p:cNvSpPr txBox="1"/>
          <p:nvPr/>
        </p:nvSpPr>
        <p:spPr>
          <a:xfrm>
            <a:off x="6293748" y="2069120"/>
            <a:ext cx="2496458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RIBE KOŠTUNJAČE</a:t>
            </a:r>
          </a:p>
          <a:p>
            <a:pPr algn="ctr"/>
            <a:endParaRPr lang="hr-HR" sz="2000" dirty="0">
              <a:latin typeface="Comic Sans MS" panose="030F0702030302020204" pitchFamily="66" charset="0"/>
            </a:endParaRPr>
          </a:p>
        </p:txBody>
      </p:sp>
      <p:cxnSp>
        <p:nvCxnSpPr>
          <p:cNvPr id="10" name="Ravni poveznik 9">
            <a:extLst>
              <a:ext uri="{FF2B5EF4-FFF2-40B4-BE49-F238E27FC236}">
                <a16:creationId xmlns:a16="http://schemas.microsoft.com/office/drawing/2014/main" xmlns="" id="{922232F3-83F8-468B-ACF5-FF0E63EBFCD3}"/>
              </a:ext>
            </a:extLst>
          </p:cNvPr>
          <p:cNvCxnSpPr/>
          <p:nvPr/>
        </p:nvCxnSpPr>
        <p:spPr>
          <a:xfrm>
            <a:off x="2090056" y="1565084"/>
            <a:ext cx="12337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6451E105-DC53-4366-A755-8DED27CE3230}"/>
              </a:ext>
            </a:extLst>
          </p:cNvPr>
          <p:cNvSpPr txBox="1"/>
          <p:nvPr/>
        </p:nvSpPr>
        <p:spPr>
          <a:xfrm>
            <a:off x="2184399" y="1274553"/>
            <a:ext cx="1045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>
                <a:latin typeface="Comic Sans MS" panose="030F0702030302020204" pitchFamily="66" charset="0"/>
              </a:rPr>
              <a:t>građena </a:t>
            </a:r>
          </a:p>
          <a:p>
            <a:pPr algn="ctr"/>
            <a:r>
              <a:rPr lang="hr-HR" i="1" dirty="0">
                <a:latin typeface="Comic Sans MS" panose="030F0702030302020204" pitchFamily="66" charset="0"/>
              </a:rPr>
              <a:t>od</a:t>
            </a:r>
          </a:p>
          <a:p>
            <a:endParaRPr lang="hr-HR" dirty="0"/>
          </a:p>
        </p:txBody>
      </p: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xmlns="" id="{EA48617A-5F37-4FEA-959C-7F496F854418}"/>
              </a:ext>
            </a:extLst>
          </p:cNvPr>
          <p:cNvCxnSpPr/>
          <p:nvPr/>
        </p:nvCxnSpPr>
        <p:spPr>
          <a:xfrm>
            <a:off x="3345540" y="838115"/>
            <a:ext cx="0" cy="1398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Ravni poveznik sa strelicom 14">
            <a:extLst>
              <a:ext uri="{FF2B5EF4-FFF2-40B4-BE49-F238E27FC236}">
                <a16:creationId xmlns:a16="http://schemas.microsoft.com/office/drawing/2014/main" xmlns="" id="{B25504AC-27E0-4E3A-8E48-D2337856AF43}"/>
              </a:ext>
            </a:extLst>
          </p:cNvPr>
          <p:cNvCxnSpPr/>
          <p:nvPr/>
        </p:nvCxnSpPr>
        <p:spPr>
          <a:xfrm>
            <a:off x="3345540" y="838115"/>
            <a:ext cx="4499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avni poveznik sa strelicom 15">
            <a:extLst>
              <a:ext uri="{FF2B5EF4-FFF2-40B4-BE49-F238E27FC236}">
                <a16:creationId xmlns:a16="http://schemas.microsoft.com/office/drawing/2014/main" xmlns="" id="{3B605A98-96EF-457D-8CE6-F9223A5A2D8D}"/>
              </a:ext>
            </a:extLst>
          </p:cNvPr>
          <p:cNvCxnSpPr/>
          <p:nvPr/>
        </p:nvCxnSpPr>
        <p:spPr>
          <a:xfrm>
            <a:off x="3345540" y="2242872"/>
            <a:ext cx="4499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avni poveznik sa strelicom 16">
            <a:extLst>
              <a:ext uri="{FF2B5EF4-FFF2-40B4-BE49-F238E27FC236}">
                <a16:creationId xmlns:a16="http://schemas.microsoft.com/office/drawing/2014/main" xmlns="" id="{EA6E88BE-EA9D-4B67-A216-FD1ADB17BB43}"/>
              </a:ext>
            </a:extLst>
          </p:cNvPr>
          <p:cNvCxnSpPr/>
          <p:nvPr/>
        </p:nvCxnSpPr>
        <p:spPr>
          <a:xfrm>
            <a:off x="5675083" y="896118"/>
            <a:ext cx="4499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Ravni poveznik sa strelicom 17">
            <a:extLst>
              <a:ext uri="{FF2B5EF4-FFF2-40B4-BE49-F238E27FC236}">
                <a16:creationId xmlns:a16="http://schemas.microsoft.com/office/drawing/2014/main" xmlns="" id="{E78DB3D2-DEF6-4EAC-ACF7-D6612FBC5510}"/>
              </a:ext>
            </a:extLst>
          </p:cNvPr>
          <p:cNvCxnSpPr/>
          <p:nvPr/>
        </p:nvCxnSpPr>
        <p:spPr>
          <a:xfrm>
            <a:off x="5638795" y="2274832"/>
            <a:ext cx="4499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Ravni poveznik sa strelicom 19">
            <a:extLst>
              <a:ext uri="{FF2B5EF4-FFF2-40B4-BE49-F238E27FC236}">
                <a16:creationId xmlns:a16="http://schemas.microsoft.com/office/drawing/2014/main" xmlns="" id="{6CF0FD56-A9FD-48D0-8025-5774B1DD455D}"/>
              </a:ext>
            </a:extLst>
          </p:cNvPr>
          <p:cNvCxnSpPr>
            <a:cxnSpLocks/>
          </p:cNvCxnSpPr>
          <p:nvPr/>
        </p:nvCxnSpPr>
        <p:spPr>
          <a:xfrm flipH="1" flipV="1">
            <a:off x="1045029" y="1846670"/>
            <a:ext cx="558166" cy="3050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kstniOkvir 20">
            <a:extLst>
              <a:ext uri="{FF2B5EF4-FFF2-40B4-BE49-F238E27FC236}">
                <a16:creationId xmlns:a16="http://schemas.microsoft.com/office/drawing/2014/main" xmlns="" id="{A1927701-8547-44A0-87E6-E4D6BBF19316}"/>
              </a:ext>
            </a:extLst>
          </p:cNvPr>
          <p:cNvSpPr txBox="1"/>
          <p:nvPr/>
        </p:nvSpPr>
        <p:spPr>
          <a:xfrm>
            <a:off x="6441617" y="1103854"/>
            <a:ext cx="2850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(morski pas, raža)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xmlns="" id="{A08CFBD6-8BFA-43DE-8238-8A8757A67A56}"/>
              </a:ext>
            </a:extLst>
          </p:cNvPr>
          <p:cNvSpPr txBox="1"/>
          <p:nvPr/>
        </p:nvSpPr>
        <p:spPr>
          <a:xfrm>
            <a:off x="6574972" y="2673542"/>
            <a:ext cx="2496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(tuna, pastrva)</a:t>
            </a:r>
          </a:p>
        </p:txBody>
      </p:sp>
      <p:pic>
        <p:nvPicPr>
          <p:cNvPr id="26" name="Slika 25">
            <a:extLst>
              <a:ext uri="{FF2B5EF4-FFF2-40B4-BE49-F238E27FC236}">
                <a16:creationId xmlns:a16="http://schemas.microsoft.com/office/drawing/2014/main" xmlns="" id="{EE4339DA-3477-4973-8111-06753E3A3E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59754F"/>
              </a:clrFrom>
              <a:clrTo>
                <a:srgbClr val="59754F">
                  <a:alpha val="0"/>
                </a:srgbClr>
              </a:clrTo>
            </a:clrChange>
          </a:blip>
          <a:srcRect/>
          <a:stretch/>
        </p:blipFill>
        <p:spPr>
          <a:xfrm>
            <a:off x="4899227" y="4114697"/>
            <a:ext cx="4222766" cy="2101167"/>
          </a:xfrm>
          <a:prstGeom prst="rect">
            <a:avLst/>
          </a:prstGeom>
        </p:spPr>
      </p:pic>
      <p:sp>
        <p:nvSpPr>
          <p:cNvPr id="30" name="TekstniOkvir 29">
            <a:extLst>
              <a:ext uri="{FF2B5EF4-FFF2-40B4-BE49-F238E27FC236}">
                <a16:creationId xmlns:a16="http://schemas.microsoft.com/office/drawing/2014/main" xmlns="" id="{0E8C1AD9-D51B-4A37-9928-027975693FCE}"/>
              </a:ext>
            </a:extLst>
          </p:cNvPr>
          <p:cNvSpPr txBox="1"/>
          <p:nvPr/>
        </p:nvSpPr>
        <p:spPr>
          <a:xfrm>
            <a:off x="6584494" y="3143773"/>
            <a:ext cx="2394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- plivaći mjehur</a:t>
            </a:r>
          </a:p>
        </p:txBody>
      </p:sp>
      <p:cxnSp>
        <p:nvCxnSpPr>
          <p:cNvPr id="31" name="Ravni poveznik sa strelicom 30">
            <a:extLst>
              <a:ext uri="{FF2B5EF4-FFF2-40B4-BE49-F238E27FC236}">
                <a16:creationId xmlns:a16="http://schemas.microsoft.com/office/drawing/2014/main" xmlns="" id="{54D7D5CE-9E7B-41EA-BB0D-C5C03049470C}"/>
              </a:ext>
            </a:extLst>
          </p:cNvPr>
          <p:cNvCxnSpPr>
            <a:cxnSpLocks/>
          </p:cNvCxnSpPr>
          <p:nvPr/>
        </p:nvCxnSpPr>
        <p:spPr>
          <a:xfrm flipV="1">
            <a:off x="6736443" y="3614004"/>
            <a:ext cx="274167" cy="1283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E16F9F6B-9FA2-4099-8924-5D6DDB43C89F}"/>
              </a:ext>
            </a:extLst>
          </p:cNvPr>
          <p:cNvSpPr txBox="1"/>
          <p:nvPr/>
        </p:nvSpPr>
        <p:spPr>
          <a:xfrm>
            <a:off x="6337290" y="1574463"/>
            <a:ext cx="2850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- jetra bogata uljima</a:t>
            </a:r>
          </a:p>
        </p:txBody>
      </p:sp>
      <p:sp>
        <p:nvSpPr>
          <p:cNvPr id="39" name="Oblačić za govor: pravokutnik sa zaobljenim kutovima 38">
            <a:extLst>
              <a:ext uri="{FF2B5EF4-FFF2-40B4-BE49-F238E27FC236}">
                <a16:creationId xmlns:a16="http://schemas.microsoft.com/office/drawing/2014/main" xmlns="" id="{16B297FA-2FCF-487D-BC8A-A29264199AC4}"/>
              </a:ext>
            </a:extLst>
          </p:cNvPr>
          <p:cNvSpPr/>
          <p:nvPr/>
        </p:nvSpPr>
        <p:spPr>
          <a:xfrm>
            <a:off x="1603195" y="2830983"/>
            <a:ext cx="4409329" cy="1113921"/>
          </a:xfrm>
          <a:prstGeom prst="wedgeRoundRectCallout">
            <a:avLst>
              <a:gd name="adj1" fmla="val 35793"/>
              <a:gd name="adj2" fmla="val 101982"/>
              <a:gd name="adj3" fmla="val 16667"/>
            </a:avLst>
          </a:prstGeom>
          <a:solidFill>
            <a:schemeClr val="bg1"/>
          </a:solidFill>
          <a:ln w="28575">
            <a:solidFill>
              <a:srgbClr val="436C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rgbClr val="B2BBC4"/>
              </a:solidFill>
            </a:endParaRPr>
          </a:p>
        </p:txBody>
      </p:sp>
      <p:pic>
        <p:nvPicPr>
          <p:cNvPr id="41" name="Picture 2" descr="Slikovni rezultat za spajalica">
            <a:extLst>
              <a:ext uri="{FF2B5EF4-FFF2-40B4-BE49-F238E27FC236}">
                <a16:creationId xmlns:a16="http://schemas.microsoft.com/office/drawing/2014/main" xmlns="" id="{1DA33FFC-9FFD-4693-8C5F-E8BB89B49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50000"/>
          <a:stretch>
            <a:fillRect/>
          </a:stretch>
        </p:blipFill>
        <p:spPr bwMode="auto">
          <a:xfrm>
            <a:off x="1544466" y="2419850"/>
            <a:ext cx="57943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Pravokutnik 37">
            <a:extLst>
              <a:ext uri="{FF2B5EF4-FFF2-40B4-BE49-F238E27FC236}">
                <a16:creationId xmlns:a16="http://schemas.microsoft.com/office/drawing/2014/main" xmlns="" id="{0ACF5A7B-CD23-46C8-916E-2AB441099304}"/>
              </a:ext>
            </a:extLst>
          </p:cNvPr>
          <p:cNvSpPr/>
          <p:nvPr/>
        </p:nvSpPr>
        <p:spPr>
          <a:xfrm>
            <a:off x="1586260" y="2882110"/>
            <a:ext cx="43137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Hrskavičnjače nemaju plivaću mjehur. Kako su nadoknadile taj nedostatak?</a:t>
            </a:r>
          </a:p>
        </p:txBody>
      </p:sp>
      <p:sp>
        <p:nvSpPr>
          <p:cNvPr id="42" name="Pravokutnik 41">
            <a:extLst>
              <a:ext uri="{FF2B5EF4-FFF2-40B4-BE49-F238E27FC236}">
                <a16:creationId xmlns:a16="http://schemas.microsoft.com/office/drawing/2014/main" xmlns="" id="{AE6237D7-D2EB-4ABC-93CB-6EC4513EE790}"/>
              </a:ext>
            </a:extLst>
          </p:cNvPr>
          <p:cNvSpPr/>
          <p:nvPr/>
        </p:nvSpPr>
        <p:spPr>
          <a:xfrm>
            <a:off x="1808204" y="2889600"/>
            <a:ext cx="39619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Kako bi nedostatak plivaćeg mjehura utjecao na preživljavanje </a:t>
            </a:r>
            <a:r>
              <a:rPr lang="hr-HR" sz="2000" dirty="0" err="1">
                <a:latin typeface="Comic Sans MS" panose="030F0702030302020204" pitchFamily="66" charset="0"/>
              </a:rPr>
              <a:t>koštunjača</a:t>
            </a:r>
            <a:r>
              <a:rPr lang="hr-HR" sz="2000" dirty="0">
                <a:latin typeface="Comic Sans MS" panose="030F070203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5055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11" grpId="0"/>
      <p:bldP spid="21" grpId="0"/>
      <p:bldP spid="22" grpId="0"/>
      <p:bldP spid="30" grpId="0"/>
      <p:bldP spid="36" grpId="0"/>
      <p:bldP spid="39" grpId="0" animBg="1"/>
      <p:bldP spid="38" grpId="0"/>
      <p:bldP spid="38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DB117EB7-91F2-4E4A-952F-069B66BBE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78" y="2636360"/>
            <a:ext cx="4903834" cy="3248774"/>
          </a:xfrm>
          <a:prstGeom prst="rect">
            <a:avLst/>
          </a:prstGeom>
        </p:spPr>
      </p:pic>
      <p:sp>
        <p:nvSpPr>
          <p:cNvPr id="3" name="Oblačić za govor: pravokutnik sa zaobljenim kutovima 2">
            <a:extLst>
              <a:ext uri="{FF2B5EF4-FFF2-40B4-BE49-F238E27FC236}">
                <a16:creationId xmlns:a16="http://schemas.microsoft.com/office/drawing/2014/main" xmlns="" id="{53B077ED-DD7C-4822-9E5B-7F913D47A4B6}"/>
              </a:ext>
            </a:extLst>
          </p:cNvPr>
          <p:cNvSpPr/>
          <p:nvPr/>
        </p:nvSpPr>
        <p:spPr>
          <a:xfrm>
            <a:off x="1757920" y="943189"/>
            <a:ext cx="5493203" cy="854708"/>
          </a:xfrm>
          <a:prstGeom prst="wedgeRoundRectCallout">
            <a:avLst>
              <a:gd name="adj1" fmla="val 53568"/>
              <a:gd name="adj2" fmla="val 26408"/>
              <a:gd name="adj3" fmla="val 16667"/>
            </a:avLst>
          </a:prstGeom>
          <a:solidFill>
            <a:schemeClr val="bg1"/>
          </a:solidFill>
          <a:ln w="28575">
            <a:solidFill>
              <a:srgbClr val="436C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rgbClr val="B2BBC4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CDDF7E81-EF17-4F14-9C82-52840DAA9F85}"/>
              </a:ext>
            </a:extLst>
          </p:cNvPr>
          <p:cNvSpPr txBox="1"/>
          <p:nvPr/>
        </p:nvSpPr>
        <p:spPr>
          <a:xfrm>
            <a:off x="2120083" y="972866"/>
            <a:ext cx="4928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tx2">
                  <a:lumMod val="60000"/>
                  <a:lumOff val="40000"/>
                </a:schemeClr>
              </a:buClr>
              <a:buSzPct val="103000"/>
              <a:defRPr/>
            </a:pPr>
            <a:r>
              <a:rPr lang="hr-HR" sz="2000" dirty="0">
                <a:latin typeface="Comic Sans MS" panose="030F0702030302020204" pitchFamily="66" charset="0"/>
              </a:rPr>
              <a:t>Na koji se način raža prilagodila životu na morskom dnu?</a:t>
            </a:r>
          </a:p>
        </p:txBody>
      </p:sp>
      <p:pic>
        <p:nvPicPr>
          <p:cNvPr id="5" name="Picture 2" descr="Slikovni rezultat za spajalica">
            <a:extLst>
              <a:ext uri="{FF2B5EF4-FFF2-40B4-BE49-F238E27FC236}">
                <a16:creationId xmlns:a16="http://schemas.microsoft.com/office/drawing/2014/main" xmlns="" id="{1F333207-7A02-4B48-B4A8-D6663B161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50000"/>
          <a:stretch>
            <a:fillRect/>
          </a:stretch>
        </p:blipFill>
        <p:spPr bwMode="auto">
          <a:xfrm>
            <a:off x="1710959" y="572327"/>
            <a:ext cx="57943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xmlns="" id="{952A1551-C8FD-4B92-9A04-E5547427018A}"/>
              </a:ext>
            </a:extLst>
          </p:cNvPr>
          <p:cNvCxnSpPr>
            <a:cxnSpLocks/>
          </p:cNvCxnSpPr>
          <p:nvPr/>
        </p:nvCxnSpPr>
        <p:spPr>
          <a:xfrm flipV="1">
            <a:off x="2290397" y="2960914"/>
            <a:ext cx="3541197" cy="74696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A6D3BACE-4404-4F98-A74D-16AF57083F55}"/>
              </a:ext>
            </a:extLst>
          </p:cNvPr>
          <p:cNvSpPr txBox="1"/>
          <p:nvPr/>
        </p:nvSpPr>
        <p:spPr>
          <a:xfrm>
            <a:off x="5952094" y="2767556"/>
            <a:ext cx="3004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SPLJOŠTENO TIJELO</a:t>
            </a:r>
          </a:p>
        </p:txBody>
      </p:sp>
      <p:pic>
        <p:nvPicPr>
          <p:cNvPr id="9" name="Picture 2" descr="Slikovni rezultat za STRELICA">
            <a:extLst>
              <a:ext uri="{FF2B5EF4-FFF2-40B4-BE49-F238E27FC236}">
                <a16:creationId xmlns:a16="http://schemas.microsoft.com/office/drawing/2014/main" xmlns="" id="{3CBE63B3-21FA-4539-BBDC-182D5D240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69472" y="3564499"/>
            <a:ext cx="605641" cy="24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CF61430C-19AF-48FA-B2B8-32691EFE40A7}"/>
              </a:ext>
            </a:extLst>
          </p:cNvPr>
          <p:cNvSpPr txBox="1"/>
          <p:nvPr/>
        </p:nvSpPr>
        <p:spPr>
          <a:xfrm>
            <a:off x="5525065" y="4244496"/>
            <a:ext cx="35411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visoki tlak na morskom dnu</a:t>
            </a:r>
          </a:p>
          <a:p>
            <a:endParaRPr lang="hr-HR" sz="2000" dirty="0">
              <a:latin typeface="Comic Sans MS" panose="030F0702030302020204" pitchFamily="66" charset="0"/>
            </a:endParaRPr>
          </a:p>
          <a:p>
            <a:pPr algn="ctr"/>
            <a:r>
              <a:rPr lang="hr-HR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masa vode koja pritišće tijelo lakše se rasporedi na tijelo veće površine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7EAD7D6B-C0BB-4E4F-A8B8-17826D634D24}"/>
              </a:ext>
            </a:extLst>
          </p:cNvPr>
          <p:cNvSpPr txBox="1"/>
          <p:nvPr/>
        </p:nvSpPr>
        <p:spPr>
          <a:xfrm>
            <a:off x="7295664" y="3366830"/>
            <a:ext cx="1638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latin typeface="Comic Sans MS" panose="030F0702030302020204" pitchFamily="66" charset="0"/>
              </a:rPr>
              <a:t>prilagodba za</a:t>
            </a:r>
          </a:p>
        </p:txBody>
      </p:sp>
    </p:spTree>
    <p:extLst>
      <p:ext uri="{BB962C8B-B14F-4D97-AF65-F5344CB8AC3E}">
        <p14:creationId xmlns:p14="http://schemas.microsoft.com/office/powerpoint/2010/main" val="151133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5C82F0D1-80B8-460A-9439-B9374FEFFDAB}"/>
              </a:ext>
            </a:extLst>
          </p:cNvPr>
          <p:cNvSpPr txBox="1"/>
          <p:nvPr/>
        </p:nvSpPr>
        <p:spPr>
          <a:xfrm>
            <a:off x="1640114" y="856343"/>
            <a:ext cx="6299200" cy="523220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latin typeface="Comic Sans MS" panose="030F0702030302020204" pitchFamily="66" charset="0"/>
              </a:rPr>
              <a:t>KRETANJE BESKRALJEŽNJAKA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D74FDB0B-483E-4877-8DF6-E03255AA3BF9}"/>
              </a:ext>
            </a:extLst>
          </p:cNvPr>
          <p:cNvSpPr txBox="1"/>
          <p:nvPr/>
        </p:nvSpPr>
        <p:spPr>
          <a:xfrm>
            <a:off x="362857" y="2046514"/>
            <a:ext cx="375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BESKRALJEŽNJACI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F4DFAB40-E916-46FF-9C6D-52B3110AB3DB}"/>
              </a:ext>
            </a:extLst>
          </p:cNvPr>
          <p:cNvSpPr txBox="1"/>
          <p:nvPr/>
        </p:nvSpPr>
        <p:spPr>
          <a:xfrm>
            <a:off x="362857" y="2685143"/>
            <a:ext cx="52251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- nemaju kralježnicu ni kosti</a:t>
            </a:r>
          </a:p>
          <a:p>
            <a:endParaRPr lang="hr-HR" sz="2000" dirty="0">
              <a:latin typeface="Comic Sans MS" panose="030F0702030302020204" pitchFamily="66" charset="0"/>
            </a:endParaRPr>
          </a:p>
          <a:p>
            <a:endParaRPr lang="hr-HR" sz="2000" dirty="0">
              <a:latin typeface="Comic Sans MS" panose="030F0702030302020204" pitchFamily="66" charset="0"/>
            </a:endParaRPr>
          </a:p>
          <a:p>
            <a:endParaRPr lang="hr-HR" sz="2000" dirty="0">
              <a:latin typeface="Comic Sans MS" panose="030F0702030302020204" pitchFamily="66" charset="0"/>
            </a:endParaRPr>
          </a:p>
          <a:p>
            <a:r>
              <a:rPr lang="hr-HR" sz="2000" dirty="0">
                <a:latin typeface="Comic Sans MS" panose="030F0702030302020204" pitchFamily="66" charset="0"/>
              </a:rPr>
              <a:t>    POTPORNI SUSTAV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3358C5F6-124F-486C-B530-668DD118489E}"/>
              </a:ext>
            </a:extLst>
          </p:cNvPr>
          <p:cNvSpPr txBox="1"/>
          <p:nvPr/>
        </p:nvSpPr>
        <p:spPr>
          <a:xfrm>
            <a:off x="4572000" y="3098322"/>
            <a:ext cx="1949442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VANJSKI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C363F1D9-464D-4593-AC4B-B0020D620ADC}"/>
              </a:ext>
            </a:extLst>
          </p:cNvPr>
          <p:cNvSpPr txBox="1"/>
          <p:nvPr/>
        </p:nvSpPr>
        <p:spPr>
          <a:xfrm>
            <a:off x="4528457" y="3826600"/>
            <a:ext cx="1992985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UNUTARNJI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3B3F3A80-8D41-4702-B2B5-C69B669B3FBC}"/>
              </a:ext>
            </a:extLst>
          </p:cNvPr>
          <p:cNvSpPr txBox="1"/>
          <p:nvPr/>
        </p:nvSpPr>
        <p:spPr>
          <a:xfrm>
            <a:off x="4479921" y="4554878"/>
            <a:ext cx="2133600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HIDROSKELET</a:t>
            </a:r>
          </a:p>
        </p:txBody>
      </p:sp>
      <p:cxnSp>
        <p:nvCxnSpPr>
          <p:cNvPr id="9" name="Ravni poveznik sa strelicom 8">
            <a:extLst>
              <a:ext uri="{FF2B5EF4-FFF2-40B4-BE49-F238E27FC236}">
                <a16:creationId xmlns:a16="http://schemas.microsoft.com/office/drawing/2014/main" xmlns="" id="{795FDF3E-3501-4906-B8AE-9E25405839FC}"/>
              </a:ext>
            </a:extLst>
          </p:cNvPr>
          <p:cNvCxnSpPr>
            <a:cxnSpLocks/>
          </p:cNvCxnSpPr>
          <p:nvPr/>
        </p:nvCxnSpPr>
        <p:spPr>
          <a:xfrm flipV="1">
            <a:off x="3387272" y="3294745"/>
            <a:ext cx="1141185" cy="752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Ravni poveznik sa strelicom 9">
            <a:extLst>
              <a:ext uri="{FF2B5EF4-FFF2-40B4-BE49-F238E27FC236}">
                <a16:creationId xmlns:a16="http://schemas.microsoft.com/office/drawing/2014/main" xmlns="" id="{AC0DD69F-1FFF-4C49-8128-D0BA998D6878}"/>
              </a:ext>
            </a:extLst>
          </p:cNvPr>
          <p:cNvCxnSpPr>
            <a:cxnSpLocks/>
          </p:cNvCxnSpPr>
          <p:nvPr/>
        </p:nvCxnSpPr>
        <p:spPr>
          <a:xfrm flipV="1">
            <a:off x="3387272" y="4026655"/>
            <a:ext cx="1141185" cy="20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Ravni poveznik sa strelicom 13">
            <a:extLst>
              <a:ext uri="{FF2B5EF4-FFF2-40B4-BE49-F238E27FC236}">
                <a16:creationId xmlns:a16="http://schemas.microsoft.com/office/drawing/2014/main" xmlns="" id="{372FA6EE-D0FA-4E56-80F1-BD3CDA06E24F}"/>
              </a:ext>
            </a:extLst>
          </p:cNvPr>
          <p:cNvCxnSpPr>
            <a:cxnSpLocks/>
          </p:cNvCxnSpPr>
          <p:nvPr/>
        </p:nvCxnSpPr>
        <p:spPr>
          <a:xfrm>
            <a:off x="3387272" y="4066207"/>
            <a:ext cx="1075871" cy="663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kstniOkvir 20">
            <a:extLst>
              <a:ext uri="{FF2B5EF4-FFF2-40B4-BE49-F238E27FC236}">
                <a16:creationId xmlns:a16="http://schemas.microsoft.com/office/drawing/2014/main" xmlns="" id="{600C9003-BC07-49EE-9FE7-F03CB8473447}"/>
              </a:ext>
            </a:extLst>
          </p:cNvPr>
          <p:cNvSpPr txBox="1"/>
          <p:nvPr/>
        </p:nvSpPr>
        <p:spPr>
          <a:xfrm>
            <a:off x="2728686" y="5388194"/>
            <a:ext cx="5929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tekućina (voda) ispunjava međustanične prostore i šupljine u tijelu i svojom napetošću osigurava potporu mišićima koji je okružuju</a:t>
            </a:r>
          </a:p>
        </p:txBody>
      </p:sp>
      <p:sp>
        <p:nvSpPr>
          <p:cNvPr id="22" name="Pravokutnik 21">
            <a:extLst>
              <a:ext uri="{FF2B5EF4-FFF2-40B4-BE49-F238E27FC236}">
                <a16:creationId xmlns:a16="http://schemas.microsoft.com/office/drawing/2014/main" xmlns="" id="{D99254F3-CDC6-465B-A192-AB0FDF56607F}"/>
              </a:ext>
            </a:extLst>
          </p:cNvPr>
          <p:cNvSpPr/>
          <p:nvPr/>
        </p:nvSpPr>
        <p:spPr>
          <a:xfrm>
            <a:off x="6521442" y="4570267"/>
            <a:ext cx="2654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/>
              <a:t>(„vodeni potporni sustav”)</a:t>
            </a:r>
          </a:p>
        </p:txBody>
      </p:sp>
      <p:pic>
        <p:nvPicPr>
          <p:cNvPr id="24" name="Picture 2" descr="Slikovni rezultat za STRELICA">
            <a:extLst>
              <a:ext uri="{FF2B5EF4-FFF2-40B4-BE49-F238E27FC236}">
                <a16:creationId xmlns:a16="http://schemas.microsoft.com/office/drawing/2014/main" xmlns="" id="{D0249272-EABD-4751-810E-2F0BB0569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61102" y="5178437"/>
            <a:ext cx="453796" cy="18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50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6" grpId="0" animBg="1"/>
      <p:bldP spid="7" grpId="0" animBg="1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12EA03CB-78B5-41F1-8BE3-F217F84B60F7}"/>
              </a:ext>
            </a:extLst>
          </p:cNvPr>
          <p:cNvSpPr txBox="1"/>
          <p:nvPr/>
        </p:nvSpPr>
        <p:spPr>
          <a:xfrm>
            <a:off x="1" y="857737"/>
            <a:ext cx="5036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VEĆINA ŽIVOTINJA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78334EFB-842B-4F7F-9FAF-D4406D741C3F}"/>
              </a:ext>
            </a:extLst>
          </p:cNvPr>
          <p:cNvSpPr txBox="1"/>
          <p:nvPr/>
        </p:nvSpPr>
        <p:spPr>
          <a:xfrm>
            <a:off x="5036458" y="857738"/>
            <a:ext cx="3947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POKRETNI ORGANIZMI</a:t>
            </a:r>
          </a:p>
        </p:txBody>
      </p:sp>
      <p:pic>
        <p:nvPicPr>
          <p:cNvPr id="1026" name="Picture 2" descr="Slikovni rezultat za STRELICA">
            <a:extLst>
              <a:ext uri="{FF2B5EF4-FFF2-40B4-BE49-F238E27FC236}">
                <a16:creationId xmlns:a16="http://schemas.microsoft.com/office/drawing/2014/main" xmlns="" id="{240D354F-8FE0-41F8-A616-E38C2F864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533" y="901996"/>
            <a:ext cx="1133180" cy="46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lačić za govor: pravokutnik sa zaobljenim kutovima 5">
            <a:extLst>
              <a:ext uri="{FF2B5EF4-FFF2-40B4-BE49-F238E27FC236}">
                <a16:creationId xmlns:a16="http://schemas.microsoft.com/office/drawing/2014/main" xmlns="" id="{8A6D5D97-EDA1-419D-AED7-3CA05BCF8854}"/>
              </a:ext>
            </a:extLst>
          </p:cNvPr>
          <p:cNvSpPr/>
          <p:nvPr/>
        </p:nvSpPr>
        <p:spPr>
          <a:xfrm>
            <a:off x="522288" y="5846763"/>
            <a:ext cx="7315426" cy="609599"/>
          </a:xfrm>
          <a:prstGeom prst="wedgeRoundRectCallout">
            <a:avLst>
              <a:gd name="adj1" fmla="val 53568"/>
              <a:gd name="adj2" fmla="val 26408"/>
              <a:gd name="adj3" fmla="val 16667"/>
            </a:avLst>
          </a:prstGeom>
          <a:solidFill>
            <a:schemeClr val="bg1"/>
          </a:solidFill>
          <a:ln w="28575">
            <a:solidFill>
              <a:srgbClr val="436C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rgbClr val="B2BBC4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7150FD72-F811-4A2B-B604-39F5AEF81591}"/>
              </a:ext>
            </a:extLst>
          </p:cNvPr>
          <p:cNvSpPr txBox="1"/>
          <p:nvPr/>
        </p:nvSpPr>
        <p:spPr>
          <a:xfrm>
            <a:off x="1191304" y="5951507"/>
            <a:ext cx="6838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3000"/>
              <a:defRPr/>
            </a:pPr>
            <a:r>
              <a:rPr lang="hr-HR" sz="2000" dirty="0">
                <a:latin typeface="Comic Sans MS" panose="030F0702030302020204" pitchFamily="66" charset="0"/>
              </a:rPr>
              <a:t>Prouči animacije i zaključi zašto se životinje kreću.</a:t>
            </a:r>
          </a:p>
        </p:txBody>
      </p:sp>
      <p:pic>
        <p:nvPicPr>
          <p:cNvPr id="8" name="Picture 2" descr="Slikovni rezultat za spajalica">
            <a:extLst>
              <a:ext uri="{FF2B5EF4-FFF2-40B4-BE49-F238E27FC236}">
                <a16:creationId xmlns:a16="http://schemas.microsoft.com/office/drawing/2014/main" xmlns="" id="{BD87BA21-DF66-454E-BBD5-2017336C5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50000"/>
          <a:stretch>
            <a:fillRect/>
          </a:stretch>
        </p:blipFill>
        <p:spPr bwMode="auto">
          <a:xfrm>
            <a:off x="330426" y="5452470"/>
            <a:ext cx="57943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D116BA69-A96F-42C2-AA69-25B93774F22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07" y="2790242"/>
            <a:ext cx="13874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7">
            <a:extLst>
              <a:ext uri="{FF2B5EF4-FFF2-40B4-BE49-F238E27FC236}">
                <a16:creationId xmlns:a16="http://schemas.microsoft.com/office/drawing/2014/main" xmlns="" id="{F18B026D-CB7A-4BA1-9CAE-30B9EA8ADA5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382" y="2845804"/>
            <a:ext cx="13049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F025FE59-3208-4EEB-A0F9-783D77EFD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394" y="4293604"/>
            <a:ext cx="1800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>
                <a:latin typeface="Comic Sans MS" panose="030F0702030302020204" pitchFamily="66" charset="0"/>
              </a:rPr>
              <a:t>pronalaze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>
                <a:latin typeface="Comic Sans MS" panose="030F0702030302020204" pitchFamily="66" charset="0"/>
              </a:rPr>
              <a:t>hranu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F529FADD-3ECF-41FD-B7D4-942737483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294" y="4198354"/>
            <a:ext cx="1847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>
                <a:latin typeface="Comic Sans MS" panose="030F0702030302020204" pitchFamily="66" charset="0"/>
              </a:rPr>
              <a:t>bježe od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>
                <a:latin typeface="Comic Sans MS" panose="030F0702030302020204" pitchFamily="66" charset="0"/>
              </a:rPr>
              <a:t>progonitelja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2A9107F1-F2AE-4D82-99E6-4289FCAF29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095" y="3040332"/>
            <a:ext cx="1853829" cy="1044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D1D69900-0E16-49AC-8294-62859AC34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057" y="4238042"/>
            <a:ext cx="2082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>
                <a:latin typeface="Comic Sans MS" panose="030F0702030302020204" pitchFamily="66" charset="0"/>
              </a:rPr>
              <a:t>pronalaze partnera suprotnog spola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22FBA2FC-3CF8-454D-A0F4-CCAECF9D60DD}"/>
              </a:ext>
            </a:extLst>
          </p:cNvPr>
          <p:cNvSpPr txBox="1"/>
          <p:nvPr/>
        </p:nvSpPr>
        <p:spPr>
          <a:xfrm>
            <a:off x="5036458" y="1864999"/>
            <a:ext cx="5036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ORGANI ZA KRETANJE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2E57DE6F-2CDF-4A60-BDEF-E193EF29311E}"/>
              </a:ext>
            </a:extLst>
          </p:cNvPr>
          <p:cNvSpPr txBox="1"/>
          <p:nvPr/>
        </p:nvSpPr>
        <p:spPr>
          <a:xfrm>
            <a:off x="59963" y="1698076"/>
            <a:ext cx="3460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OVISE O UVJETIMA NA STANIŠTU</a:t>
            </a:r>
          </a:p>
        </p:txBody>
      </p:sp>
      <p:pic>
        <p:nvPicPr>
          <p:cNvPr id="17" name="Picture 2" descr="Slikovni rezultat za STRELICA">
            <a:extLst>
              <a:ext uri="{FF2B5EF4-FFF2-40B4-BE49-F238E27FC236}">
                <a16:creationId xmlns:a16="http://schemas.microsoft.com/office/drawing/2014/main" xmlns="" id="{615F4934-F893-4F78-A3C0-6D1B05AA5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11637" y="1454740"/>
            <a:ext cx="605641" cy="24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likovni rezultat za STRELICA">
            <a:extLst>
              <a:ext uri="{FF2B5EF4-FFF2-40B4-BE49-F238E27FC236}">
                <a16:creationId xmlns:a16="http://schemas.microsoft.com/office/drawing/2014/main" xmlns="" id="{5CE40C53-B142-4DA7-B75B-9B99DB593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82533" y="1894828"/>
            <a:ext cx="1133180" cy="46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3570662D-1AFB-4EC6-98DD-BE6CE9EE6FD3}"/>
              </a:ext>
            </a:extLst>
          </p:cNvPr>
          <p:cNvSpPr txBox="1"/>
          <p:nvPr/>
        </p:nvSpPr>
        <p:spPr>
          <a:xfrm>
            <a:off x="6937829" y="1363663"/>
            <a:ext cx="2046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latin typeface="Comic Sans MS" panose="030F0702030302020204" pitchFamily="66" charset="0"/>
              </a:rPr>
              <a:t>imaju</a:t>
            </a:r>
          </a:p>
        </p:txBody>
      </p:sp>
    </p:spTree>
    <p:extLst>
      <p:ext uri="{BB962C8B-B14F-4D97-AF65-F5344CB8AC3E}">
        <p14:creationId xmlns:p14="http://schemas.microsoft.com/office/powerpoint/2010/main" val="23340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6" grpId="1" animBg="1"/>
      <p:bldP spid="7" grpId="0"/>
      <p:bldP spid="7" grpId="1"/>
      <p:bldP spid="11" grpId="0" autoUpdateAnimBg="0"/>
      <p:bldP spid="12" grpId="0" autoUpdateAnimBg="0"/>
      <p:bldP spid="14" grpId="0" autoUpdateAnimBg="0"/>
      <p:bldP spid="15" grpId="0"/>
      <p:bldP spid="16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E8BA843-E789-4111-ADF7-48B0EA93A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423" y="1329748"/>
            <a:ext cx="3335577" cy="4449096"/>
          </a:xfrm>
          <a:prstGeom prst="rect">
            <a:avLst/>
          </a:prstGeom>
        </p:spPr>
      </p:pic>
      <p:sp>
        <p:nvSpPr>
          <p:cNvPr id="3" name="Oblačić za govor: pravokutnik sa zaobljenim kutovima 2">
            <a:extLst>
              <a:ext uri="{FF2B5EF4-FFF2-40B4-BE49-F238E27FC236}">
                <a16:creationId xmlns:a16="http://schemas.microsoft.com/office/drawing/2014/main" xmlns="" id="{6EE87BA1-6242-467B-8A8F-B8AB52021237}"/>
              </a:ext>
            </a:extLst>
          </p:cNvPr>
          <p:cNvSpPr/>
          <p:nvPr/>
        </p:nvSpPr>
        <p:spPr>
          <a:xfrm>
            <a:off x="217488" y="5757270"/>
            <a:ext cx="8001566" cy="707886"/>
          </a:xfrm>
          <a:prstGeom prst="wedgeRoundRectCallout">
            <a:avLst>
              <a:gd name="adj1" fmla="val 53568"/>
              <a:gd name="adj2" fmla="val 26408"/>
              <a:gd name="adj3" fmla="val 16667"/>
            </a:avLst>
          </a:prstGeom>
          <a:solidFill>
            <a:schemeClr val="bg1"/>
          </a:solidFill>
          <a:ln w="28575">
            <a:solidFill>
              <a:srgbClr val="436C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rgbClr val="B2BBC4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A4BDBC2B-9739-403A-B99B-2FBFEE309A27}"/>
              </a:ext>
            </a:extLst>
          </p:cNvPr>
          <p:cNvSpPr txBox="1"/>
          <p:nvPr/>
        </p:nvSpPr>
        <p:spPr>
          <a:xfrm>
            <a:off x="493486" y="5757270"/>
            <a:ext cx="7623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tx2">
                  <a:lumMod val="60000"/>
                  <a:lumOff val="40000"/>
                </a:schemeClr>
              </a:buClr>
              <a:buSzPct val="103000"/>
              <a:defRPr/>
            </a:pPr>
            <a:r>
              <a:rPr lang="hr-HR" sz="2000" dirty="0">
                <a:latin typeface="Comic Sans MS" panose="030F0702030302020204" pitchFamily="66" charset="0"/>
              </a:rPr>
              <a:t>Koliko ravnina simetrije možemo provući kroz tijelo hidre da bude podijeljeno na dva jednaka dijela?</a:t>
            </a:r>
          </a:p>
        </p:txBody>
      </p:sp>
      <p:pic>
        <p:nvPicPr>
          <p:cNvPr id="5" name="Picture 2" descr="Slikovni rezultat za spajalica">
            <a:extLst>
              <a:ext uri="{FF2B5EF4-FFF2-40B4-BE49-F238E27FC236}">
                <a16:creationId xmlns:a16="http://schemas.microsoft.com/office/drawing/2014/main" xmlns="" id="{BC3CE5AF-B189-4D74-A6DF-4E0A2E7BD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50000"/>
          <a:stretch>
            <a:fillRect/>
          </a:stretch>
        </p:blipFill>
        <p:spPr bwMode="auto">
          <a:xfrm>
            <a:off x="203767" y="5434239"/>
            <a:ext cx="57943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E0C22B44-8F5B-4BCE-AFE9-70D8AFCD27E9}"/>
              </a:ext>
            </a:extLst>
          </p:cNvPr>
          <p:cNvSpPr txBox="1"/>
          <p:nvPr/>
        </p:nvSpPr>
        <p:spPr>
          <a:xfrm>
            <a:off x="493486" y="827314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7A42D124-BF8B-4B0C-A099-41C712B9378C}"/>
              </a:ext>
            </a:extLst>
          </p:cNvPr>
          <p:cNvSpPr txBox="1"/>
          <p:nvPr/>
        </p:nvSpPr>
        <p:spPr>
          <a:xfrm>
            <a:off x="0" y="731397"/>
            <a:ext cx="468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VIŠE</a:t>
            </a:r>
            <a:r>
              <a:rPr lang="hr-HR" sz="2400" dirty="0">
                <a:latin typeface="Comic Sans MS" panose="030F0702030302020204" pitchFamily="66" charset="0"/>
              </a:rPr>
              <a:t> ravnina simetrije</a:t>
            </a:r>
          </a:p>
        </p:txBody>
      </p:sp>
      <p:pic>
        <p:nvPicPr>
          <p:cNvPr id="8" name="Picture 2" descr="Slikovni rezultat za STRELICA">
            <a:extLst>
              <a:ext uri="{FF2B5EF4-FFF2-40B4-BE49-F238E27FC236}">
                <a16:creationId xmlns:a16="http://schemas.microsoft.com/office/drawing/2014/main" xmlns="" id="{F766F9E9-D4C6-46EB-BCFC-6E4597879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887" y="773711"/>
            <a:ext cx="1091067" cy="44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ED9C6FE7-EA4C-4C46-B481-46C3EC6C2364}"/>
              </a:ext>
            </a:extLst>
          </p:cNvPr>
          <p:cNvSpPr txBox="1"/>
          <p:nvPr/>
        </p:nvSpPr>
        <p:spPr>
          <a:xfrm>
            <a:off x="5181600" y="731397"/>
            <a:ext cx="4159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ZRAKASTA SIMETRIJA</a:t>
            </a:r>
          </a:p>
        </p:txBody>
      </p:sp>
      <p:pic>
        <p:nvPicPr>
          <p:cNvPr id="10" name="Picture 2" descr="Slikovni rezultat za STRELICA">
            <a:extLst>
              <a:ext uri="{FF2B5EF4-FFF2-40B4-BE49-F238E27FC236}">
                <a16:creationId xmlns:a16="http://schemas.microsoft.com/office/drawing/2014/main" xmlns="" id="{0DC5CA0D-C2FD-43C5-B8B2-A5A741B0F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36697" y="1328433"/>
            <a:ext cx="605641" cy="24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319A7DF3-605C-4A78-9A07-609491CB3FE9}"/>
              </a:ext>
            </a:extLst>
          </p:cNvPr>
          <p:cNvSpPr txBox="1"/>
          <p:nvPr/>
        </p:nvSpPr>
        <p:spPr>
          <a:xfrm>
            <a:off x="7162889" y="1237356"/>
            <a:ext cx="1252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latin typeface="Comic Sans MS" panose="030F0702030302020204" pitchFamily="66" charset="0"/>
              </a:rPr>
              <a:t>imaju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3794B4B4-DB7D-4F2F-934F-2576F57F5BC9}"/>
              </a:ext>
            </a:extLst>
          </p:cNvPr>
          <p:cNvSpPr txBox="1"/>
          <p:nvPr/>
        </p:nvSpPr>
        <p:spPr>
          <a:xfrm>
            <a:off x="5534136" y="1870519"/>
            <a:ext cx="3454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sjedilački i slabo pokretni organizmi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CF33DF12-C803-4FF9-AF4A-D82E5E6C2121}"/>
              </a:ext>
            </a:extLst>
          </p:cNvPr>
          <p:cNvSpPr txBox="1"/>
          <p:nvPr/>
        </p:nvSpPr>
        <p:spPr>
          <a:xfrm>
            <a:off x="4493420" y="4653899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hidra</a:t>
            </a:r>
          </a:p>
        </p:txBody>
      </p:sp>
    </p:spTree>
    <p:extLst>
      <p:ext uri="{BB962C8B-B14F-4D97-AF65-F5344CB8AC3E}">
        <p14:creationId xmlns:p14="http://schemas.microsoft.com/office/powerpoint/2010/main" val="337803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7" grpId="0"/>
      <p:bldP spid="9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83E61D74-C8C0-4EB9-ADF1-38F3D3CCC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808" y="3602947"/>
            <a:ext cx="3822897" cy="2730514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029E7CD4-5709-4041-A6A9-E8E1A203FBDD}"/>
              </a:ext>
            </a:extLst>
          </p:cNvPr>
          <p:cNvSpPr txBox="1"/>
          <p:nvPr/>
        </p:nvSpPr>
        <p:spPr>
          <a:xfrm>
            <a:off x="275771" y="711200"/>
            <a:ext cx="461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highlight>
                  <a:srgbClr val="33CCFF"/>
                </a:highlight>
                <a:latin typeface="Comic Sans MS" panose="030F0702030302020204" pitchFamily="66" charset="0"/>
              </a:rPr>
              <a:t>Bodljikaši 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9E41DB1D-F563-4F1E-B975-E0AA03B4AFA7}"/>
              </a:ext>
            </a:extLst>
          </p:cNvPr>
          <p:cNvSpPr txBox="1"/>
          <p:nvPr/>
        </p:nvSpPr>
        <p:spPr>
          <a:xfrm>
            <a:off x="2249714" y="788144"/>
            <a:ext cx="2075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- npr. ježinac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1AB2662-67BB-403D-B1A0-D2430B3753C4}"/>
              </a:ext>
            </a:extLst>
          </p:cNvPr>
          <p:cNvSpPr txBox="1"/>
          <p:nvPr/>
        </p:nvSpPr>
        <p:spPr>
          <a:xfrm>
            <a:off x="21770" y="1547947"/>
            <a:ext cx="6531429" cy="224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400" dirty="0">
                <a:latin typeface="Comic Sans MS" panose="030F0702030302020204" pitchFamily="66" charset="0"/>
              </a:rPr>
              <a:t>slabo pokretni organizmi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400" b="1" dirty="0">
                <a:latin typeface="Comic Sans MS" panose="030F0702030302020204" pitchFamily="66" charset="0"/>
              </a:rPr>
              <a:t>zrakasta</a:t>
            </a:r>
            <a:r>
              <a:rPr lang="hr-HR" sz="2400" dirty="0">
                <a:latin typeface="Comic Sans MS" panose="030F0702030302020204" pitchFamily="66" charset="0"/>
              </a:rPr>
              <a:t> simetrija tijela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400" b="1" dirty="0">
                <a:latin typeface="Comic Sans MS" panose="030F0702030302020204" pitchFamily="66" charset="0"/>
              </a:rPr>
              <a:t>čahura </a:t>
            </a:r>
            <a:r>
              <a:rPr lang="hr-HR" sz="2400" dirty="0">
                <a:latin typeface="Comic Sans MS" panose="030F0702030302020204" pitchFamily="66" charset="0"/>
              </a:rPr>
              <a:t>= čvrsti potporni sustav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400" b="1" dirty="0">
                <a:latin typeface="Comic Sans MS" panose="030F0702030302020204" pitchFamily="66" charset="0"/>
              </a:rPr>
              <a:t>bodlje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9C8C84BE-A6CB-4F79-946C-AC4FAA4B6A2C}"/>
              </a:ext>
            </a:extLst>
          </p:cNvPr>
          <p:cNvSpPr txBox="1"/>
          <p:nvPr/>
        </p:nvSpPr>
        <p:spPr>
          <a:xfrm>
            <a:off x="5515429" y="2721114"/>
            <a:ext cx="3628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cjevčice ispunjene morskom vodom iz kojih izlaze nožice</a:t>
            </a:r>
          </a:p>
        </p:txBody>
      </p:sp>
      <p:cxnSp>
        <p:nvCxnSpPr>
          <p:cNvPr id="8" name="Ravni poveznik sa strelicom 7">
            <a:extLst>
              <a:ext uri="{FF2B5EF4-FFF2-40B4-BE49-F238E27FC236}">
                <a16:creationId xmlns:a16="http://schemas.microsoft.com/office/drawing/2014/main" xmlns="" id="{CDA19B70-77F7-4E49-AF21-FB69D6FB4A35}"/>
              </a:ext>
            </a:extLst>
          </p:cNvPr>
          <p:cNvCxnSpPr/>
          <p:nvPr/>
        </p:nvCxnSpPr>
        <p:spPr>
          <a:xfrm>
            <a:off x="5050972" y="2973457"/>
            <a:ext cx="43542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blačić za govor: pravokutnik sa zaobljenim kutovima 8">
            <a:extLst>
              <a:ext uri="{FF2B5EF4-FFF2-40B4-BE49-F238E27FC236}">
                <a16:creationId xmlns:a16="http://schemas.microsoft.com/office/drawing/2014/main" xmlns="" id="{A8D16FDF-33DB-48E0-BDA3-A46167AD603B}"/>
              </a:ext>
            </a:extLst>
          </p:cNvPr>
          <p:cNvSpPr/>
          <p:nvPr/>
        </p:nvSpPr>
        <p:spPr>
          <a:xfrm>
            <a:off x="5591419" y="1023745"/>
            <a:ext cx="3276809" cy="1331331"/>
          </a:xfrm>
          <a:prstGeom prst="wedgeRoundRectCallout">
            <a:avLst>
              <a:gd name="adj1" fmla="val -25252"/>
              <a:gd name="adj2" fmla="val 69636"/>
              <a:gd name="adj3" fmla="val 16667"/>
            </a:avLst>
          </a:prstGeom>
          <a:solidFill>
            <a:schemeClr val="bg1"/>
          </a:solidFill>
          <a:ln w="28575">
            <a:solidFill>
              <a:srgbClr val="436C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rgbClr val="B2BBC4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821D8602-F79A-416B-ACBB-3B12B0593AA5}"/>
              </a:ext>
            </a:extLst>
          </p:cNvPr>
          <p:cNvSpPr txBox="1"/>
          <p:nvPr/>
        </p:nvSpPr>
        <p:spPr>
          <a:xfrm>
            <a:off x="5635416" y="1003587"/>
            <a:ext cx="31418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tx2">
                  <a:lumMod val="60000"/>
                  <a:lumOff val="40000"/>
                </a:schemeClr>
              </a:buClr>
              <a:buSzPct val="103000"/>
              <a:defRPr/>
            </a:pPr>
            <a:r>
              <a:rPr lang="hr-HR" sz="2000" dirty="0">
                <a:latin typeface="Comic Sans MS" panose="030F0702030302020204" pitchFamily="66" charset="0"/>
              </a:rPr>
              <a:t>Čime su bodljikaši nadomjestili nemogućnost bijega od neprijatelja?</a:t>
            </a:r>
          </a:p>
        </p:txBody>
      </p:sp>
      <p:pic>
        <p:nvPicPr>
          <p:cNvPr id="11" name="Picture 2" descr="Slikovni rezultat za spajalica">
            <a:extLst>
              <a:ext uri="{FF2B5EF4-FFF2-40B4-BE49-F238E27FC236}">
                <a16:creationId xmlns:a16="http://schemas.microsoft.com/office/drawing/2014/main" xmlns="" id="{12DC6CA7-D011-4128-A247-467641DE4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50000"/>
          <a:stretch>
            <a:fillRect/>
          </a:stretch>
        </p:blipFill>
        <p:spPr bwMode="auto">
          <a:xfrm>
            <a:off x="5544458" y="652884"/>
            <a:ext cx="57943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31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A22D88FB-6AAF-4BD0-90E5-D0184ECFE9F9}"/>
              </a:ext>
            </a:extLst>
          </p:cNvPr>
          <p:cNvSpPr txBox="1"/>
          <p:nvPr/>
        </p:nvSpPr>
        <p:spPr>
          <a:xfrm>
            <a:off x="275771" y="694209"/>
            <a:ext cx="461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highlight>
                  <a:srgbClr val="FEBEF6"/>
                </a:highlight>
                <a:latin typeface="Comic Sans MS" panose="030F0702030302020204" pitchFamily="66" charset="0"/>
              </a:rPr>
              <a:t>Kolutićavci</a:t>
            </a:r>
            <a:r>
              <a:rPr lang="hr-HR" sz="3200" b="1" dirty="0">
                <a:highlight>
                  <a:srgbClr val="33CCFF"/>
                </a:highlight>
                <a:latin typeface="Comic Sans MS" panose="030F0702030302020204" pitchFamily="66" charset="0"/>
              </a:rPr>
              <a:t> 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644A6149-CC1B-4477-9E5B-622E1649A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028" y="3429000"/>
            <a:ext cx="3904343" cy="3014054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A42F2A10-BFC6-43A2-84D2-F484B84B782A}"/>
              </a:ext>
            </a:extLst>
          </p:cNvPr>
          <p:cNvSpPr txBox="1"/>
          <p:nvPr/>
        </p:nvSpPr>
        <p:spPr>
          <a:xfrm>
            <a:off x="2481941" y="787975"/>
            <a:ext cx="2888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- npr. gujavica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578B477B-1105-4330-A55A-D8DC53A84583}"/>
              </a:ext>
            </a:extLst>
          </p:cNvPr>
          <p:cNvSpPr txBox="1"/>
          <p:nvPr/>
        </p:nvSpPr>
        <p:spPr>
          <a:xfrm>
            <a:off x="243114" y="1525219"/>
            <a:ext cx="9296400" cy="2801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400" dirty="0">
                <a:latin typeface="Comic Sans MS" panose="030F0702030302020204" pitchFamily="66" charset="0"/>
              </a:rPr>
              <a:t>valjkasto tijelo prekriveno </a:t>
            </a:r>
            <a:r>
              <a:rPr lang="hr-HR" sz="2400" b="1" dirty="0">
                <a:latin typeface="Comic Sans MS" panose="030F0702030302020204" pitchFamily="66" charset="0"/>
              </a:rPr>
              <a:t>sluzavom </a:t>
            </a:r>
            <a:r>
              <a:rPr lang="hr-HR" sz="2400" dirty="0">
                <a:latin typeface="Comic Sans MS" panose="030F0702030302020204" pitchFamily="66" charset="0"/>
              </a:rPr>
              <a:t>kožom</a:t>
            </a:r>
          </a:p>
          <a:p>
            <a:pPr>
              <a:lnSpc>
                <a:spcPct val="150000"/>
              </a:lnSpc>
            </a:pPr>
            <a:endParaRPr lang="hr-HR" sz="2400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400" b="1" dirty="0">
                <a:latin typeface="Comic Sans MS" panose="030F0702030302020204" pitchFamily="66" charset="0"/>
              </a:rPr>
              <a:t>mišići</a:t>
            </a:r>
            <a:r>
              <a:rPr lang="hr-HR" sz="2400" dirty="0">
                <a:latin typeface="Comic Sans MS" panose="030F0702030302020204" pitchFamily="66" charset="0"/>
              </a:rPr>
              <a:t> ispod kože </a:t>
            </a:r>
          </a:p>
          <a:p>
            <a:pPr>
              <a:lnSpc>
                <a:spcPct val="150000"/>
              </a:lnSpc>
            </a:pPr>
            <a:endParaRPr lang="hr-HR" sz="2400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400" b="1" dirty="0" err="1">
                <a:latin typeface="Comic Sans MS" panose="030F0702030302020204" pitchFamily="66" charset="0"/>
              </a:rPr>
              <a:t>hidroskelet</a:t>
            </a:r>
            <a:endParaRPr lang="hr-HR" sz="2400" b="1" dirty="0">
              <a:latin typeface="Comic Sans MS" panose="030F0702030302020204" pitchFamily="66" charset="0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ED0392F8-945D-442A-806D-04595D088E4A}"/>
              </a:ext>
            </a:extLst>
          </p:cNvPr>
          <p:cNvSpPr txBox="1"/>
          <p:nvPr/>
        </p:nvSpPr>
        <p:spPr>
          <a:xfrm>
            <a:off x="6045199" y="2186529"/>
            <a:ext cx="1567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>
                <a:solidFill>
                  <a:srgbClr val="33CCFF"/>
                </a:solidFill>
                <a:latin typeface="Comic Sans MS" panose="030F0702030302020204" pitchFamily="66" charset="0"/>
              </a:rPr>
              <a:t>opuštanje poprečnih mišića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FC1195CA-29BE-4860-9FEE-121F31CBBA9F}"/>
              </a:ext>
            </a:extLst>
          </p:cNvPr>
          <p:cNvSpPr txBox="1"/>
          <p:nvPr/>
        </p:nvSpPr>
        <p:spPr>
          <a:xfrm>
            <a:off x="4477656" y="2290502"/>
            <a:ext cx="1567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>
                <a:solidFill>
                  <a:srgbClr val="33CCFF"/>
                </a:solidFill>
                <a:latin typeface="Comic Sans MS" panose="030F0702030302020204" pitchFamily="66" charset="0"/>
              </a:rPr>
              <a:t>stezanje poprečnih mišića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DD3CC3E4-DAF5-4C38-8C5C-F89558F91BEE}"/>
              </a:ext>
            </a:extLst>
          </p:cNvPr>
          <p:cNvSpPr txBox="1"/>
          <p:nvPr/>
        </p:nvSpPr>
        <p:spPr>
          <a:xfrm>
            <a:off x="2946399" y="3431129"/>
            <a:ext cx="1567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>
                <a:solidFill>
                  <a:srgbClr val="33CCFF"/>
                </a:solidFill>
                <a:latin typeface="Comic Sans MS" panose="030F0702030302020204" pitchFamily="66" charset="0"/>
              </a:rPr>
              <a:t>opuštanje uzdužnih</a:t>
            </a:r>
          </a:p>
          <a:p>
            <a:pPr algn="ctr"/>
            <a:r>
              <a:rPr lang="hr-HR" i="1" dirty="0">
                <a:solidFill>
                  <a:srgbClr val="33CCFF"/>
                </a:solidFill>
                <a:latin typeface="Comic Sans MS" panose="030F0702030302020204" pitchFamily="66" charset="0"/>
              </a:rPr>
              <a:t>mišića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C3084F00-E76E-42CC-BC91-93338A68BB63}"/>
              </a:ext>
            </a:extLst>
          </p:cNvPr>
          <p:cNvSpPr txBox="1"/>
          <p:nvPr/>
        </p:nvSpPr>
        <p:spPr>
          <a:xfrm>
            <a:off x="7333343" y="3348875"/>
            <a:ext cx="1567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>
                <a:solidFill>
                  <a:srgbClr val="33CCFF"/>
                </a:solidFill>
                <a:latin typeface="Comic Sans MS" panose="030F0702030302020204" pitchFamily="66" charset="0"/>
              </a:rPr>
              <a:t>stezanje uzdužnih</a:t>
            </a:r>
          </a:p>
          <a:p>
            <a:pPr algn="ctr"/>
            <a:r>
              <a:rPr lang="hr-HR" i="1" dirty="0">
                <a:solidFill>
                  <a:srgbClr val="33CCFF"/>
                </a:solidFill>
                <a:latin typeface="Comic Sans MS" panose="030F0702030302020204" pitchFamily="66" charset="0"/>
              </a:rPr>
              <a:t>mišića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8222E0A-750D-4B0F-9DF9-D7DC0DF3AB47}"/>
              </a:ext>
            </a:extLst>
          </p:cNvPr>
          <p:cNvCxnSpPr>
            <a:cxnSpLocks/>
          </p:cNvCxnSpPr>
          <p:nvPr/>
        </p:nvCxnSpPr>
        <p:spPr>
          <a:xfrm>
            <a:off x="4408715" y="3810540"/>
            <a:ext cx="736598" cy="116114"/>
          </a:xfrm>
          <a:prstGeom prst="line">
            <a:avLst/>
          </a:prstGeom>
          <a:ln w="19050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Ravni poveznik 13">
            <a:extLst>
              <a:ext uri="{FF2B5EF4-FFF2-40B4-BE49-F238E27FC236}">
                <a16:creationId xmlns:a16="http://schemas.microsoft.com/office/drawing/2014/main" xmlns="" id="{4000F1C9-FBC8-436A-A9F5-0CFE79F94B69}"/>
              </a:ext>
            </a:extLst>
          </p:cNvPr>
          <p:cNvCxnSpPr>
            <a:cxnSpLocks/>
          </p:cNvCxnSpPr>
          <p:nvPr/>
        </p:nvCxnSpPr>
        <p:spPr>
          <a:xfrm>
            <a:off x="4477656" y="3810540"/>
            <a:ext cx="667657" cy="0"/>
          </a:xfrm>
          <a:prstGeom prst="line">
            <a:avLst/>
          </a:prstGeom>
          <a:ln w="19050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avni poveznik 16">
            <a:extLst>
              <a:ext uri="{FF2B5EF4-FFF2-40B4-BE49-F238E27FC236}">
                <a16:creationId xmlns:a16="http://schemas.microsoft.com/office/drawing/2014/main" xmlns="" id="{81DC435D-D474-41D7-92E7-BC1C0A78151A}"/>
              </a:ext>
            </a:extLst>
          </p:cNvPr>
          <p:cNvCxnSpPr>
            <a:cxnSpLocks/>
          </p:cNvCxnSpPr>
          <p:nvPr/>
        </p:nvCxnSpPr>
        <p:spPr>
          <a:xfrm flipH="1">
            <a:off x="5279569" y="3213832"/>
            <a:ext cx="90715" cy="570645"/>
          </a:xfrm>
          <a:prstGeom prst="line">
            <a:avLst/>
          </a:prstGeom>
          <a:ln w="19050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Ravni poveznik 18">
            <a:extLst>
              <a:ext uri="{FF2B5EF4-FFF2-40B4-BE49-F238E27FC236}">
                <a16:creationId xmlns:a16="http://schemas.microsoft.com/office/drawing/2014/main" xmlns="" id="{DBCAF321-B5A3-442E-8329-56A208007B19}"/>
              </a:ext>
            </a:extLst>
          </p:cNvPr>
          <p:cNvCxnSpPr>
            <a:cxnSpLocks/>
          </p:cNvCxnSpPr>
          <p:nvPr/>
        </p:nvCxnSpPr>
        <p:spPr>
          <a:xfrm>
            <a:off x="5370284" y="3213832"/>
            <a:ext cx="322942" cy="570645"/>
          </a:xfrm>
          <a:prstGeom prst="line">
            <a:avLst/>
          </a:prstGeom>
          <a:ln w="19050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C28186CF-1FE5-4171-B468-A6433E95D759}"/>
              </a:ext>
            </a:extLst>
          </p:cNvPr>
          <p:cNvCxnSpPr>
            <a:cxnSpLocks/>
          </p:cNvCxnSpPr>
          <p:nvPr/>
        </p:nvCxnSpPr>
        <p:spPr>
          <a:xfrm flipH="1">
            <a:off x="6701969" y="3213832"/>
            <a:ext cx="127001" cy="443645"/>
          </a:xfrm>
          <a:prstGeom prst="line">
            <a:avLst/>
          </a:prstGeom>
          <a:ln w="19050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Ravni poveznik 23">
            <a:extLst>
              <a:ext uri="{FF2B5EF4-FFF2-40B4-BE49-F238E27FC236}">
                <a16:creationId xmlns:a16="http://schemas.microsoft.com/office/drawing/2014/main" xmlns="" id="{D5900CAB-4BE7-4B2E-AB7C-9A7645C8D75C}"/>
              </a:ext>
            </a:extLst>
          </p:cNvPr>
          <p:cNvCxnSpPr>
            <a:cxnSpLocks/>
          </p:cNvCxnSpPr>
          <p:nvPr/>
        </p:nvCxnSpPr>
        <p:spPr>
          <a:xfrm>
            <a:off x="6828970" y="3213832"/>
            <a:ext cx="148771" cy="484770"/>
          </a:xfrm>
          <a:prstGeom prst="line">
            <a:avLst/>
          </a:prstGeom>
          <a:ln w="19050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Ravni poveznik 25">
            <a:extLst>
              <a:ext uri="{FF2B5EF4-FFF2-40B4-BE49-F238E27FC236}">
                <a16:creationId xmlns:a16="http://schemas.microsoft.com/office/drawing/2014/main" xmlns="" id="{0D3499F4-8A02-4CB4-B6C8-9A9C8D0206E5}"/>
              </a:ext>
            </a:extLst>
          </p:cNvPr>
          <p:cNvCxnSpPr>
            <a:cxnSpLocks/>
          </p:cNvCxnSpPr>
          <p:nvPr/>
        </p:nvCxnSpPr>
        <p:spPr>
          <a:xfrm flipH="1" flipV="1">
            <a:off x="7066640" y="3714322"/>
            <a:ext cx="491674" cy="96218"/>
          </a:xfrm>
          <a:prstGeom prst="line">
            <a:avLst/>
          </a:prstGeom>
          <a:ln w="19050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Ravni poveznik 27">
            <a:extLst>
              <a:ext uri="{FF2B5EF4-FFF2-40B4-BE49-F238E27FC236}">
                <a16:creationId xmlns:a16="http://schemas.microsoft.com/office/drawing/2014/main" xmlns="" id="{A4BCF7A5-EA1A-4388-AA4C-BE5B0AFFFE54}"/>
              </a:ext>
            </a:extLst>
          </p:cNvPr>
          <p:cNvCxnSpPr>
            <a:cxnSpLocks/>
          </p:cNvCxnSpPr>
          <p:nvPr/>
        </p:nvCxnSpPr>
        <p:spPr>
          <a:xfrm flipH="1">
            <a:off x="7066641" y="3810540"/>
            <a:ext cx="546101" cy="116114"/>
          </a:xfrm>
          <a:prstGeom prst="line">
            <a:avLst/>
          </a:prstGeom>
          <a:ln w="19050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Dijagram toka: Poveznik 31">
            <a:extLst>
              <a:ext uri="{FF2B5EF4-FFF2-40B4-BE49-F238E27FC236}">
                <a16:creationId xmlns:a16="http://schemas.microsoft.com/office/drawing/2014/main" xmlns="" id="{ECD483A2-98F3-467C-A0F5-55208BD085DA}"/>
              </a:ext>
            </a:extLst>
          </p:cNvPr>
          <p:cNvSpPr/>
          <p:nvPr/>
        </p:nvSpPr>
        <p:spPr>
          <a:xfrm>
            <a:off x="3345542" y="4451936"/>
            <a:ext cx="47897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33" name="Dijagram toka: Poveznik 32">
            <a:extLst>
              <a:ext uri="{FF2B5EF4-FFF2-40B4-BE49-F238E27FC236}">
                <a16:creationId xmlns:a16="http://schemas.microsoft.com/office/drawing/2014/main" xmlns="" id="{44C4FB7E-A9DA-41CA-889B-FE0F1BE9B4FC}"/>
              </a:ext>
            </a:extLst>
          </p:cNvPr>
          <p:cNvSpPr/>
          <p:nvPr/>
        </p:nvSpPr>
        <p:spPr>
          <a:xfrm>
            <a:off x="3345542" y="5156080"/>
            <a:ext cx="47897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34" name="Dijagram toka: Poveznik 33">
            <a:extLst>
              <a:ext uri="{FF2B5EF4-FFF2-40B4-BE49-F238E27FC236}">
                <a16:creationId xmlns:a16="http://schemas.microsoft.com/office/drawing/2014/main" xmlns="" id="{79782BDD-532A-4A36-9B28-52D684A598FB}"/>
              </a:ext>
            </a:extLst>
          </p:cNvPr>
          <p:cNvSpPr/>
          <p:nvPr/>
        </p:nvSpPr>
        <p:spPr>
          <a:xfrm>
            <a:off x="3345542" y="5918200"/>
            <a:ext cx="47897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35" name="Oblačić za govor: pravokutnik sa zaobljenim kutovima 34">
            <a:extLst>
              <a:ext uri="{FF2B5EF4-FFF2-40B4-BE49-F238E27FC236}">
                <a16:creationId xmlns:a16="http://schemas.microsoft.com/office/drawing/2014/main" xmlns="" id="{ABAD56EF-C8CA-4EEB-9E3A-1BFC414EB8D0}"/>
              </a:ext>
            </a:extLst>
          </p:cNvPr>
          <p:cNvSpPr/>
          <p:nvPr/>
        </p:nvSpPr>
        <p:spPr>
          <a:xfrm>
            <a:off x="505158" y="4440322"/>
            <a:ext cx="2441241" cy="1477877"/>
          </a:xfrm>
          <a:prstGeom prst="wedgeRoundRectCallout">
            <a:avLst>
              <a:gd name="adj1" fmla="val 66053"/>
              <a:gd name="adj2" fmla="val 34265"/>
              <a:gd name="adj3" fmla="val 16667"/>
            </a:avLst>
          </a:prstGeom>
          <a:solidFill>
            <a:schemeClr val="bg1"/>
          </a:solidFill>
          <a:ln w="28575">
            <a:solidFill>
              <a:srgbClr val="436C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rgbClr val="B2BBC4"/>
              </a:solidFill>
            </a:endParaRP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89C9BF3-0BE2-4171-A0A6-605D69B2D0F2}"/>
              </a:ext>
            </a:extLst>
          </p:cNvPr>
          <p:cNvSpPr txBox="1"/>
          <p:nvPr/>
        </p:nvSpPr>
        <p:spPr>
          <a:xfrm>
            <a:off x="593153" y="4628498"/>
            <a:ext cx="23532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tx2">
                  <a:lumMod val="60000"/>
                  <a:lumOff val="40000"/>
                </a:schemeClr>
              </a:buClr>
              <a:buSzPct val="103000"/>
              <a:defRPr/>
            </a:pPr>
            <a:r>
              <a:rPr lang="hr-HR" sz="2000" dirty="0">
                <a:latin typeface="Comic Sans MS" panose="030F0702030302020204" pitchFamily="66" charset="0"/>
              </a:rPr>
              <a:t>Promatrajući sliku opiši način kretanje gujavice.</a:t>
            </a:r>
          </a:p>
        </p:txBody>
      </p:sp>
      <p:pic>
        <p:nvPicPr>
          <p:cNvPr id="37" name="Picture 2" descr="Slikovni rezultat za spajalica">
            <a:extLst>
              <a:ext uri="{FF2B5EF4-FFF2-40B4-BE49-F238E27FC236}">
                <a16:creationId xmlns:a16="http://schemas.microsoft.com/office/drawing/2014/main" xmlns="" id="{8A44EF6C-196C-4645-8D98-741D3280C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50000"/>
          <a:stretch>
            <a:fillRect/>
          </a:stretch>
        </p:blipFill>
        <p:spPr bwMode="auto">
          <a:xfrm>
            <a:off x="458197" y="4069461"/>
            <a:ext cx="57943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blačić za govor: pravokutnik sa zaobljenim kutovima 37">
            <a:extLst>
              <a:ext uri="{FF2B5EF4-FFF2-40B4-BE49-F238E27FC236}">
                <a16:creationId xmlns:a16="http://schemas.microsoft.com/office/drawing/2014/main" xmlns="" id="{FAFC6C18-49C8-495D-94A5-3861A62AF982}"/>
              </a:ext>
            </a:extLst>
          </p:cNvPr>
          <p:cNvSpPr/>
          <p:nvPr/>
        </p:nvSpPr>
        <p:spPr>
          <a:xfrm>
            <a:off x="103383" y="4818663"/>
            <a:ext cx="2973643" cy="1861174"/>
          </a:xfrm>
          <a:prstGeom prst="wedgeRoundRectCallout">
            <a:avLst>
              <a:gd name="adj1" fmla="val 58732"/>
              <a:gd name="adj2" fmla="val 31925"/>
              <a:gd name="adj3" fmla="val 16667"/>
            </a:avLst>
          </a:prstGeom>
          <a:solidFill>
            <a:schemeClr val="bg1"/>
          </a:solidFill>
          <a:ln w="28575">
            <a:solidFill>
              <a:srgbClr val="436C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rgbClr val="B2BBC4"/>
              </a:solidFill>
            </a:endParaRPr>
          </a:p>
        </p:txBody>
      </p:sp>
      <p:sp>
        <p:nvSpPr>
          <p:cNvPr id="39" name="TekstniOkvir 38">
            <a:extLst>
              <a:ext uri="{FF2B5EF4-FFF2-40B4-BE49-F238E27FC236}">
                <a16:creationId xmlns:a16="http://schemas.microsoft.com/office/drawing/2014/main" xmlns="" id="{F8F098DD-CAEC-4A81-803F-72AFDD2C899F}"/>
              </a:ext>
            </a:extLst>
          </p:cNvPr>
          <p:cNvSpPr txBox="1"/>
          <p:nvPr/>
        </p:nvSpPr>
        <p:spPr>
          <a:xfrm>
            <a:off x="212693" y="4994719"/>
            <a:ext cx="275502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tx2">
                  <a:lumMod val="60000"/>
                  <a:lumOff val="40000"/>
                </a:schemeClr>
              </a:buClr>
              <a:buSzPct val="103000"/>
              <a:defRPr/>
            </a:pPr>
            <a:r>
              <a:rPr lang="hr-HR" sz="2000" dirty="0">
                <a:latin typeface="Comic Sans MS" panose="030F0702030302020204" pitchFamily="66" charset="0"/>
              </a:rPr>
              <a:t>Zašto tijelo gujavice nije spljošteno iako nema vanjski niti unutarnji potporni sustav?</a:t>
            </a:r>
          </a:p>
        </p:txBody>
      </p:sp>
      <p:pic>
        <p:nvPicPr>
          <p:cNvPr id="40" name="Picture 2" descr="Slikovni rezultat za spajalica">
            <a:extLst>
              <a:ext uri="{FF2B5EF4-FFF2-40B4-BE49-F238E27FC236}">
                <a16:creationId xmlns:a16="http://schemas.microsoft.com/office/drawing/2014/main" xmlns="" id="{C985E348-325D-4FE6-82D9-79D22D8AC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50000"/>
          <a:stretch>
            <a:fillRect/>
          </a:stretch>
        </p:blipFill>
        <p:spPr bwMode="auto">
          <a:xfrm>
            <a:off x="103381" y="4425363"/>
            <a:ext cx="57943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51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35" grpId="0" animBg="1"/>
      <p:bldP spid="35" grpId="1" animBg="1"/>
      <p:bldP spid="36" grpId="0"/>
      <p:bldP spid="36" grpId="1"/>
      <p:bldP spid="38" grpId="0" animBg="1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786FCBFA-F36E-446F-95D5-61561FDA2359}"/>
              </a:ext>
            </a:extLst>
          </p:cNvPr>
          <p:cNvSpPr txBox="1"/>
          <p:nvPr/>
        </p:nvSpPr>
        <p:spPr>
          <a:xfrm>
            <a:off x="275771" y="711200"/>
            <a:ext cx="461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highlight>
                  <a:srgbClr val="98E996"/>
                </a:highlight>
                <a:latin typeface="Comic Sans MS" panose="030F0702030302020204" pitchFamily="66" charset="0"/>
              </a:rPr>
              <a:t>Člankonošci</a:t>
            </a:r>
            <a:r>
              <a:rPr lang="hr-HR" sz="3200" b="1" dirty="0">
                <a:highlight>
                  <a:srgbClr val="33CCFF"/>
                </a:highlight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000AC7A6-C6DE-43EC-9D8C-2052B052D9C6}"/>
              </a:ext>
            </a:extLst>
          </p:cNvPr>
          <p:cNvSpPr txBox="1"/>
          <p:nvPr/>
        </p:nvSpPr>
        <p:spPr>
          <a:xfrm>
            <a:off x="2598819" y="787783"/>
            <a:ext cx="409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- pauci, rakovi, kukci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C3B06A62-05D3-479E-A612-14D96B6DC373}"/>
              </a:ext>
            </a:extLst>
          </p:cNvPr>
          <p:cNvSpPr txBox="1"/>
          <p:nvPr/>
        </p:nvSpPr>
        <p:spPr>
          <a:xfrm>
            <a:off x="243114" y="1525219"/>
            <a:ext cx="9296400" cy="224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400" dirty="0">
                <a:latin typeface="Comic Sans MS" panose="030F0702030302020204" pitchFamily="66" charset="0"/>
              </a:rPr>
              <a:t>kretanje po tlu, u zraku i vodi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hr-HR" sz="2400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400" dirty="0">
                <a:latin typeface="Comic Sans MS" panose="030F0702030302020204" pitchFamily="66" charset="0"/>
              </a:rPr>
              <a:t>na površini tijela HITINSKI POKROV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400" b="1" dirty="0">
                <a:latin typeface="Comic Sans MS" panose="030F0702030302020204" pitchFamily="66" charset="0"/>
              </a:rPr>
              <a:t>HITIN</a:t>
            </a:r>
            <a:r>
              <a:rPr lang="hr-HR" sz="2400" dirty="0">
                <a:latin typeface="Comic Sans MS" panose="030F0702030302020204" pitchFamily="66" charset="0"/>
              </a:rPr>
              <a:t> – daje savitljivost i mekoću tjelesnom pokrovu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50C778E0-2F0F-4380-A101-B35AD3A1850E}"/>
              </a:ext>
            </a:extLst>
          </p:cNvPr>
          <p:cNvSpPr txBox="1"/>
          <p:nvPr/>
        </p:nvSpPr>
        <p:spPr>
          <a:xfrm>
            <a:off x="1219200" y="4120431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+ vapnenac (rakovi)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B0FC9B9E-94DF-45A6-A66F-6224BF593516}"/>
              </a:ext>
            </a:extLst>
          </p:cNvPr>
          <p:cNvSpPr txBox="1"/>
          <p:nvPr/>
        </p:nvSpPr>
        <p:spPr>
          <a:xfrm>
            <a:off x="1239647" y="5487898"/>
            <a:ext cx="4044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+ protein (pauci i kukci)</a:t>
            </a:r>
          </a:p>
        </p:txBody>
      </p:sp>
      <p:cxnSp>
        <p:nvCxnSpPr>
          <p:cNvPr id="10" name="Ravni poveznik 9">
            <a:extLst>
              <a:ext uri="{FF2B5EF4-FFF2-40B4-BE49-F238E27FC236}">
                <a16:creationId xmlns:a16="http://schemas.microsoft.com/office/drawing/2014/main" xmlns="" id="{C9F7B088-19BF-405D-AE84-37AE6B89A89B}"/>
              </a:ext>
            </a:extLst>
          </p:cNvPr>
          <p:cNvCxnSpPr>
            <a:cxnSpLocks/>
          </p:cNvCxnSpPr>
          <p:nvPr/>
        </p:nvCxnSpPr>
        <p:spPr>
          <a:xfrm>
            <a:off x="754743" y="3663362"/>
            <a:ext cx="0" cy="202459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Ravni poveznik sa strelicom 11">
            <a:extLst>
              <a:ext uri="{FF2B5EF4-FFF2-40B4-BE49-F238E27FC236}">
                <a16:creationId xmlns:a16="http://schemas.microsoft.com/office/drawing/2014/main" xmlns="" id="{459947A2-7ED6-44B6-88FD-9C2D2A770A4A}"/>
              </a:ext>
            </a:extLst>
          </p:cNvPr>
          <p:cNvCxnSpPr>
            <a:endCxn id="6" idx="1"/>
          </p:cNvCxnSpPr>
          <p:nvPr/>
        </p:nvCxnSpPr>
        <p:spPr>
          <a:xfrm>
            <a:off x="754743" y="4320486"/>
            <a:ext cx="4644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xmlns="" id="{21A9A031-406D-4A4E-9B74-08DDA989D0DA}"/>
              </a:ext>
            </a:extLst>
          </p:cNvPr>
          <p:cNvCxnSpPr/>
          <p:nvPr/>
        </p:nvCxnSpPr>
        <p:spPr>
          <a:xfrm>
            <a:off x="775190" y="5687953"/>
            <a:ext cx="4644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Desna vitičasta zagrada 14">
            <a:extLst>
              <a:ext uri="{FF2B5EF4-FFF2-40B4-BE49-F238E27FC236}">
                <a16:creationId xmlns:a16="http://schemas.microsoft.com/office/drawing/2014/main" xmlns="" id="{E3712F0E-D3D5-47B5-A991-B1373C0D71E9}"/>
              </a:ext>
            </a:extLst>
          </p:cNvPr>
          <p:cNvSpPr/>
          <p:nvPr/>
        </p:nvSpPr>
        <p:spPr>
          <a:xfrm>
            <a:off x="5768866" y="3834654"/>
            <a:ext cx="226849" cy="265352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DA6FF4B9-54FC-4DD0-A0D2-144D46B537E7}"/>
              </a:ext>
            </a:extLst>
          </p:cNvPr>
          <p:cNvSpPr txBox="1"/>
          <p:nvPr/>
        </p:nvSpPr>
        <p:spPr>
          <a:xfrm>
            <a:off x="6243225" y="4932671"/>
            <a:ext cx="3296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postaje čvršći</a:t>
            </a:r>
          </a:p>
        </p:txBody>
      </p:sp>
      <p:pic>
        <p:nvPicPr>
          <p:cNvPr id="18" name="Picture 6" descr="Slikovni rezultat za RAK">
            <a:extLst>
              <a:ext uri="{FF2B5EF4-FFF2-40B4-BE49-F238E27FC236}">
                <a16:creationId xmlns:a16="http://schemas.microsoft.com/office/drawing/2014/main" xmlns="" id="{F88A4D48-1E83-49A5-B1CB-36F8BBC68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498" y="3972219"/>
            <a:ext cx="1009465" cy="684025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ovezana slika">
            <a:extLst>
              <a:ext uri="{FF2B5EF4-FFF2-40B4-BE49-F238E27FC236}">
                <a16:creationId xmlns:a16="http://schemas.microsoft.com/office/drawing/2014/main" xmlns="" id="{1B9AB97F-D898-4993-87BD-B26D14DB0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482" y="4868663"/>
            <a:ext cx="1012481" cy="710343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likovni rezultat za kukac">
            <a:extLst>
              <a:ext uri="{FF2B5EF4-FFF2-40B4-BE49-F238E27FC236}">
                <a16:creationId xmlns:a16="http://schemas.microsoft.com/office/drawing/2014/main" xmlns="" id="{F47CAAF9-C445-4142-8494-722935F67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22552" y="5563976"/>
            <a:ext cx="710343" cy="1012480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trelica: savijeno prema gore 24">
            <a:extLst>
              <a:ext uri="{FF2B5EF4-FFF2-40B4-BE49-F238E27FC236}">
                <a16:creationId xmlns:a16="http://schemas.microsoft.com/office/drawing/2014/main" xmlns="" id="{2A620586-BB9A-417E-96FE-845F4EBFCA23}"/>
              </a:ext>
            </a:extLst>
          </p:cNvPr>
          <p:cNvSpPr/>
          <p:nvPr/>
        </p:nvSpPr>
        <p:spPr>
          <a:xfrm rot="5400000">
            <a:off x="4209142" y="1322348"/>
            <a:ext cx="466598" cy="1971801"/>
          </a:xfrm>
          <a:prstGeom prst="bentUpArrow">
            <a:avLst>
              <a:gd name="adj1" fmla="val 12557"/>
              <a:gd name="adj2" fmla="val 15909"/>
              <a:gd name="adj3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xmlns="" id="{6DC55000-AA3E-4B90-B85B-C54E26E50E7B}"/>
              </a:ext>
            </a:extLst>
          </p:cNvPr>
          <p:cNvSpPr txBox="1"/>
          <p:nvPr/>
        </p:nvSpPr>
        <p:spPr>
          <a:xfrm>
            <a:off x="5428342" y="2257131"/>
            <a:ext cx="2649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letenje - KRILA</a:t>
            </a:r>
          </a:p>
        </p:txBody>
      </p:sp>
      <p:pic>
        <p:nvPicPr>
          <p:cNvPr id="1026" name="Picture 2" descr="Slikovni rezultat za pÄela">
            <a:extLst>
              <a:ext uri="{FF2B5EF4-FFF2-40B4-BE49-F238E27FC236}">
                <a16:creationId xmlns:a16="http://schemas.microsoft.com/office/drawing/2014/main" xmlns="" id="{9935AF4A-6C9B-4EAB-9701-8BBFAFDA6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096" y="675446"/>
            <a:ext cx="2709133" cy="1519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82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5" grpId="0" animBg="1"/>
      <p:bldP spid="16" grpId="0"/>
      <p:bldP spid="25" grpId="0" animBg="1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9311B0F9-C54D-4D87-8E98-086E1E7779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35" b="7517"/>
          <a:stretch/>
        </p:blipFill>
        <p:spPr>
          <a:xfrm>
            <a:off x="275771" y="2222355"/>
            <a:ext cx="8207830" cy="4273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786FCBFA-F36E-446F-95D5-61561FDA2359}"/>
              </a:ext>
            </a:extLst>
          </p:cNvPr>
          <p:cNvSpPr txBox="1"/>
          <p:nvPr/>
        </p:nvSpPr>
        <p:spPr>
          <a:xfrm>
            <a:off x="275771" y="631943"/>
            <a:ext cx="461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highlight>
                  <a:srgbClr val="98E996"/>
                </a:highlight>
                <a:latin typeface="Comic Sans MS" panose="030F0702030302020204" pitchFamily="66" charset="0"/>
              </a:rPr>
              <a:t>Člankonošci</a:t>
            </a:r>
            <a:r>
              <a:rPr lang="hr-HR" sz="3200" b="1" dirty="0">
                <a:highlight>
                  <a:srgbClr val="33CCFF"/>
                </a:highlight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F0B250EF-6A07-4D80-A70B-CF6209DECDEC}"/>
              </a:ext>
            </a:extLst>
          </p:cNvPr>
          <p:cNvSpPr txBox="1"/>
          <p:nvPr/>
        </p:nvSpPr>
        <p:spPr>
          <a:xfrm>
            <a:off x="145142" y="1084939"/>
            <a:ext cx="8998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400" dirty="0">
                <a:latin typeface="Comic Sans MS" panose="030F0702030302020204" pitchFamily="66" charset="0"/>
              </a:rPr>
              <a:t>kretanje po tlu 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     ČLANKOVITE NOGE + POPREČNOPRUGASTI MIŠIĆI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BA08F115-377F-4D06-9706-B58359D4EA52}"/>
              </a:ext>
            </a:extLst>
          </p:cNvPr>
          <p:cNvSpPr txBox="1"/>
          <p:nvPr/>
        </p:nvSpPr>
        <p:spPr>
          <a:xfrm>
            <a:off x="3091543" y="6220783"/>
            <a:ext cx="197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Comic Sans MS" panose="030F0702030302020204" pitchFamily="66" charset="0"/>
              </a:rPr>
              <a:t>članci</a:t>
            </a:r>
          </a:p>
        </p:txBody>
      </p:sp>
      <p:cxnSp>
        <p:nvCxnSpPr>
          <p:cNvPr id="7" name="Ravni poveznik 6">
            <a:extLst>
              <a:ext uri="{FF2B5EF4-FFF2-40B4-BE49-F238E27FC236}">
                <a16:creationId xmlns:a16="http://schemas.microsoft.com/office/drawing/2014/main" xmlns="" id="{1F5BC82C-8DA6-43CB-8DD3-E83DA880AA63}"/>
              </a:ext>
            </a:extLst>
          </p:cNvPr>
          <p:cNvCxnSpPr>
            <a:cxnSpLocks/>
          </p:cNvCxnSpPr>
          <p:nvPr/>
        </p:nvCxnSpPr>
        <p:spPr>
          <a:xfrm flipV="1">
            <a:off x="3363684" y="5087788"/>
            <a:ext cx="0" cy="1112194"/>
          </a:xfrm>
          <a:prstGeom prst="line">
            <a:avLst/>
          </a:prstGeom>
          <a:ln w="19050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Ravni poveznik 7">
            <a:extLst>
              <a:ext uri="{FF2B5EF4-FFF2-40B4-BE49-F238E27FC236}">
                <a16:creationId xmlns:a16="http://schemas.microsoft.com/office/drawing/2014/main" xmlns="" id="{F71D17EF-999E-443A-9BE6-8C41E9513E3E}"/>
              </a:ext>
            </a:extLst>
          </p:cNvPr>
          <p:cNvCxnSpPr>
            <a:cxnSpLocks/>
          </p:cNvCxnSpPr>
          <p:nvPr/>
        </p:nvCxnSpPr>
        <p:spPr>
          <a:xfrm flipV="1">
            <a:off x="3363684" y="5172701"/>
            <a:ext cx="587828" cy="1027281"/>
          </a:xfrm>
          <a:prstGeom prst="line">
            <a:avLst/>
          </a:prstGeom>
          <a:ln w="19050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54C7A44A-AC78-41A4-B47C-75C273024BB4}"/>
              </a:ext>
            </a:extLst>
          </p:cNvPr>
          <p:cNvSpPr txBox="1"/>
          <p:nvPr/>
        </p:nvSpPr>
        <p:spPr>
          <a:xfrm>
            <a:off x="660399" y="2547317"/>
            <a:ext cx="1973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latin typeface="Comic Sans MS" panose="030F0702030302020204" pitchFamily="66" charset="0"/>
              </a:rPr>
              <a:t>mišić koji primiče članak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BFCA9DB2-CE2B-4A0F-B41F-9007FA55D524}"/>
              </a:ext>
            </a:extLst>
          </p:cNvPr>
          <p:cNvSpPr txBox="1"/>
          <p:nvPr/>
        </p:nvSpPr>
        <p:spPr>
          <a:xfrm>
            <a:off x="660399" y="3294680"/>
            <a:ext cx="1705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latin typeface="Comic Sans MS" panose="030F0702030302020204" pitchFamily="66" charset="0"/>
              </a:rPr>
              <a:t>mišić koji odmiče članak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89A3CC22-E9A7-4994-B37D-87CB8D44BFDA}"/>
              </a:ext>
            </a:extLst>
          </p:cNvPr>
          <p:cNvSpPr txBox="1"/>
          <p:nvPr/>
        </p:nvSpPr>
        <p:spPr>
          <a:xfrm>
            <a:off x="4266292" y="4005833"/>
            <a:ext cx="1973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latin typeface="Comic Sans MS" panose="030F0702030302020204" pitchFamily="66" charset="0"/>
              </a:rPr>
              <a:t>„zglob”</a:t>
            </a:r>
            <a:endParaRPr lang="hr-HR" b="1" dirty="0">
              <a:latin typeface="Comic Sans MS" panose="030F0702030302020204" pitchFamily="66" charset="0"/>
            </a:endParaRP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FC1999BC-15CC-4228-B6D0-A3E8B9075AE6}"/>
              </a:ext>
            </a:extLst>
          </p:cNvPr>
          <p:cNvCxnSpPr>
            <a:cxnSpLocks/>
          </p:cNvCxnSpPr>
          <p:nvPr/>
        </p:nvCxnSpPr>
        <p:spPr>
          <a:xfrm>
            <a:off x="5442856" y="3077161"/>
            <a:ext cx="823685" cy="268547"/>
          </a:xfrm>
          <a:prstGeom prst="line">
            <a:avLst/>
          </a:prstGeom>
          <a:ln w="19050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Ravni poveznik 17">
            <a:extLst>
              <a:ext uri="{FF2B5EF4-FFF2-40B4-BE49-F238E27FC236}">
                <a16:creationId xmlns:a16="http://schemas.microsoft.com/office/drawing/2014/main" xmlns="" id="{F951F0D8-F962-46B4-8BDE-57054ABFFF1C}"/>
              </a:ext>
            </a:extLst>
          </p:cNvPr>
          <p:cNvCxnSpPr>
            <a:cxnSpLocks/>
          </p:cNvCxnSpPr>
          <p:nvPr/>
        </p:nvCxnSpPr>
        <p:spPr>
          <a:xfrm flipH="1" flipV="1">
            <a:off x="6472462" y="3467461"/>
            <a:ext cx="80735" cy="380566"/>
          </a:xfrm>
          <a:prstGeom prst="line">
            <a:avLst/>
          </a:prstGeom>
          <a:ln w="19050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kstniOkvir 19">
            <a:extLst>
              <a:ext uri="{FF2B5EF4-FFF2-40B4-BE49-F238E27FC236}">
                <a16:creationId xmlns:a16="http://schemas.microsoft.com/office/drawing/2014/main" xmlns="" id="{53268D78-AEF9-4FAA-AFED-372EBA5463B1}"/>
              </a:ext>
            </a:extLst>
          </p:cNvPr>
          <p:cNvSpPr txBox="1"/>
          <p:nvPr/>
        </p:nvSpPr>
        <p:spPr>
          <a:xfrm>
            <a:off x="4368799" y="2841220"/>
            <a:ext cx="197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Comic Sans MS" panose="030F0702030302020204" pitchFamily="66" charset="0"/>
              </a:rPr>
              <a:t>opuštanje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xmlns="" id="{8943AB5C-6610-4D99-A4A2-69C8FB8DAB94}"/>
              </a:ext>
            </a:extLst>
          </p:cNvPr>
          <p:cNvSpPr txBox="1"/>
          <p:nvPr/>
        </p:nvSpPr>
        <p:spPr>
          <a:xfrm>
            <a:off x="6472462" y="3712496"/>
            <a:ext cx="1346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Comic Sans MS" panose="030F0702030302020204" pitchFamily="66" charset="0"/>
              </a:rPr>
              <a:t>stezanje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xmlns="" id="{50E73942-4563-45DA-A646-01F091DE8D09}"/>
              </a:ext>
            </a:extLst>
          </p:cNvPr>
          <p:cNvSpPr txBox="1"/>
          <p:nvPr/>
        </p:nvSpPr>
        <p:spPr>
          <a:xfrm>
            <a:off x="7293429" y="2807039"/>
            <a:ext cx="1240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Comic Sans MS" panose="030F0702030302020204" pitchFamily="66" charset="0"/>
              </a:rPr>
              <a:t>članak se primiče</a:t>
            </a: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xmlns="" id="{608651FA-E5B8-4B48-B994-CE2F66ABE8F7}"/>
              </a:ext>
            </a:extLst>
          </p:cNvPr>
          <p:cNvSpPr txBox="1"/>
          <p:nvPr/>
        </p:nvSpPr>
        <p:spPr>
          <a:xfrm>
            <a:off x="7387770" y="4688240"/>
            <a:ext cx="1240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Comic Sans MS" panose="030F0702030302020204" pitchFamily="66" charset="0"/>
              </a:rPr>
              <a:t>članak se odmiče</a:t>
            </a: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xmlns="" id="{4DCB098B-E513-48CD-9149-670B4EBFE500}"/>
              </a:ext>
            </a:extLst>
          </p:cNvPr>
          <p:cNvSpPr txBox="1"/>
          <p:nvPr/>
        </p:nvSpPr>
        <p:spPr>
          <a:xfrm>
            <a:off x="6342742" y="5677876"/>
            <a:ext cx="197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Comic Sans MS" panose="030F0702030302020204" pitchFamily="66" charset="0"/>
              </a:rPr>
              <a:t>opuštanje</a:t>
            </a:r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xmlns="" id="{9EBDEE62-7972-474F-A9A7-D87E4DE904C9}"/>
              </a:ext>
            </a:extLst>
          </p:cNvPr>
          <p:cNvSpPr txBox="1"/>
          <p:nvPr/>
        </p:nvSpPr>
        <p:spPr>
          <a:xfrm>
            <a:off x="4735283" y="4987407"/>
            <a:ext cx="124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Comic Sans MS" panose="030F0702030302020204" pitchFamily="66" charset="0"/>
              </a:rPr>
              <a:t>stezanje</a:t>
            </a:r>
          </a:p>
        </p:txBody>
      </p:sp>
      <p:cxnSp>
        <p:nvCxnSpPr>
          <p:cNvPr id="26" name="Ravni poveznik 25">
            <a:extLst>
              <a:ext uri="{FF2B5EF4-FFF2-40B4-BE49-F238E27FC236}">
                <a16:creationId xmlns:a16="http://schemas.microsoft.com/office/drawing/2014/main" xmlns="" id="{ABD0E895-78A1-4E2F-BBFA-D603FCF356E9}"/>
              </a:ext>
            </a:extLst>
          </p:cNvPr>
          <p:cNvCxnSpPr>
            <a:cxnSpLocks/>
          </p:cNvCxnSpPr>
          <p:nvPr/>
        </p:nvCxnSpPr>
        <p:spPr>
          <a:xfrm>
            <a:off x="5246913" y="5307456"/>
            <a:ext cx="660396" cy="233771"/>
          </a:xfrm>
          <a:prstGeom prst="line">
            <a:avLst/>
          </a:prstGeom>
          <a:ln w="19050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Ravni poveznik 27">
            <a:extLst>
              <a:ext uri="{FF2B5EF4-FFF2-40B4-BE49-F238E27FC236}">
                <a16:creationId xmlns:a16="http://schemas.microsoft.com/office/drawing/2014/main" xmlns="" id="{4ED2B791-6420-47F3-9A53-EDABDF5C8CD7}"/>
              </a:ext>
            </a:extLst>
          </p:cNvPr>
          <p:cNvCxnSpPr>
            <a:cxnSpLocks/>
          </p:cNvCxnSpPr>
          <p:nvPr/>
        </p:nvCxnSpPr>
        <p:spPr>
          <a:xfrm flipH="1" flipV="1">
            <a:off x="6266541" y="5356740"/>
            <a:ext cx="411843" cy="287145"/>
          </a:xfrm>
          <a:prstGeom prst="line">
            <a:avLst/>
          </a:prstGeom>
          <a:ln w="19050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Elipsa 3">
            <a:extLst>
              <a:ext uri="{FF2B5EF4-FFF2-40B4-BE49-F238E27FC236}">
                <a16:creationId xmlns:a16="http://schemas.microsoft.com/office/drawing/2014/main" xmlns="" id="{E2EDEAC2-FE24-4D1F-98C2-645BAAC53DBF}"/>
              </a:ext>
            </a:extLst>
          </p:cNvPr>
          <p:cNvSpPr/>
          <p:nvPr/>
        </p:nvSpPr>
        <p:spPr>
          <a:xfrm>
            <a:off x="440871" y="2660345"/>
            <a:ext cx="199571" cy="235941"/>
          </a:xfrm>
          <a:prstGeom prst="ellipse">
            <a:avLst/>
          </a:prstGeom>
          <a:solidFill>
            <a:srgbClr val="75B5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i="1"/>
          </a:p>
        </p:txBody>
      </p:sp>
      <p:sp>
        <p:nvSpPr>
          <p:cNvPr id="27" name="Elipsa 26">
            <a:extLst>
              <a:ext uri="{FF2B5EF4-FFF2-40B4-BE49-F238E27FC236}">
                <a16:creationId xmlns:a16="http://schemas.microsoft.com/office/drawing/2014/main" xmlns="" id="{93565650-0088-4306-ACBC-D3E80FC80C34}"/>
              </a:ext>
            </a:extLst>
          </p:cNvPr>
          <p:cNvSpPr/>
          <p:nvPr/>
        </p:nvSpPr>
        <p:spPr>
          <a:xfrm>
            <a:off x="450849" y="3379824"/>
            <a:ext cx="199571" cy="235941"/>
          </a:xfrm>
          <a:prstGeom prst="ellipse">
            <a:avLst/>
          </a:prstGeom>
          <a:solidFill>
            <a:srgbClr val="98E9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i="1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A9C66199-5B0F-4A37-A9A3-58A7A0A49244}"/>
              </a:ext>
            </a:extLst>
          </p:cNvPr>
          <p:cNvSpPr txBox="1"/>
          <p:nvPr/>
        </p:nvSpPr>
        <p:spPr>
          <a:xfrm>
            <a:off x="4582888" y="6126441"/>
            <a:ext cx="323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latin typeface="Comic Sans MS" panose="030F0702030302020204" pitchFamily="66" charset="0"/>
              </a:rPr>
              <a:t>MIŠIĆI  RADE U PARU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250EC028-7420-459E-8878-AE8EB41AD3A4}"/>
              </a:ext>
            </a:extLst>
          </p:cNvPr>
          <p:cNvSpPr txBox="1"/>
          <p:nvPr/>
        </p:nvSpPr>
        <p:spPr>
          <a:xfrm>
            <a:off x="4275362" y="706297"/>
            <a:ext cx="440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latin typeface="Comic Sans MS" panose="030F0702030302020204" pitchFamily="66" charset="0"/>
              </a:rPr>
              <a:t>za </a:t>
            </a:r>
            <a:r>
              <a:rPr lang="hr-HR" sz="2000" i="1" dirty="0">
                <a:solidFill>
                  <a:srgbClr val="00B050"/>
                </a:solidFill>
                <a:latin typeface="Comic Sans MS" panose="030F0702030302020204" pitchFamily="66" charset="0"/>
              </a:rPr>
              <a:t>hodanje</a:t>
            </a:r>
            <a:r>
              <a:rPr lang="hr-HR" sz="2000" i="1" dirty="0">
                <a:latin typeface="Comic Sans MS" panose="030F0702030302020204" pitchFamily="66" charset="0"/>
              </a:rPr>
              <a:t>, </a:t>
            </a:r>
            <a:r>
              <a:rPr lang="hr-HR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skakanje, </a:t>
            </a:r>
            <a:r>
              <a:rPr lang="hr-HR" sz="2000" i="1" dirty="0">
                <a:solidFill>
                  <a:srgbClr val="7188B6"/>
                </a:solidFill>
                <a:latin typeface="Comic Sans MS" panose="030F0702030302020204" pitchFamily="66" charset="0"/>
              </a:rPr>
              <a:t>trčanje, </a:t>
            </a:r>
            <a:r>
              <a:rPr lang="hr-HR" sz="2000" i="1" dirty="0">
                <a:solidFill>
                  <a:srgbClr val="75B5FB"/>
                </a:solidFill>
                <a:latin typeface="Comic Sans MS" panose="030F0702030302020204" pitchFamily="66" charset="0"/>
              </a:rPr>
              <a:t>plivanje</a:t>
            </a:r>
            <a:r>
              <a:rPr lang="hr-HR" sz="2000" i="1" dirty="0">
                <a:latin typeface="Comic Sans MS" panose="030F0702030302020204" pitchFamily="66" charset="0"/>
              </a:rPr>
              <a:t>, </a:t>
            </a:r>
            <a:r>
              <a:rPr lang="hr-HR" sz="2000" i="1" dirty="0">
                <a:solidFill>
                  <a:srgbClr val="FFC000"/>
                </a:solidFill>
                <a:latin typeface="Comic Sans MS" panose="030F0702030302020204" pitchFamily="66" charset="0"/>
              </a:rPr>
              <a:t>veslanje</a:t>
            </a:r>
            <a:r>
              <a:rPr lang="hr-HR" sz="2000" i="1" dirty="0">
                <a:latin typeface="Comic Sans MS" panose="030F0702030302020204" pitchFamily="66" charset="0"/>
              </a:rPr>
              <a:t>, </a:t>
            </a:r>
            <a:r>
              <a:rPr lang="hr-HR" sz="2000" i="1" dirty="0">
                <a:solidFill>
                  <a:srgbClr val="FF8585"/>
                </a:solidFill>
                <a:latin typeface="Comic Sans MS" panose="030F0702030302020204" pitchFamily="66" charset="0"/>
              </a:rPr>
              <a:t>kopanje</a:t>
            </a:r>
          </a:p>
        </p:txBody>
      </p:sp>
      <p:sp>
        <p:nvSpPr>
          <p:cNvPr id="17" name="Strelica: savijeno prema gore 16">
            <a:extLst>
              <a:ext uri="{FF2B5EF4-FFF2-40B4-BE49-F238E27FC236}">
                <a16:creationId xmlns:a16="http://schemas.microsoft.com/office/drawing/2014/main" xmlns="" id="{01911782-5096-4804-A93A-427EC686F32B}"/>
              </a:ext>
            </a:extLst>
          </p:cNvPr>
          <p:cNvSpPr/>
          <p:nvPr/>
        </p:nvSpPr>
        <p:spPr>
          <a:xfrm rot="5400000" flipH="1">
            <a:off x="3239467" y="831471"/>
            <a:ext cx="777556" cy="842475"/>
          </a:xfrm>
          <a:prstGeom prst="bentUpArrow">
            <a:avLst>
              <a:gd name="adj1" fmla="val 6333"/>
              <a:gd name="adj2" fmla="val 25000"/>
              <a:gd name="adj3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6562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1" grpId="0"/>
      <p:bldP spid="22" grpId="0"/>
      <p:bldP spid="23" grpId="0"/>
      <p:bldP spid="24" grpId="0"/>
      <p:bldP spid="4" grpId="0" animBg="1"/>
      <p:bldP spid="27" grpId="0" animBg="1"/>
      <p:bldP spid="9" grpId="0"/>
      <p:bldP spid="12" grpId="0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likovni rezultat za pauk plete mreÅ¾u">
            <a:extLst>
              <a:ext uri="{FF2B5EF4-FFF2-40B4-BE49-F238E27FC236}">
                <a16:creationId xmlns:a16="http://schemas.microsoft.com/office/drawing/2014/main" xmlns="" id="{4FC9AB10-7FE7-41A2-AE36-B154EC824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66" y="2119085"/>
            <a:ext cx="6040059" cy="3624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DF33A1C5-EE4E-4B07-888F-0F5F480E2DF3}"/>
              </a:ext>
            </a:extLst>
          </p:cNvPr>
          <p:cNvSpPr txBox="1"/>
          <p:nvPr/>
        </p:nvSpPr>
        <p:spPr>
          <a:xfrm>
            <a:off x="6200625" y="3070193"/>
            <a:ext cx="2943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 err="1">
                <a:latin typeface="Comic Sans MS" panose="030F0702030302020204" pitchFamily="66" charset="0"/>
              </a:rPr>
              <a:t>pandžice</a:t>
            </a:r>
            <a:endParaRPr lang="hr-HR" sz="2000" b="1" dirty="0">
              <a:latin typeface="Comic Sans MS" panose="030F0702030302020204" pitchFamily="66" charset="0"/>
            </a:endParaRPr>
          </a:p>
          <a:p>
            <a:r>
              <a:rPr lang="hr-HR" sz="2000" dirty="0">
                <a:latin typeface="Comic Sans MS" panose="030F0702030302020204" pitchFamily="66" charset="0"/>
              </a:rPr>
              <a:t>  na kraju svake noge</a:t>
            </a:r>
          </a:p>
          <a:p>
            <a:endParaRPr lang="hr-HR" sz="2000" dirty="0">
              <a:latin typeface="Comic Sans MS" panose="030F0702030302020204" pitchFamily="66" charset="0"/>
            </a:endParaRPr>
          </a:p>
          <a:p>
            <a:endParaRPr lang="hr-HR" sz="2000" dirty="0">
              <a:latin typeface="Comic Sans MS" panose="030F0702030302020204" pitchFamily="66" charset="0"/>
            </a:endParaRPr>
          </a:p>
          <a:p>
            <a:r>
              <a:rPr lang="hr-HR" sz="2000" dirty="0">
                <a:latin typeface="Comic Sans MS" panose="030F0702030302020204" pitchFamily="66" charset="0"/>
              </a:rPr>
              <a:t>    </a:t>
            </a:r>
          </a:p>
          <a:p>
            <a:r>
              <a:rPr lang="hr-HR" sz="2000" dirty="0">
                <a:latin typeface="Comic Sans MS" panose="030F0702030302020204" pitchFamily="66" charset="0"/>
              </a:rPr>
              <a:t>      pletenje mreže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F22ECE77-DA65-4DB8-AE62-862E088BD2C0}"/>
              </a:ext>
            </a:extLst>
          </p:cNvPr>
          <p:cNvSpPr txBox="1"/>
          <p:nvPr/>
        </p:nvSpPr>
        <p:spPr>
          <a:xfrm>
            <a:off x="160566" y="704514"/>
            <a:ext cx="461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highlight>
                  <a:srgbClr val="98E996"/>
                </a:highlight>
                <a:latin typeface="Comic Sans MS" panose="030F0702030302020204" pitchFamily="66" charset="0"/>
              </a:rPr>
              <a:t>Člankonošci</a:t>
            </a:r>
            <a:r>
              <a:rPr lang="hr-HR" sz="3200" b="1" dirty="0">
                <a:highlight>
                  <a:srgbClr val="33CCFF"/>
                </a:highlight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E4F2BAB6-0628-406A-B0FB-B01244487BAE}"/>
              </a:ext>
            </a:extLst>
          </p:cNvPr>
          <p:cNvSpPr txBox="1"/>
          <p:nvPr/>
        </p:nvSpPr>
        <p:spPr>
          <a:xfrm>
            <a:off x="2598819" y="787783"/>
            <a:ext cx="409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- pauci</a:t>
            </a:r>
          </a:p>
        </p:txBody>
      </p:sp>
      <p:cxnSp>
        <p:nvCxnSpPr>
          <p:cNvPr id="6" name="Ravni poveznik sa strelicom 5">
            <a:extLst>
              <a:ext uri="{FF2B5EF4-FFF2-40B4-BE49-F238E27FC236}">
                <a16:creationId xmlns:a16="http://schemas.microsoft.com/office/drawing/2014/main" xmlns="" id="{26DD3786-E462-4ACA-89A7-EC0C70F475A8}"/>
              </a:ext>
            </a:extLst>
          </p:cNvPr>
          <p:cNvCxnSpPr>
            <a:cxnSpLocks/>
          </p:cNvCxnSpPr>
          <p:nvPr/>
        </p:nvCxnSpPr>
        <p:spPr>
          <a:xfrm flipV="1">
            <a:off x="5515429" y="3265714"/>
            <a:ext cx="1306285" cy="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Slikovni rezultat za STRELICA">
            <a:extLst>
              <a:ext uri="{FF2B5EF4-FFF2-40B4-BE49-F238E27FC236}">
                <a16:creationId xmlns:a16="http://schemas.microsoft.com/office/drawing/2014/main" xmlns="" id="{C1C989CB-8F90-428A-9CA2-75A904DDA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69491" y="4065250"/>
            <a:ext cx="605641" cy="24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lačić za govor: pravokutnik sa zaobljenim kutovima 11">
            <a:extLst>
              <a:ext uri="{FF2B5EF4-FFF2-40B4-BE49-F238E27FC236}">
                <a16:creationId xmlns:a16="http://schemas.microsoft.com/office/drawing/2014/main" xmlns="" id="{0A2D45CB-2D9B-49ED-B785-9113B5D4E929}"/>
              </a:ext>
            </a:extLst>
          </p:cNvPr>
          <p:cNvSpPr/>
          <p:nvPr/>
        </p:nvSpPr>
        <p:spPr>
          <a:xfrm>
            <a:off x="6156457" y="886796"/>
            <a:ext cx="2755023" cy="1364511"/>
          </a:xfrm>
          <a:prstGeom prst="wedgeRoundRectCallout">
            <a:avLst>
              <a:gd name="adj1" fmla="val -87395"/>
              <a:gd name="adj2" fmla="val 82507"/>
              <a:gd name="adj3" fmla="val 16667"/>
            </a:avLst>
          </a:prstGeom>
          <a:solidFill>
            <a:schemeClr val="bg1"/>
          </a:solidFill>
          <a:ln w="28575">
            <a:solidFill>
              <a:srgbClr val="436C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rgbClr val="B2BBC4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BF339AC5-CEA4-4327-8A74-8E1EC55EFF64}"/>
              </a:ext>
            </a:extLst>
          </p:cNvPr>
          <p:cNvSpPr txBox="1"/>
          <p:nvPr/>
        </p:nvSpPr>
        <p:spPr>
          <a:xfrm>
            <a:off x="6156457" y="1193363"/>
            <a:ext cx="27550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tx2">
                  <a:lumMod val="60000"/>
                  <a:lumOff val="40000"/>
                </a:schemeClr>
              </a:buClr>
              <a:buSzPct val="103000"/>
              <a:defRPr/>
            </a:pPr>
            <a:r>
              <a:rPr lang="hr-HR" sz="2000" dirty="0">
                <a:latin typeface="Comic Sans MS" panose="030F0702030302020204" pitchFamily="66" charset="0"/>
              </a:rPr>
              <a:t>Zašto pauk plete mrežu</a:t>
            </a:r>
          </a:p>
        </p:txBody>
      </p:sp>
      <p:pic>
        <p:nvPicPr>
          <p:cNvPr id="14" name="Picture 2" descr="Slikovni rezultat za spajalica">
            <a:extLst>
              <a:ext uri="{FF2B5EF4-FFF2-40B4-BE49-F238E27FC236}">
                <a16:creationId xmlns:a16="http://schemas.microsoft.com/office/drawing/2014/main" xmlns="" id="{8BBD2D99-FB01-4D50-8514-239913466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50000"/>
          <a:stretch>
            <a:fillRect/>
          </a:stretch>
        </p:blipFill>
        <p:spPr bwMode="auto">
          <a:xfrm>
            <a:off x="6156457" y="493497"/>
            <a:ext cx="57943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88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3142FC48-0190-4BD5-8DAB-AD850F3F6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96" y="2914709"/>
            <a:ext cx="5092555" cy="3366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E480DBBE-BB72-4110-AA59-47A8F7049538}"/>
              </a:ext>
            </a:extLst>
          </p:cNvPr>
          <p:cNvSpPr txBox="1"/>
          <p:nvPr/>
        </p:nvSpPr>
        <p:spPr>
          <a:xfrm>
            <a:off x="160566" y="704514"/>
            <a:ext cx="461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highlight>
                  <a:srgbClr val="FFFF99"/>
                </a:highlight>
                <a:latin typeface="Comic Sans MS" panose="030F0702030302020204" pitchFamily="66" charset="0"/>
              </a:rPr>
              <a:t>Mekušci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7EE5874D-E413-4F0A-8E53-B5849D90648B}"/>
              </a:ext>
            </a:extLst>
          </p:cNvPr>
          <p:cNvSpPr txBox="1"/>
          <p:nvPr/>
        </p:nvSpPr>
        <p:spPr>
          <a:xfrm>
            <a:off x="1844076" y="827624"/>
            <a:ext cx="5587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- puževi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- školjkaši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- glavonošci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447DDF5-CE30-4B99-A3DC-A7ECB1139729}"/>
              </a:ext>
            </a:extLst>
          </p:cNvPr>
          <p:cNvSpPr txBox="1"/>
          <p:nvPr/>
        </p:nvSpPr>
        <p:spPr>
          <a:xfrm>
            <a:off x="160566" y="2151063"/>
            <a:ext cx="9201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sz="2400" dirty="0">
                <a:latin typeface="Comic Sans MS" panose="030F0702030302020204" pitchFamily="66" charset="0"/>
              </a:rPr>
              <a:t>žive u moru, kopnenim vodama ili na kopnu</a:t>
            </a:r>
          </a:p>
        </p:txBody>
      </p:sp>
      <p:sp>
        <p:nvSpPr>
          <p:cNvPr id="6" name="Lijeva vitičasta zagrada 5">
            <a:extLst>
              <a:ext uri="{FF2B5EF4-FFF2-40B4-BE49-F238E27FC236}">
                <a16:creationId xmlns:a16="http://schemas.microsoft.com/office/drawing/2014/main" xmlns="" id="{3790D6D6-A532-4757-BEEB-029444EE0BA5}"/>
              </a:ext>
            </a:extLst>
          </p:cNvPr>
          <p:cNvSpPr/>
          <p:nvPr/>
        </p:nvSpPr>
        <p:spPr>
          <a:xfrm rot="10800000">
            <a:off x="3759200" y="898631"/>
            <a:ext cx="290284" cy="667657"/>
          </a:xfrm>
          <a:prstGeom prst="leftBrac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E56BA084-9000-4840-A455-F7EE6C7B88EA}"/>
              </a:ext>
            </a:extLst>
          </p:cNvPr>
          <p:cNvSpPr txBox="1"/>
          <p:nvPr/>
        </p:nvSpPr>
        <p:spPr>
          <a:xfrm>
            <a:off x="4281714" y="1068615"/>
            <a:ext cx="470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kretanje mišićnim stopalom</a:t>
            </a:r>
          </a:p>
        </p:txBody>
      </p:sp>
      <p:cxnSp>
        <p:nvCxnSpPr>
          <p:cNvPr id="10" name="Ravni poveznik 9">
            <a:extLst>
              <a:ext uri="{FF2B5EF4-FFF2-40B4-BE49-F238E27FC236}">
                <a16:creationId xmlns:a16="http://schemas.microsoft.com/office/drawing/2014/main" xmlns="" id="{8F2A4D00-3DD5-4A03-B41C-E2D323B390BD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3628575" y="4006052"/>
            <a:ext cx="2077572" cy="675902"/>
          </a:xfrm>
          <a:prstGeom prst="line">
            <a:avLst/>
          </a:prstGeom>
          <a:ln w="285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261EFA50-8EA5-4AA7-BEB2-69D2EDE41BF6}"/>
              </a:ext>
            </a:extLst>
          </p:cNvPr>
          <p:cNvSpPr txBox="1"/>
          <p:nvPr/>
        </p:nvSpPr>
        <p:spPr>
          <a:xfrm>
            <a:off x="5706147" y="3775219"/>
            <a:ext cx="3437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MIŠIĆNO STOPALO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D012E776-0175-4842-A840-53010E7E96B6}"/>
              </a:ext>
            </a:extLst>
          </p:cNvPr>
          <p:cNvSpPr txBox="1"/>
          <p:nvPr/>
        </p:nvSpPr>
        <p:spPr>
          <a:xfrm>
            <a:off x="5706147" y="5039090"/>
            <a:ext cx="3437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stanice izlučuju SLUZ </a:t>
            </a:r>
            <a:r>
              <a:rPr lang="hr-HR" sz="2000" dirty="0">
                <a:latin typeface="Comic Sans MS" panose="030F0702030302020204" pitchFamily="66" charset="0"/>
              </a:rPr>
              <a:t>(podmazuje podlogu i olakšava kretanje)</a:t>
            </a:r>
            <a:endParaRPr lang="hr-HR" sz="2400" dirty="0">
              <a:latin typeface="Comic Sans MS" panose="030F0702030302020204" pitchFamily="66" charset="0"/>
            </a:endParaRPr>
          </a:p>
        </p:txBody>
      </p:sp>
      <p:sp>
        <p:nvSpPr>
          <p:cNvPr id="20" name="Oblačić za govor: pravokutnik sa zaobljenim kutovima 19">
            <a:extLst>
              <a:ext uri="{FF2B5EF4-FFF2-40B4-BE49-F238E27FC236}">
                <a16:creationId xmlns:a16="http://schemas.microsoft.com/office/drawing/2014/main" xmlns="" id="{C1E9CEAE-03E8-4762-A430-DE936B7D55F9}"/>
              </a:ext>
            </a:extLst>
          </p:cNvPr>
          <p:cNvSpPr/>
          <p:nvPr/>
        </p:nvSpPr>
        <p:spPr>
          <a:xfrm>
            <a:off x="5740766" y="3664386"/>
            <a:ext cx="2755023" cy="1364511"/>
          </a:xfrm>
          <a:prstGeom prst="wedgeRoundRectCallout">
            <a:avLst>
              <a:gd name="adj1" fmla="val -106360"/>
              <a:gd name="adj2" fmla="val 41023"/>
              <a:gd name="adj3" fmla="val 16667"/>
            </a:avLst>
          </a:prstGeom>
          <a:solidFill>
            <a:schemeClr val="bg1"/>
          </a:solidFill>
          <a:ln w="28575">
            <a:solidFill>
              <a:srgbClr val="436C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rgbClr val="B2BBC4"/>
              </a:solidFill>
            </a:endParaRP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xmlns="" id="{39B185AB-68AB-4433-A666-73DF0F100322}"/>
              </a:ext>
            </a:extLst>
          </p:cNvPr>
          <p:cNvSpPr txBox="1"/>
          <p:nvPr/>
        </p:nvSpPr>
        <p:spPr>
          <a:xfrm>
            <a:off x="5740766" y="3970953"/>
            <a:ext cx="27550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tx2">
                  <a:lumMod val="60000"/>
                  <a:lumOff val="40000"/>
                </a:schemeClr>
              </a:buClr>
              <a:buSzPct val="103000"/>
              <a:defRPr/>
            </a:pPr>
            <a:r>
              <a:rPr lang="hr-HR" sz="2000" dirty="0">
                <a:latin typeface="Comic Sans MS" panose="030F0702030302020204" pitchFamily="66" charset="0"/>
              </a:rPr>
              <a:t>Što znači kretati se „puževim korakom”?</a:t>
            </a:r>
          </a:p>
        </p:txBody>
      </p:sp>
      <p:pic>
        <p:nvPicPr>
          <p:cNvPr id="22" name="Picture 2" descr="Slikovni rezultat za spajalica">
            <a:extLst>
              <a:ext uri="{FF2B5EF4-FFF2-40B4-BE49-F238E27FC236}">
                <a16:creationId xmlns:a16="http://schemas.microsoft.com/office/drawing/2014/main" xmlns="" id="{A71192BE-1329-4E0C-B746-DA46F9768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50000"/>
          <a:stretch>
            <a:fillRect/>
          </a:stretch>
        </p:blipFill>
        <p:spPr bwMode="auto">
          <a:xfrm>
            <a:off x="5740766" y="3271087"/>
            <a:ext cx="57943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Slikovni rezultat za STRELICA">
            <a:extLst>
              <a:ext uri="{FF2B5EF4-FFF2-40B4-BE49-F238E27FC236}">
                <a16:creationId xmlns:a16="http://schemas.microsoft.com/office/drawing/2014/main" xmlns="" id="{64665B60-9D06-415E-BBED-E6ECE4CE7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22252" y="4526091"/>
            <a:ext cx="605641" cy="24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40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/>
      <p:bldP spid="15" grpId="0"/>
      <p:bldP spid="17" grpId="0"/>
      <p:bldP spid="20" grpId="0" animBg="1"/>
      <p:bldP spid="20" grpId="1" animBg="1"/>
      <p:bldP spid="21" grpId="0"/>
      <p:bldP spid="2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A9D4E980-D98E-4B2D-BE74-D09175361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0642"/>
            <a:ext cx="9144000" cy="1975915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393DB721-A56F-4109-9B4B-7BDC5465D170}"/>
              </a:ext>
            </a:extLst>
          </p:cNvPr>
          <p:cNvSpPr txBox="1"/>
          <p:nvPr/>
        </p:nvSpPr>
        <p:spPr>
          <a:xfrm>
            <a:off x="160566" y="704514"/>
            <a:ext cx="461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highlight>
                  <a:srgbClr val="FFFF99"/>
                </a:highlight>
                <a:latin typeface="Comic Sans MS" panose="030F0702030302020204" pitchFamily="66" charset="0"/>
              </a:rPr>
              <a:t>Mekušci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BB362184-4EA0-4A1A-BAD2-ADBDCE0DB7DA}"/>
              </a:ext>
            </a:extLst>
          </p:cNvPr>
          <p:cNvSpPr txBox="1"/>
          <p:nvPr/>
        </p:nvSpPr>
        <p:spPr>
          <a:xfrm>
            <a:off x="1844076" y="827624"/>
            <a:ext cx="5587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- glavonošci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D447D843-8C88-4600-8FDB-5A7F82E58D18}"/>
              </a:ext>
            </a:extLst>
          </p:cNvPr>
          <p:cNvSpPr txBox="1"/>
          <p:nvPr/>
        </p:nvSpPr>
        <p:spPr>
          <a:xfrm>
            <a:off x="160566" y="1708300"/>
            <a:ext cx="7735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>
                <a:latin typeface="Comic Sans MS" panose="030F0702030302020204" pitchFamily="66" charset="0"/>
              </a:rPr>
              <a:t>kretanje krakovima ili „</a:t>
            </a:r>
            <a:r>
              <a:rPr lang="hr-HR" sz="2400" b="1" dirty="0">
                <a:latin typeface="Comic Sans MS" panose="030F0702030302020204" pitchFamily="66" charset="0"/>
              </a:rPr>
              <a:t>mlaznim pogonom”</a:t>
            </a: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FBCA36AC-4A67-4385-B07D-76DEE09F3E56}"/>
              </a:ext>
            </a:extLst>
          </p:cNvPr>
          <p:cNvCxnSpPr>
            <a:cxnSpLocks/>
          </p:cNvCxnSpPr>
          <p:nvPr/>
        </p:nvCxnSpPr>
        <p:spPr>
          <a:xfrm>
            <a:off x="1146632" y="3429000"/>
            <a:ext cx="0" cy="846554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1E167722-AA74-42BA-807F-C3FF97BE27FA}"/>
              </a:ext>
            </a:extLst>
          </p:cNvPr>
          <p:cNvSpPr txBox="1"/>
          <p:nvPr/>
        </p:nvSpPr>
        <p:spPr>
          <a:xfrm>
            <a:off x="551543" y="2859314"/>
            <a:ext cx="1465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krakovi</a:t>
            </a:r>
          </a:p>
        </p:txBody>
      </p:sp>
      <p:cxnSp>
        <p:nvCxnSpPr>
          <p:cNvPr id="10" name="Ravni poveznik 9">
            <a:extLst>
              <a:ext uri="{FF2B5EF4-FFF2-40B4-BE49-F238E27FC236}">
                <a16:creationId xmlns:a16="http://schemas.microsoft.com/office/drawing/2014/main" xmlns="" id="{38D666F7-5612-4EB6-8B9E-78114B43E8E1}"/>
              </a:ext>
            </a:extLst>
          </p:cNvPr>
          <p:cNvCxnSpPr>
            <a:cxnSpLocks/>
          </p:cNvCxnSpPr>
          <p:nvPr/>
        </p:nvCxnSpPr>
        <p:spPr>
          <a:xfrm flipH="1">
            <a:off x="2881089" y="3228646"/>
            <a:ext cx="1139368" cy="477222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6024789A-75A7-47C1-A15D-A6DAAC5FAB3E}"/>
              </a:ext>
            </a:extLst>
          </p:cNvPr>
          <p:cNvSpPr txBox="1"/>
          <p:nvPr/>
        </p:nvSpPr>
        <p:spPr>
          <a:xfrm>
            <a:off x="3846286" y="2865976"/>
            <a:ext cx="2220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mišićna ovojnica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E8B9ADF2-CBBB-4A1F-B65B-64020CD15A95}"/>
              </a:ext>
            </a:extLst>
          </p:cNvPr>
          <p:cNvSpPr txBox="1"/>
          <p:nvPr/>
        </p:nvSpPr>
        <p:spPr>
          <a:xfrm>
            <a:off x="1088575" y="5067243"/>
            <a:ext cx="3382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mišići se opuštaju i voda ulazi u tjelesnu šupljinu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E47E0B7B-6507-4142-AD5A-782A495A4A2B}"/>
              </a:ext>
            </a:extLst>
          </p:cNvPr>
          <p:cNvSpPr txBox="1"/>
          <p:nvPr/>
        </p:nvSpPr>
        <p:spPr>
          <a:xfrm>
            <a:off x="5094514" y="5026557"/>
            <a:ext cx="40494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mišići se stežu  i voda se izbacuje iz tjelesne šupljine u obliku snažnog mlaza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56D5BE22-AD38-428E-B3EE-79EE836B00E1}"/>
              </a:ext>
            </a:extLst>
          </p:cNvPr>
          <p:cNvSpPr txBox="1"/>
          <p:nvPr/>
        </p:nvSpPr>
        <p:spPr>
          <a:xfrm>
            <a:off x="1415146" y="4446735"/>
            <a:ext cx="1465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71B7DC"/>
                </a:solidFill>
                <a:latin typeface="Comic Sans MS" panose="030F0702030302020204" pitchFamily="66" charset="0"/>
              </a:rPr>
              <a:t>voda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676BF07E-B8E8-4EA1-AD39-B7B4C610C367}"/>
              </a:ext>
            </a:extLst>
          </p:cNvPr>
          <p:cNvSpPr txBox="1"/>
          <p:nvPr/>
        </p:nvSpPr>
        <p:spPr>
          <a:xfrm>
            <a:off x="6053365" y="4626447"/>
            <a:ext cx="1465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71B7DC"/>
                </a:solidFill>
                <a:latin typeface="Comic Sans MS" panose="030F0702030302020204" pitchFamily="66" charset="0"/>
              </a:rPr>
              <a:t>voda</a:t>
            </a:r>
          </a:p>
        </p:txBody>
      </p:sp>
      <p:sp>
        <p:nvSpPr>
          <p:cNvPr id="17" name="Lijeva vitičasta zagrada 16">
            <a:extLst>
              <a:ext uri="{FF2B5EF4-FFF2-40B4-BE49-F238E27FC236}">
                <a16:creationId xmlns:a16="http://schemas.microsoft.com/office/drawing/2014/main" xmlns="" id="{E623F660-AE30-4B1D-ADAA-A8789F0F0ED4}"/>
              </a:ext>
            </a:extLst>
          </p:cNvPr>
          <p:cNvSpPr/>
          <p:nvPr/>
        </p:nvSpPr>
        <p:spPr>
          <a:xfrm rot="5400000">
            <a:off x="4496266" y="-1729155"/>
            <a:ext cx="457335" cy="8433867"/>
          </a:xfrm>
          <a:prstGeom prst="leftBrace">
            <a:avLst>
              <a:gd name="adj1" fmla="val 8333"/>
              <a:gd name="adj2" fmla="val 50860"/>
            </a:avLst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812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2" grpId="0"/>
      <p:bldP spid="13" grpId="0"/>
      <p:bldP spid="14" grpId="0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64903CC7-B952-46B1-B364-0E5DB9A1480B}"/>
              </a:ext>
            </a:extLst>
          </p:cNvPr>
          <p:cNvSpPr txBox="1"/>
          <p:nvPr/>
        </p:nvSpPr>
        <p:spPr>
          <a:xfrm>
            <a:off x="160565" y="847033"/>
            <a:ext cx="461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err="1">
                <a:highlight>
                  <a:srgbClr val="C0C0C0"/>
                </a:highlight>
                <a:latin typeface="Comic Sans MS" panose="030F0702030302020204" pitchFamily="66" charset="0"/>
              </a:rPr>
              <a:t>Plošnjaci</a:t>
            </a:r>
            <a:endParaRPr lang="hr-HR" sz="3200" b="1" dirty="0">
              <a:highlight>
                <a:srgbClr val="C0C0C0"/>
              </a:highlight>
              <a:latin typeface="Comic Sans MS" panose="030F0702030302020204" pitchFamily="66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46E374F7-25AF-4D7A-A8BE-6463DAE86682}"/>
              </a:ext>
            </a:extLst>
          </p:cNvPr>
          <p:cNvSpPr txBox="1"/>
          <p:nvPr/>
        </p:nvSpPr>
        <p:spPr>
          <a:xfrm>
            <a:off x="160565" y="3660905"/>
            <a:ext cx="461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highlight>
                  <a:srgbClr val="FF00FF"/>
                </a:highlight>
                <a:latin typeface="Comic Sans MS" panose="030F0702030302020204" pitchFamily="66" charset="0"/>
              </a:rPr>
              <a:t>Oblići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30519923-D3A4-45B5-9C63-129026CAAB54}"/>
              </a:ext>
            </a:extLst>
          </p:cNvPr>
          <p:cNvSpPr txBox="1"/>
          <p:nvPr/>
        </p:nvSpPr>
        <p:spPr>
          <a:xfrm>
            <a:off x="1982489" y="847033"/>
            <a:ext cx="5587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- metilji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- trakavice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E3D65D89-E15B-4F1C-90DB-58008384B2B3}"/>
              </a:ext>
            </a:extLst>
          </p:cNvPr>
          <p:cNvSpPr txBox="1"/>
          <p:nvPr/>
        </p:nvSpPr>
        <p:spPr>
          <a:xfrm>
            <a:off x="1452190" y="3749880"/>
            <a:ext cx="5587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- dječja glista</a:t>
            </a:r>
          </a:p>
        </p:txBody>
      </p:sp>
      <p:pic>
        <p:nvPicPr>
          <p:cNvPr id="3074" name="Picture 2" descr="Slikovni rezultat za metilji">
            <a:extLst>
              <a:ext uri="{FF2B5EF4-FFF2-40B4-BE49-F238E27FC236}">
                <a16:creationId xmlns:a16="http://schemas.microsoft.com/office/drawing/2014/main" xmlns="" id="{51A6B7F3-8317-4BB9-BA01-A36218D2C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04" y="1767005"/>
            <a:ext cx="1798411" cy="120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likovni rezultat za trakavica">
            <a:extLst>
              <a:ext uri="{FF2B5EF4-FFF2-40B4-BE49-F238E27FC236}">
                <a16:creationId xmlns:a16="http://schemas.microsoft.com/office/drawing/2014/main" xmlns="" id="{4F3C8405-957F-49FB-8584-37AA77A14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211" y="1767005"/>
            <a:ext cx="2332350" cy="116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likovni rezultat za djeÄja glista">
            <a:extLst>
              <a:ext uri="{FF2B5EF4-FFF2-40B4-BE49-F238E27FC236}">
                <a16:creationId xmlns:a16="http://schemas.microsoft.com/office/drawing/2014/main" xmlns="" id="{0A8FFF33-94FC-465E-8CE1-75AADB331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68791" y="3938906"/>
            <a:ext cx="1614840" cy="252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jeva vitičasta zagrada 5">
            <a:extLst>
              <a:ext uri="{FF2B5EF4-FFF2-40B4-BE49-F238E27FC236}">
                <a16:creationId xmlns:a16="http://schemas.microsoft.com/office/drawing/2014/main" xmlns="" id="{76F30F39-652E-4020-9E2F-FF99F5C456B7}"/>
              </a:ext>
            </a:extLst>
          </p:cNvPr>
          <p:cNvSpPr/>
          <p:nvPr/>
        </p:nvSpPr>
        <p:spPr>
          <a:xfrm flipH="1">
            <a:off x="5308561" y="847033"/>
            <a:ext cx="264925" cy="5350567"/>
          </a:xfrm>
          <a:prstGeom prst="leftBrac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D756EEA5-DD46-4898-B570-DCF3155E4BC1}"/>
              </a:ext>
            </a:extLst>
          </p:cNvPr>
          <p:cNvSpPr txBox="1"/>
          <p:nvPr/>
        </p:nvSpPr>
        <p:spPr>
          <a:xfrm>
            <a:off x="5499080" y="3245406"/>
            <a:ext cx="33388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latin typeface="Comic Sans MS" panose="030F0702030302020204" pitchFamily="66" charset="0"/>
              </a:rPr>
              <a:t>     nametnici</a:t>
            </a:r>
          </a:p>
          <a:p>
            <a:endParaRPr lang="hr-HR" sz="2000" dirty="0">
              <a:latin typeface="Comic Sans MS" panose="030F0702030302020204" pitchFamily="66" charset="0"/>
            </a:endParaRPr>
          </a:p>
          <a:p>
            <a:endParaRPr lang="hr-HR" sz="2000" dirty="0">
              <a:latin typeface="Comic Sans MS" panose="030F0702030302020204" pitchFamily="66" charset="0"/>
            </a:endParaRPr>
          </a:p>
          <a:p>
            <a:r>
              <a:rPr lang="hr-HR" sz="2000" dirty="0">
                <a:latin typeface="Comic Sans MS" panose="030F0702030302020204" pitchFamily="66" charset="0"/>
              </a:rPr>
              <a:t>slabo se kreću ili se uopće ne kreću </a:t>
            </a:r>
            <a:r>
              <a:rPr lang="hr-HR" sz="2000" i="1" dirty="0">
                <a:latin typeface="Comic Sans MS" panose="030F0702030302020204" pitchFamily="66" charset="0"/>
              </a:rPr>
              <a:t>(žive u uvjetima u kojima je hrana lako dostupna)</a:t>
            </a:r>
          </a:p>
        </p:txBody>
      </p:sp>
      <p:pic>
        <p:nvPicPr>
          <p:cNvPr id="11" name="Picture 2" descr="Slikovni rezultat za STRELICA">
            <a:extLst>
              <a:ext uri="{FF2B5EF4-FFF2-40B4-BE49-F238E27FC236}">
                <a16:creationId xmlns:a16="http://schemas.microsoft.com/office/drawing/2014/main" xmlns="" id="{53F514F4-F5FB-419A-B5FB-DDB121CE7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13236" y="3857340"/>
            <a:ext cx="605641" cy="24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62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ica 28">
            <a:extLst>
              <a:ext uri="{FF2B5EF4-FFF2-40B4-BE49-F238E27FC236}">
                <a16:creationId xmlns:a16="http://schemas.microsoft.com/office/drawing/2014/main" xmlns="" id="{C54299C8-E7C6-4A75-8609-AA4B3C0388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264058"/>
              </p:ext>
            </p:extLst>
          </p:nvPr>
        </p:nvGraphicFramePr>
        <p:xfrm>
          <a:off x="353219" y="3275467"/>
          <a:ext cx="8437561" cy="322494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017276">
                  <a:extLst>
                    <a:ext uri="{9D8B030D-6E8A-4147-A177-3AD203B41FA5}">
                      <a16:colId xmlns:a16="http://schemas.microsoft.com/office/drawing/2014/main" xmlns="" val="3276075886"/>
                    </a:ext>
                  </a:extLst>
                </a:gridCol>
                <a:gridCol w="2168926">
                  <a:extLst>
                    <a:ext uri="{9D8B030D-6E8A-4147-A177-3AD203B41FA5}">
                      <a16:colId xmlns:a16="http://schemas.microsoft.com/office/drawing/2014/main" xmlns="" val="3331548891"/>
                    </a:ext>
                  </a:extLst>
                </a:gridCol>
                <a:gridCol w="2251359">
                  <a:extLst>
                    <a:ext uri="{9D8B030D-6E8A-4147-A177-3AD203B41FA5}">
                      <a16:colId xmlns:a16="http://schemas.microsoft.com/office/drawing/2014/main" xmlns="" val="1681313186"/>
                    </a:ext>
                  </a:extLst>
                </a:gridCol>
              </a:tblGrid>
              <a:tr h="460706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38767006"/>
                  </a:ext>
                </a:extLst>
              </a:tr>
              <a:tr h="460706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1320766"/>
                  </a:ext>
                </a:extLst>
              </a:tr>
              <a:tr h="460706">
                <a:tc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9470704"/>
                  </a:ext>
                </a:extLst>
              </a:tr>
              <a:tr h="460706">
                <a:tc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8698796"/>
                  </a:ext>
                </a:extLst>
              </a:tr>
              <a:tr h="460706">
                <a:tc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87187159"/>
                  </a:ext>
                </a:extLst>
              </a:tr>
              <a:tr h="460706">
                <a:tc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9621600"/>
                  </a:ext>
                </a:extLst>
              </a:tr>
              <a:tr h="460706">
                <a:tc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1309187"/>
                  </a:ext>
                </a:extLst>
              </a:tr>
            </a:tbl>
          </a:graphicData>
        </a:graphic>
      </p:graphicFrame>
      <p:sp>
        <p:nvSpPr>
          <p:cNvPr id="6" name="TekstniOkvir 9">
            <a:extLst>
              <a:ext uri="{FF2B5EF4-FFF2-40B4-BE49-F238E27FC236}">
                <a16:creationId xmlns:a16="http://schemas.microsoft.com/office/drawing/2014/main" xmlns="" id="{404DA1F7-0E6A-4017-9826-8F2F1A342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219" y="3691392"/>
            <a:ext cx="8215312" cy="281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Comic Sans MS" panose="030F0702030302020204" pitchFamily="66" charset="0"/>
              </a:rPr>
              <a:t>Pričvršćenost za podlogu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Comic Sans MS" panose="030F0702030302020204" pitchFamily="66" charset="0"/>
              </a:rPr>
              <a:t>Slobodno kretanje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Comic Sans MS" panose="030F0702030302020204" pitchFamily="66" charset="0"/>
              </a:rPr>
              <a:t>Tijelo u obliku zvona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Comic Sans MS" panose="030F0702030302020204" pitchFamily="66" charset="0"/>
              </a:rPr>
              <a:t>Usni otvor i lovke s donje strane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Comic Sans MS" panose="030F0702030302020204" pitchFamily="66" charset="0"/>
              </a:rPr>
              <a:t>Usni otvor i lovke s gornje strane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Comic Sans MS" panose="030F0702030302020204" pitchFamily="66" charset="0"/>
              </a:rPr>
              <a:t>Zrakasta simetrija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59B3D678-7D4B-4AA5-9D6D-6679D21F07DF}"/>
              </a:ext>
            </a:extLst>
          </p:cNvPr>
          <p:cNvSpPr txBox="1"/>
          <p:nvPr/>
        </p:nvSpPr>
        <p:spPr>
          <a:xfrm>
            <a:off x="1582056" y="638629"/>
            <a:ext cx="6299200" cy="523220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latin typeface="Comic Sans MS" panose="030F0702030302020204" pitchFamily="66" charset="0"/>
              </a:rPr>
              <a:t>SJEDILAČKI NAČIN ŽIVOTA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139BBFE0-1E04-43C7-B1A0-37EA87C02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14" y="1357767"/>
            <a:ext cx="40687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omic Sans MS" panose="030F0702030302020204" pitchFamily="66" charset="0"/>
              </a:rPr>
              <a:t>Polip i meduza dva su strukturalna oblika žarnjaka. Usporedite ih stavljajući oznaku “+” za svaku točnu tvrdnju.</a:t>
            </a:r>
          </a:p>
        </p:txBody>
      </p:sp>
      <p:sp>
        <p:nvSpPr>
          <p:cNvPr id="7" name="TekstniOkvir 10">
            <a:extLst>
              <a:ext uri="{FF2B5EF4-FFF2-40B4-BE49-F238E27FC236}">
                <a16:creationId xmlns:a16="http://schemas.microsoft.com/office/drawing/2014/main" xmlns="" id="{0D6E4054-620E-42A6-BC60-0490B1580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969" y="3229430"/>
            <a:ext cx="4214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omic Sans MS" panose="030F0702030302020204" pitchFamily="66" charset="0"/>
              </a:rPr>
              <a:t>  MEDUZA             POLIP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BC435DFA-0524-48AC-9646-7BAD63094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7781" y="3658055"/>
            <a:ext cx="500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xmlns="" id="{68A13EF9-BEE2-431E-B275-C2305D783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9219" y="5515430"/>
            <a:ext cx="500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xmlns="" id="{C54D589D-0834-4AA4-9D50-BC4A56722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0344" y="5086805"/>
            <a:ext cx="500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xmlns="" id="{65CBF45C-05E1-46F5-9F7F-F4ECCD26E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0344" y="4586742"/>
            <a:ext cx="500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xmlns="" id="{B3D0329D-D59C-4C2B-B6E8-98A68BA25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0344" y="4086680"/>
            <a:ext cx="500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xmlns="" id="{1EF7A296-6856-4B7F-A64B-C1D575AE5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9219" y="6015492"/>
            <a:ext cx="500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xmlns="" id="{CBA7917C-0AA3-467B-A2CF-F2033936A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0344" y="6015492"/>
            <a:ext cx="500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Comic Sans MS" panose="030F0702030302020204" pitchFamily="66" charset="0"/>
              </a:rPr>
              <a:t>+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xmlns="" id="{55C01B8F-0FFF-47EC-B9ED-BF59A1D95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702" y="1708604"/>
            <a:ext cx="17240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xmlns="" id="{210D93D6-AC58-4E80-8154-6A95944EE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739" y="1622879"/>
            <a:ext cx="13430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blačić za govor: pravokutnik sa zaobljenim kutovima 29">
            <a:extLst>
              <a:ext uri="{FF2B5EF4-FFF2-40B4-BE49-F238E27FC236}">
                <a16:creationId xmlns:a16="http://schemas.microsoft.com/office/drawing/2014/main" xmlns="" id="{D3176792-17C8-4C02-BBB8-5A562CEFB436}"/>
              </a:ext>
            </a:extLst>
          </p:cNvPr>
          <p:cNvSpPr/>
          <p:nvPr/>
        </p:nvSpPr>
        <p:spPr>
          <a:xfrm>
            <a:off x="902285" y="1601185"/>
            <a:ext cx="2755023" cy="1577264"/>
          </a:xfrm>
          <a:prstGeom prst="wedgeRoundRectCallout">
            <a:avLst>
              <a:gd name="adj1" fmla="val 83825"/>
              <a:gd name="adj2" fmla="val 41023"/>
              <a:gd name="adj3" fmla="val 16667"/>
            </a:avLst>
          </a:prstGeom>
          <a:solidFill>
            <a:schemeClr val="bg1"/>
          </a:solidFill>
          <a:ln w="28575">
            <a:solidFill>
              <a:srgbClr val="436C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rgbClr val="B2BBC4"/>
              </a:solidFill>
            </a:endParaRP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4680A4E2-B7B7-4AF1-8122-5B303B0E717D}"/>
              </a:ext>
            </a:extLst>
          </p:cNvPr>
          <p:cNvSpPr txBox="1"/>
          <p:nvPr/>
        </p:nvSpPr>
        <p:spPr>
          <a:xfrm>
            <a:off x="887284" y="1690766"/>
            <a:ext cx="27550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tx2">
                  <a:lumMod val="60000"/>
                  <a:lumOff val="40000"/>
                </a:schemeClr>
              </a:buClr>
              <a:buSzPct val="103000"/>
              <a:defRPr/>
            </a:pPr>
            <a:r>
              <a:rPr lang="hr-HR" sz="2000" dirty="0">
                <a:latin typeface="Comic Sans MS" panose="030F0702030302020204" pitchFamily="66" charset="0"/>
              </a:rPr>
              <a:t>Koje su prednosti, a koji nedostatci sjedilačkog načina života?</a:t>
            </a:r>
          </a:p>
        </p:txBody>
      </p:sp>
      <p:pic>
        <p:nvPicPr>
          <p:cNvPr id="32" name="Picture 2" descr="Slikovni rezultat za spajalica">
            <a:extLst>
              <a:ext uri="{FF2B5EF4-FFF2-40B4-BE49-F238E27FC236}">
                <a16:creationId xmlns:a16="http://schemas.microsoft.com/office/drawing/2014/main" xmlns="" id="{2A256FAD-4239-4E8B-9565-2FA6855B1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50000"/>
          <a:stretch>
            <a:fillRect/>
          </a:stretch>
        </p:blipFill>
        <p:spPr bwMode="auto">
          <a:xfrm>
            <a:off x="902285" y="1207886"/>
            <a:ext cx="57943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30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allAtOnce"/>
      <p:bldP spid="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30" grpId="0" animBg="1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1F47DF3B-35CF-40E2-A971-0D53117BF3F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4534" y="1673726"/>
            <a:ext cx="4572000" cy="4158343"/>
          </a:xfrm>
          <a:prstGeom prst="rect">
            <a:avLst/>
          </a:prstGeom>
        </p:spPr>
      </p:pic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BCF58242-3C96-4EB3-8527-D45C937E9D67}"/>
              </a:ext>
            </a:extLst>
          </p:cNvPr>
          <p:cNvSpPr txBox="1"/>
          <p:nvPr/>
        </p:nvSpPr>
        <p:spPr>
          <a:xfrm>
            <a:off x="493486" y="827314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28" name="Oblačić za govor: pravokutnik sa zaobljenim kutovima 27">
            <a:extLst>
              <a:ext uri="{FF2B5EF4-FFF2-40B4-BE49-F238E27FC236}">
                <a16:creationId xmlns:a16="http://schemas.microsoft.com/office/drawing/2014/main" xmlns="" id="{56FDCA98-4590-46BF-8343-1B97791C5EE4}"/>
              </a:ext>
            </a:extLst>
          </p:cNvPr>
          <p:cNvSpPr/>
          <p:nvPr/>
        </p:nvSpPr>
        <p:spPr>
          <a:xfrm>
            <a:off x="217488" y="5757270"/>
            <a:ext cx="8001566" cy="707886"/>
          </a:xfrm>
          <a:prstGeom prst="wedgeRoundRectCallout">
            <a:avLst>
              <a:gd name="adj1" fmla="val 53568"/>
              <a:gd name="adj2" fmla="val 26408"/>
              <a:gd name="adj3" fmla="val 16667"/>
            </a:avLst>
          </a:prstGeom>
          <a:solidFill>
            <a:schemeClr val="bg1"/>
          </a:solidFill>
          <a:ln w="28575">
            <a:solidFill>
              <a:srgbClr val="436C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rgbClr val="B2BBC4"/>
              </a:solidFill>
            </a:endParaRPr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xmlns="" id="{EBABC670-F50B-4C80-B557-241283D2B804}"/>
              </a:ext>
            </a:extLst>
          </p:cNvPr>
          <p:cNvSpPr txBox="1"/>
          <p:nvPr/>
        </p:nvSpPr>
        <p:spPr>
          <a:xfrm>
            <a:off x="493486" y="5757270"/>
            <a:ext cx="7623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tx2">
                  <a:lumMod val="60000"/>
                  <a:lumOff val="40000"/>
                </a:schemeClr>
              </a:buClr>
              <a:buSzPct val="103000"/>
              <a:defRPr/>
            </a:pPr>
            <a:r>
              <a:rPr lang="hr-HR" sz="2000" dirty="0">
                <a:latin typeface="Comic Sans MS" panose="030F0702030302020204" pitchFamily="66" charset="0"/>
              </a:rPr>
              <a:t>Koliko je ravnina simetrije potrebno provući kroz tijelo kornjače da bude podijeljeno na dva zrcalno jednaka dijela?</a:t>
            </a:r>
          </a:p>
        </p:txBody>
      </p:sp>
      <p:pic>
        <p:nvPicPr>
          <p:cNvPr id="30" name="Picture 2" descr="Slikovni rezultat za spajalica">
            <a:extLst>
              <a:ext uri="{FF2B5EF4-FFF2-40B4-BE49-F238E27FC236}">
                <a16:creationId xmlns:a16="http://schemas.microsoft.com/office/drawing/2014/main" xmlns="" id="{B871C5A1-48F3-4B9A-B98C-778611F6E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50000"/>
          <a:stretch>
            <a:fillRect/>
          </a:stretch>
        </p:blipFill>
        <p:spPr bwMode="auto">
          <a:xfrm>
            <a:off x="203767" y="5434239"/>
            <a:ext cx="57943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60CCAAAA-C1DD-4BDE-8D53-753E13D58435}"/>
              </a:ext>
            </a:extLst>
          </p:cNvPr>
          <p:cNvSpPr txBox="1"/>
          <p:nvPr/>
        </p:nvSpPr>
        <p:spPr>
          <a:xfrm>
            <a:off x="0" y="731397"/>
            <a:ext cx="468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JEDNA</a:t>
            </a:r>
            <a:r>
              <a:rPr lang="hr-HR" sz="2400" dirty="0">
                <a:latin typeface="Comic Sans MS" panose="030F0702030302020204" pitchFamily="66" charset="0"/>
              </a:rPr>
              <a:t> ravnina simetrije</a:t>
            </a:r>
          </a:p>
        </p:txBody>
      </p:sp>
      <p:pic>
        <p:nvPicPr>
          <p:cNvPr id="32" name="Picture 2" descr="Slikovni rezultat za STRELICA">
            <a:extLst>
              <a:ext uri="{FF2B5EF4-FFF2-40B4-BE49-F238E27FC236}">
                <a16:creationId xmlns:a16="http://schemas.microsoft.com/office/drawing/2014/main" xmlns="" id="{2FE1CBF7-88E9-43A8-B867-D076E9CF0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887" y="773711"/>
            <a:ext cx="1091067" cy="44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kstniOkvir 32">
            <a:extLst>
              <a:ext uri="{FF2B5EF4-FFF2-40B4-BE49-F238E27FC236}">
                <a16:creationId xmlns:a16="http://schemas.microsoft.com/office/drawing/2014/main" xmlns="" id="{C930AA7D-B1DD-4106-AE1B-77D049CFE4A3}"/>
              </a:ext>
            </a:extLst>
          </p:cNvPr>
          <p:cNvSpPr txBox="1"/>
          <p:nvPr/>
        </p:nvSpPr>
        <p:spPr>
          <a:xfrm>
            <a:off x="5181600" y="731397"/>
            <a:ext cx="4159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DVOBOČNA SIMETRIJA</a:t>
            </a:r>
          </a:p>
        </p:txBody>
      </p:sp>
      <p:pic>
        <p:nvPicPr>
          <p:cNvPr id="34" name="Picture 2" descr="Slikovni rezultat za STRELICA">
            <a:extLst>
              <a:ext uri="{FF2B5EF4-FFF2-40B4-BE49-F238E27FC236}">
                <a16:creationId xmlns:a16="http://schemas.microsoft.com/office/drawing/2014/main" xmlns="" id="{C518AADD-8585-4AC1-A53C-2CF70C00E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36697" y="1328433"/>
            <a:ext cx="605641" cy="24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58B77A09-41F2-4CA7-B900-D1D6AE620FAD}"/>
              </a:ext>
            </a:extLst>
          </p:cNvPr>
          <p:cNvSpPr txBox="1"/>
          <p:nvPr/>
        </p:nvSpPr>
        <p:spPr>
          <a:xfrm>
            <a:off x="7162889" y="1237356"/>
            <a:ext cx="1252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latin typeface="Comic Sans MS" panose="030F0702030302020204" pitchFamily="66" charset="0"/>
              </a:rPr>
              <a:t>imaju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CFEA980E-385D-48D8-A525-7DB58E3BB1B3}"/>
              </a:ext>
            </a:extLst>
          </p:cNvPr>
          <p:cNvSpPr txBox="1"/>
          <p:nvPr/>
        </p:nvSpPr>
        <p:spPr>
          <a:xfrm>
            <a:off x="5779726" y="1698593"/>
            <a:ext cx="3102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pokretni organizmi</a:t>
            </a:r>
          </a:p>
        </p:txBody>
      </p:sp>
      <p:sp>
        <p:nvSpPr>
          <p:cNvPr id="38" name="TekstniOkvir 37">
            <a:extLst>
              <a:ext uri="{FF2B5EF4-FFF2-40B4-BE49-F238E27FC236}">
                <a16:creationId xmlns:a16="http://schemas.microsoft.com/office/drawing/2014/main" xmlns="" id="{36ADE809-DF8F-4092-AF3C-627F08B52392}"/>
              </a:ext>
            </a:extLst>
          </p:cNvPr>
          <p:cNvSpPr txBox="1"/>
          <p:nvPr/>
        </p:nvSpPr>
        <p:spPr>
          <a:xfrm rot="20189980">
            <a:off x="2818893" y="2029793"/>
            <a:ext cx="2206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leđni dio</a:t>
            </a:r>
          </a:p>
        </p:txBody>
      </p:sp>
      <p:sp>
        <p:nvSpPr>
          <p:cNvPr id="39" name="TekstniOkvir 38">
            <a:extLst>
              <a:ext uri="{FF2B5EF4-FFF2-40B4-BE49-F238E27FC236}">
                <a16:creationId xmlns:a16="http://schemas.microsoft.com/office/drawing/2014/main" xmlns="" id="{A4E63AD3-26AC-450C-9B0E-96506A73D47B}"/>
              </a:ext>
            </a:extLst>
          </p:cNvPr>
          <p:cNvSpPr txBox="1"/>
          <p:nvPr/>
        </p:nvSpPr>
        <p:spPr>
          <a:xfrm rot="19941628">
            <a:off x="4778923" y="3970377"/>
            <a:ext cx="1135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trbušni</a:t>
            </a:r>
          </a:p>
          <a:p>
            <a:pPr algn="ctr"/>
            <a:r>
              <a:rPr lang="hr-HR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     dio</a:t>
            </a:r>
          </a:p>
        </p:txBody>
      </p:sp>
      <p:sp>
        <p:nvSpPr>
          <p:cNvPr id="40" name="TekstniOkvir 39">
            <a:extLst>
              <a:ext uri="{FF2B5EF4-FFF2-40B4-BE49-F238E27FC236}">
                <a16:creationId xmlns:a16="http://schemas.microsoft.com/office/drawing/2014/main" xmlns="" id="{C976FEC1-6794-4FB9-A04E-0AE09720C5D8}"/>
              </a:ext>
            </a:extLst>
          </p:cNvPr>
          <p:cNvSpPr txBox="1"/>
          <p:nvPr/>
        </p:nvSpPr>
        <p:spPr>
          <a:xfrm>
            <a:off x="953974" y="4324320"/>
            <a:ext cx="1125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prednji dio</a:t>
            </a:r>
          </a:p>
        </p:txBody>
      </p:sp>
      <p:sp>
        <p:nvSpPr>
          <p:cNvPr id="41" name="TekstniOkvir 40">
            <a:extLst>
              <a:ext uri="{FF2B5EF4-FFF2-40B4-BE49-F238E27FC236}">
                <a16:creationId xmlns:a16="http://schemas.microsoft.com/office/drawing/2014/main" xmlns="" id="{4110EA5F-A40D-4004-B2C2-DFD6EB803E7D}"/>
              </a:ext>
            </a:extLst>
          </p:cNvPr>
          <p:cNvSpPr txBox="1"/>
          <p:nvPr/>
        </p:nvSpPr>
        <p:spPr>
          <a:xfrm>
            <a:off x="5463932" y="2615278"/>
            <a:ext cx="1239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stražnji dio</a:t>
            </a:r>
          </a:p>
        </p:txBody>
      </p:sp>
    </p:spTree>
    <p:extLst>
      <p:ext uri="{BB962C8B-B14F-4D97-AF65-F5344CB8AC3E}">
        <p14:creationId xmlns:p14="http://schemas.microsoft.com/office/powerpoint/2010/main" val="298205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/>
      <p:bldP spid="29" grpId="1"/>
      <p:bldP spid="31" grpId="0"/>
      <p:bldP spid="33" grpId="0"/>
      <p:bldP spid="35" grpId="0"/>
      <p:bldP spid="36" grpId="0"/>
      <p:bldP spid="39" grpId="0"/>
      <p:bldP spid="40" grpId="0"/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D57B3853-2780-4257-909C-D8C6938EB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66" y="981310"/>
            <a:ext cx="3408773" cy="5319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986B0487-3C93-48AD-96A2-52824179B453}"/>
              </a:ext>
            </a:extLst>
          </p:cNvPr>
          <p:cNvSpPr txBox="1"/>
          <p:nvPr/>
        </p:nvSpPr>
        <p:spPr>
          <a:xfrm>
            <a:off x="4355194" y="769218"/>
            <a:ext cx="461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highlight>
                  <a:srgbClr val="FF8585"/>
                </a:highlight>
                <a:latin typeface="Comic Sans MS" panose="030F0702030302020204" pitchFamily="66" charset="0"/>
              </a:rPr>
              <a:t>Spužve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701373D5-41B2-47E5-B6B9-5DC62BA6C6B3}"/>
              </a:ext>
            </a:extLst>
          </p:cNvPr>
          <p:cNvSpPr txBox="1"/>
          <p:nvPr/>
        </p:nvSpPr>
        <p:spPr>
          <a:xfrm>
            <a:off x="4181023" y="1564466"/>
            <a:ext cx="49629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sz="2400" dirty="0">
                <a:latin typeface="Comic Sans MS" panose="030F0702030302020204" pitchFamily="66" charset="0"/>
              </a:rPr>
              <a:t>sjedilački organizmi</a:t>
            </a:r>
          </a:p>
          <a:p>
            <a:endParaRPr lang="hr-HR" sz="24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sz="2400" dirty="0">
                <a:latin typeface="Comic Sans MS" panose="030F0702030302020204" pitchFamily="66" charset="0"/>
              </a:rPr>
              <a:t>otvori na površini tijela za ulazak i izlazak vode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r-HR" sz="2400" dirty="0">
              <a:latin typeface="Comic Sans MS" panose="030F0702030302020204" pitchFamily="66" charset="0"/>
            </a:endParaRPr>
          </a:p>
          <a:p>
            <a:r>
              <a:rPr lang="hr-HR" sz="2400" dirty="0">
                <a:latin typeface="Comic Sans MS" panose="030F0702030302020204" pitchFamily="66" charset="0"/>
              </a:rPr>
              <a:t>   opskrba hranom i kisikom</a:t>
            </a:r>
          </a:p>
          <a:p>
            <a:endParaRPr lang="hr-HR" sz="2400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>
                <a:latin typeface="Comic Sans MS" panose="030F0702030302020204" pitchFamily="66" charset="0"/>
              </a:rPr>
              <a:t>žive na dnu vodenih staništa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    izložene visokom tlaku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hr-HR" sz="2400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>
                <a:latin typeface="Comic Sans MS" panose="030F0702030302020204" pitchFamily="66" charset="0"/>
              </a:rPr>
              <a:t>potpora: proteinske niti i/ ili mineralne iglice</a:t>
            </a:r>
          </a:p>
        </p:txBody>
      </p:sp>
      <p:pic>
        <p:nvPicPr>
          <p:cNvPr id="5" name="Picture 2" descr="Slikovni rezultat za STRELICA">
            <a:extLst>
              <a:ext uri="{FF2B5EF4-FFF2-40B4-BE49-F238E27FC236}">
                <a16:creationId xmlns:a16="http://schemas.microsoft.com/office/drawing/2014/main" xmlns="" id="{60C6AE1D-7AEB-4BD2-BFD2-79CEC85AF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39019" y="3237422"/>
            <a:ext cx="437246" cy="1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lačić za govor: pravokutnik sa zaobljenim kutovima 5">
            <a:extLst>
              <a:ext uri="{FF2B5EF4-FFF2-40B4-BE49-F238E27FC236}">
                <a16:creationId xmlns:a16="http://schemas.microsoft.com/office/drawing/2014/main" xmlns="" id="{CBAF1010-D576-426D-976F-DCCF98A75119}"/>
              </a:ext>
            </a:extLst>
          </p:cNvPr>
          <p:cNvSpPr/>
          <p:nvPr/>
        </p:nvSpPr>
        <p:spPr>
          <a:xfrm>
            <a:off x="173263" y="775834"/>
            <a:ext cx="3839381" cy="1577264"/>
          </a:xfrm>
          <a:prstGeom prst="wedgeRoundRectCallout">
            <a:avLst>
              <a:gd name="adj1" fmla="val 2874"/>
              <a:gd name="adj2" fmla="val 93476"/>
              <a:gd name="adj3" fmla="val 16667"/>
            </a:avLst>
          </a:prstGeom>
          <a:solidFill>
            <a:schemeClr val="bg1"/>
          </a:solidFill>
          <a:ln w="28575">
            <a:solidFill>
              <a:srgbClr val="436C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rgbClr val="B2BBC4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E75C4756-85FA-4013-9528-862BF8A4A2E8}"/>
              </a:ext>
            </a:extLst>
          </p:cNvPr>
          <p:cNvSpPr txBox="1"/>
          <p:nvPr/>
        </p:nvSpPr>
        <p:spPr>
          <a:xfrm>
            <a:off x="173264" y="888663"/>
            <a:ext cx="38393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tx2">
                  <a:lumMod val="60000"/>
                  <a:lumOff val="40000"/>
                </a:schemeClr>
              </a:buClr>
              <a:buSzPct val="103000"/>
              <a:defRPr/>
            </a:pPr>
            <a:r>
              <a:rPr lang="hr-HR" sz="2000" dirty="0">
                <a:latin typeface="Comic Sans MS" panose="030F0702030302020204" pitchFamily="66" charset="0"/>
              </a:rPr>
              <a:t>Koristimo li za pranje tijela spužve čiju potporu čine proteinske niti ili mineralne iglice. Objasni svoj odgovor.</a:t>
            </a:r>
          </a:p>
        </p:txBody>
      </p:sp>
      <p:pic>
        <p:nvPicPr>
          <p:cNvPr id="8" name="Picture 2" descr="Slikovni rezultat za spajalica">
            <a:extLst>
              <a:ext uri="{FF2B5EF4-FFF2-40B4-BE49-F238E27FC236}">
                <a16:creationId xmlns:a16="http://schemas.microsoft.com/office/drawing/2014/main" xmlns="" id="{FC14B4A9-DFFF-4F2B-A54C-11FDB0A21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50000"/>
          <a:stretch>
            <a:fillRect/>
          </a:stretch>
        </p:blipFill>
        <p:spPr bwMode="auto">
          <a:xfrm>
            <a:off x="9432" y="493921"/>
            <a:ext cx="57943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30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AAE7D720-B942-4918-A076-7889590C4F1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1931" y="1604684"/>
            <a:ext cx="7252709" cy="4833774"/>
          </a:xfrm>
          <a:prstGeom prst="rect">
            <a:avLst/>
          </a:prstGeom>
        </p:spPr>
      </p:pic>
      <p:sp>
        <p:nvSpPr>
          <p:cNvPr id="4" name="Oblačić za govor: pravokutnik sa zaobljenim kutovima 3">
            <a:extLst>
              <a:ext uri="{FF2B5EF4-FFF2-40B4-BE49-F238E27FC236}">
                <a16:creationId xmlns:a16="http://schemas.microsoft.com/office/drawing/2014/main" xmlns="" id="{01F5F051-4197-4B1F-BC45-0CA404B3E50F}"/>
              </a:ext>
            </a:extLst>
          </p:cNvPr>
          <p:cNvSpPr/>
          <p:nvPr/>
        </p:nvSpPr>
        <p:spPr>
          <a:xfrm>
            <a:off x="191862" y="4586514"/>
            <a:ext cx="2565853" cy="1851947"/>
          </a:xfrm>
          <a:prstGeom prst="wedgeRoundRectCallout">
            <a:avLst>
              <a:gd name="adj1" fmla="val 53568"/>
              <a:gd name="adj2" fmla="val 26408"/>
              <a:gd name="adj3" fmla="val 16667"/>
            </a:avLst>
          </a:prstGeom>
          <a:solidFill>
            <a:schemeClr val="bg1"/>
          </a:solidFill>
          <a:ln w="28575">
            <a:solidFill>
              <a:srgbClr val="436C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rgbClr val="B2BBC4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0EEA96D2-F859-4EFF-8725-E3DCBB2CCA74}"/>
              </a:ext>
            </a:extLst>
          </p:cNvPr>
          <p:cNvSpPr txBox="1"/>
          <p:nvPr/>
        </p:nvSpPr>
        <p:spPr>
          <a:xfrm>
            <a:off x="238316" y="4940670"/>
            <a:ext cx="23729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tx2">
                  <a:lumMod val="60000"/>
                  <a:lumOff val="40000"/>
                </a:schemeClr>
              </a:buClr>
              <a:buSzPct val="103000"/>
              <a:defRPr/>
            </a:pPr>
            <a:r>
              <a:rPr lang="hr-HR" sz="2000" dirty="0">
                <a:latin typeface="Comic Sans MS" panose="030F0702030302020204" pitchFamily="66" charset="0"/>
              </a:rPr>
              <a:t>Zašto kralježnjaci imaju unutarnji potporni sustav i što ga čini?</a:t>
            </a:r>
          </a:p>
        </p:txBody>
      </p:sp>
      <p:pic>
        <p:nvPicPr>
          <p:cNvPr id="6" name="Picture 2" descr="Slikovni rezultat za spajalica">
            <a:extLst>
              <a:ext uri="{FF2B5EF4-FFF2-40B4-BE49-F238E27FC236}">
                <a16:creationId xmlns:a16="http://schemas.microsoft.com/office/drawing/2014/main" xmlns="" id="{051709D3-0751-46C8-A610-3ED48FD60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50000"/>
          <a:stretch>
            <a:fillRect/>
          </a:stretch>
        </p:blipFill>
        <p:spPr bwMode="auto">
          <a:xfrm>
            <a:off x="160879" y="4280920"/>
            <a:ext cx="57943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742E63A5-F259-471A-B079-AB2A2CB690BD}"/>
              </a:ext>
            </a:extLst>
          </p:cNvPr>
          <p:cNvSpPr txBox="1"/>
          <p:nvPr/>
        </p:nvSpPr>
        <p:spPr>
          <a:xfrm>
            <a:off x="195428" y="797003"/>
            <a:ext cx="3511235" cy="830997"/>
          </a:xfrm>
          <a:prstGeom prst="rect">
            <a:avLst/>
          </a:prstGeom>
          <a:solidFill>
            <a:srgbClr val="ADD8F5"/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UNUTARNJI POTPORNI SUSTAV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7006797F-E1F1-4B13-BA40-FD2A64F231C2}"/>
              </a:ext>
            </a:extLst>
          </p:cNvPr>
          <p:cNvSpPr txBox="1"/>
          <p:nvPr/>
        </p:nvSpPr>
        <p:spPr>
          <a:xfrm>
            <a:off x="4953929" y="579600"/>
            <a:ext cx="3814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latin typeface="Comic Sans MS" panose="030F0702030302020204" pitchFamily="66" charset="0"/>
              </a:rPr>
              <a:t>kralježnica i ostale kosti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CFEA0070-8BD6-4D4F-8E86-C864B4F24078}"/>
              </a:ext>
            </a:extLst>
          </p:cNvPr>
          <p:cNvSpPr txBox="1"/>
          <p:nvPr/>
        </p:nvSpPr>
        <p:spPr>
          <a:xfrm>
            <a:off x="4925380" y="1350838"/>
            <a:ext cx="4759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latin typeface="Comic Sans MS" panose="030F0702030302020204" pitchFamily="66" charset="0"/>
              </a:rPr>
              <a:t>ne ograničava rast (kost je živa struktura)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3AECB761-0342-4D93-9C96-5EDB9EE28C29}"/>
              </a:ext>
            </a:extLst>
          </p:cNvPr>
          <p:cNvSpPr txBox="1"/>
          <p:nvPr/>
        </p:nvSpPr>
        <p:spPr>
          <a:xfrm>
            <a:off x="160879" y="4935854"/>
            <a:ext cx="23729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tx2">
                  <a:lumMod val="60000"/>
                  <a:lumOff val="40000"/>
                </a:schemeClr>
              </a:buClr>
              <a:buSzPct val="103000"/>
              <a:defRPr/>
            </a:pPr>
            <a:r>
              <a:rPr lang="hr-HR" sz="2000" dirty="0">
                <a:latin typeface="Comic Sans MS" panose="030F0702030302020204" pitchFamily="66" charset="0"/>
              </a:rPr>
              <a:t>Koji je još dio potpornog sustava važan pri kretanju?</a:t>
            </a:r>
          </a:p>
        </p:txBody>
      </p: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xmlns="" id="{E150044B-2818-4CE6-8AB9-1E414349F064}"/>
              </a:ext>
            </a:extLst>
          </p:cNvPr>
          <p:cNvCxnSpPr/>
          <p:nvPr/>
        </p:nvCxnSpPr>
        <p:spPr>
          <a:xfrm>
            <a:off x="4330296" y="779655"/>
            <a:ext cx="0" cy="83099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Ravni poveznik 13">
            <a:extLst>
              <a:ext uri="{FF2B5EF4-FFF2-40B4-BE49-F238E27FC236}">
                <a16:creationId xmlns:a16="http://schemas.microsoft.com/office/drawing/2014/main" xmlns="" id="{2BD98197-8781-44E9-8E9C-EB7ACB15CCC4}"/>
              </a:ext>
            </a:extLst>
          </p:cNvPr>
          <p:cNvCxnSpPr>
            <a:cxnSpLocks/>
          </p:cNvCxnSpPr>
          <p:nvPr/>
        </p:nvCxnSpPr>
        <p:spPr>
          <a:xfrm>
            <a:off x="3706664" y="1179151"/>
            <a:ext cx="62363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xmlns="" id="{F851E3F2-A95D-4F03-A997-EA26DB122D19}"/>
              </a:ext>
            </a:extLst>
          </p:cNvPr>
          <p:cNvCxnSpPr>
            <a:cxnSpLocks/>
          </p:cNvCxnSpPr>
          <p:nvPr/>
        </p:nvCxnSpPr>
        <p:spPr>
          <a:xfrm>
            <a:off x="4310742" y="779655"/>
            <a:ext cx="59508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Ravni poveznik sa strelicom 20">
            <a:extLst>
              <a:ext uri="{FF2B5EF4-FFF2-40B4-BE49-F238E27FC236}">
                <a16:creationId xmlns:a16="http://schemas.microsoft.com/office/drawing/2014/main" xmlns="" id="{8FE39E67-997D-4421-9501-5717316A33F0}"/>
              </a:ext>
            </a:extLst>
          </p:cNvPr>
          <p:cNvCxnSpPr>
            <a:cxnSpLocks/>
          </p:cNvCxnSpPr>
          <p:nvPr/>
        </p:nvCxnSpPr>
        <p:spPr>
          <a:xfrm>
            <a:off x="4330296" y="1604684"/>
            <a:ext cx="59508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41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  <p:bldP spid="8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85A24483-99CF-4B7C-A8C7-64F40EAF4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57" y="3634473"/>
            <a:ext cx="4412344" cy="2813086"/>
          </a:xfrm>
          <a:prstGeom prst="rect">
            <a:avLst/>
          </a:prstGeom>
        </p:spPr>
      </p:pic>
      <p:sp>
        <p:nvSpPr>
          <p:cNvPr id="4" name="Oblačić za govor: pravokutnik sa zaobljenim kutovima 3">
            <a:extLst>
              <a:ext uri="{FF2B5EF4-FFF2-40B4-BE49-F238E27FC236}">
                <a16:creationId xmlns:a16="http://schemas.microsoft.com/office/drawing/2014/main" xmlns="" id="{719BD7CD-AFB6-4A7D-970D-4D532B839BC8}"/>
              </a:ext>
            </a:extLst>
          </p:cNvPr>
          <p:cNvSpPr/>
          <p:nvPr/>
        </p:nvSpPr>
        <p:spPr>
          <a:xfrm>
            <a:off x="4819067" y="4986050"/>
            <a:ext cx="3969901" cy="1167580"/>
          </a:xfrm>
          <a:prstGeom prst="wedgeRoundRectCallout">
            <a:avLst>
              <a:gd name="adj1" fmla="val 53568"/>
              <a:gd name="adj2" fmla="val 26408"/>
              <a:gd name="adj3" fmla="val 16667"/>
            </a:avLst>
          </a:prstGeom>
          <a:solidFill>
            <a:schemeClr val="bg1"/>
          </a:solidFill>
          <a:ln w="28575">
            <a:solidFill>
              <a:srgbClr val="436C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rgbClr val="B2BBC4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B2CD6C52-AB58-4785-A48A-DCE2E19501F8}"/>
              </a:ext>
            </a:extLst>
          </p:cNvPr>
          <p:cNvSpPr txBox="1"/>
          <p:nvPr/>
        </p:nvSpPr>
        <p:spPr>
          <a:xfrm>
            <a:off x="4903818" y="5076711"/>
            <a:ext cx="3885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tx2">
                  <a:lumMod val="60000"/>
                  <a:lumOff val="40000"/>
                </a:schemeClr>
              </a:buClr>
              <a:buSzPct val="103000"/>
              <a:defRPr/>
            </a:pPr>
            <a:r>
              <a:rPr lang="hr-HR" sz="2000" dirty="0">
                <a:latin typeface="Comic Sans MS" panose="030F0702030302020204" pitchFamily="66" charset="0"/>
              </a:rPr>
              <a:t>Zašto su sisavci koji se kreću tlom morali razviti i udove za kretanje?</a:t>
            </a:r>
          </a:p>
        </p:txBody>
      </p:sp>
      <p:pic>
        <p:nvPicPr>
          <p:cNvPr id="6" name="Picture 2" descr="Slikovni rezultat za spajalica">
            <a:extLst>
              <a:ext uri="{FF2B5EF4-FFF2-40B4-BE49-F238E27FC236}">
                <a16:creationId xmlns:a16="http://schemas.microsoft.com/office/drawing/2014/main" xmlns="" id="{04F1FF47-4BE5-49C7-8556-752E0B93A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50000"/>
          <a:stretch>
            <a:fillRect/>
          </a:stretch>
        </p:blipFill>
        <p:spPr bwMode="auto">
          <a:xfrm>
            <a:off x="4656752" y="4620976"/>
            <a:ext cx="57943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C870A992-0CA2-4B1C-904E-F7B1DFDE1D01}"/>
              </a:ext>
            </a:extLst>
          </p:cNvPr>
          <p:cNvSpPr txBox="1"/>
          <p:nvPr/>
        </p:nvSpPr>
        <p:spPr>
          <a:xfrm>
            <a:off x="370567" y="739624"/>
            <a:ext cx="3236686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KRETANJE PO TLU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E6C07577-776C-4F86-90A1-BB64FBC2AF52}"/>
              </a:ext>
            </a:extLst>
          </p:cNvPr>
          <p:cNvSpPr txBox="1"/>
          <p:nvPr/>
        </p:nvSpPr>
        <p:spPr>
          <a:xfrm>
            <a:off x="159656" y="1273457"/>
            <a:ext cx="79248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dirty="0">
                <a:latin typeface="Comic Sans MS" panose="030F0702030302020204" pitchFamily="66" charset="0"/>
              </a:rPr>
              <a:t>zahtijeva manji utrošak energije za svladavanje </a:t>
            </a:r>
          </a:p>
          <a:p>
            <a:r>
              <a:rPr lang="hr-HR" sz="2000" dirty="0">
                <a:latin typeface="Comic Sans MS" panose="030F0702030302020204" pitchFamily="66" charset="0"/>
              </a:rPr>
              <a:t>    otpora zraka u odnosu na kretanje u vodi</a:t>
            </a:r>
          </a:p>
          <a:p>
            <a:endParaRPr lang="hr-HR" sz="2000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dirty="0">
                <a:latin typeface="Comic Sans MS" panose="030F0702030302020204" pitchFamily="66" charset="0"/>
              </a:rPr>
              <a:t>životinje moraju svladati silu težu koja ih vuče prema tlu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r-HR" sz="2000" dirty="0">
              <a:latin typeface="Comic Sans MS" panose="030F0702030302020204" pitchFamily="66" charset="0"/>
            </a:endParaRPr>
          </a:p>
          <a:p>
            <a:r>
              <a:rPr lang="hr-HR" sz="2000" dirty="0">
                <a:latin typeface="Comic Sans MS" panose="030F0702030302020204" pitchFamily="66" charset="0"/>
              </a:rPr>
              <a:t>                              </a:t>
            </a:r>
          </a:p>
          <a:p>
            <a:r>
              <a:rPr lang="hr-HR" sz="2000" dirty="0">
                <a:latin typeface="Comic Sans MS" panose="030F0702030302020204" pitchFamily="66" charset="0"/>
              </a:rPr>
              <a:t>                             razvoj udova – </a:t>
            </a:r>
            <a:r>
              <a:rPr lang="hr-HR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noge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8FB0EE60-EC88-458B-8745-F6C7659CEBED}"/>
              </a:ext>
            </a:extLst>
          </p:cNvPr>
          <p:cNvSpPr txBox="1"/>
          <p:nvPr/>
        </p:nvSpPr>
        <p:spPr>
          <a:xfrm>
            <a:off x="5132436" y="5062008"/>
            <a:ext cx="33431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tx2">
                  <a:lumMod val="60000"/>
                  <a:lumOff val="40000"/>
                </a:schemeClr>
              </a:buClr>
              <a:buSzPct val="103000"/>
              <a:defRPr/>
            </a:pPr>
            <a:r>
              <a:rPr lang="hr-HR" sz="2000" dirty="0">
                <a:latin typeface="Comic Sans MS" panose="030F0702030302020204" pitchFamily="66" charset="0"/>
              </a:rPr>
              <a:t>Zašto su noge sisavaca  uglavnom smještene ispod tijela?</a:t>
            </a:r>
          </a:p>
        </p:txBody>
      </p:sp>
      <p:sp>
        <p:nvSpPr>
          <p:cNvPr id="10" name="Peterokut 1">
            <a:extLst>
              <a:ext uri="{FF2B5EF4-FFF2-40B4-BE49-F238E27FC236}">
                <a16:creationId xmlns:a16="http://schemas.microsoft.com/office/drawing/2014/main" xmlns="" id="{910AAAD8-D169-491E-A7B3-9C0610F14693}"/>
              </a:ext>
            </a:extLst>
          </p:cNvPr>
          <p:cNvSpPr/>
          <p:nvPr/>
        </p:nvSpPr>
        <p:spPr>
          <a:xfrm rot="5400000">
            <a:off x="7129111" y="14641"/>
            <a:ext cx="1792651" cy="1941174"/>
          </a:xfrm>
          <a:prstGeom prst="homePlate">
            <a:avLst>
              <a:gd name="adj" fmla="val 28140"/>
            </a:avLst>
          </a:prstGeom>
          <a:solidFill>
            <a:srgbClr val="7188B6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dirty="0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3EF1E700-40E8-476B-93AD-59EF2AF148FC}"/>
              </a:ext>
            </a:extLst>
          </p:cNvPr>
          <p:cNvSpPr txBox="1"/>
          <p:nvPr/>
        </p:nvSpPr>
        <p:spPr>
          <a:xfrm>
            <a:off x="7240235" y="339921"/>
            <a:ext cx="1767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Kretanje  sisavaca</a:t>
            </a:r>
          </a:p>
        </p:txBody>
      </p:sp>
      <p:pic>
        <p:nvPicPr>
          <p:cNvPr id="11" name="Picture 2" descr="Slikovni rezultat za STRELICA">
            <a:extLst>
              <a:ext uri="{FF2B5EF4-FFF2-40B4-BE49-F238E27FC236}">
                <a16:creationId xmlns:a16="http://schemas.microsoft.com/office/drawing/2014/main" xmlns="" id="{2D43C586-6ABE-484D-AE93-5303EFB61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64575" y="2704537"/>
            <a:ext cx="605641" cy="24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1AC8C61A-8736-455D-9ABC-59CCED1402D9}"/>
              </a:ext>
            </a:extLst>
          </p:cNvPr>
          <p:cNvSpPr txBox="1"/>
          <p:nvPr/>
        </p:nvSpPr>
        <p:spPr>
          <a:xfrm>
            <a:off x="5622770" y="3130729"/>
            <a:ext cx="31661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smještene ispod tijela</a:t>
            </a:r>
          </a:p>
          <a:p>
            <a:endParaRPr lang="hr-HR" sz="2000" dirty="0">
              <a:latin typeface="Comic Sans MS" panose="030F0702030302020204" pitchFamily="66" charset="0"/>
            </a:endParaRPr>
          </a:p>
          <a:p>
            <a:pPr algn="ctr"/>
            <a:endParaRPr lang="hr-HR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hr-HR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opterećenje mase tijela jednako raspoređeno</a:t>
            </a:r>
          </a:p>
        </p:txBody>
      </p:sp>
      <p:pic>
        <p:nvPicPr>
          <p:cNvPr id="13" name="Picture 2" descr="Slikovni rezultat za STRELICA">
            <a:extLst>
              <a:ext uri="{FF2B5EF4-FFF2-40B4-BE49-F238E27FC236}">
                <a16:creationId xmlns:a16="http://schemas.microsoft.com/office/drawing/2014/main" xmlns="" id="{FE37188D-F8BE-4430-B932-72AAB1822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493" y="3207235"/>
            <a:ext cx="605641" cy="24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likovni rezultat za STRELICA">
            <a:extLst>
              <a:ext uri="{FF2B5EF4-FFF2-40B4-BE49-F238E27FC236}">
                <a16:creationId xmlns:a16="http://schemas.microsoft.com/office/drawing/2014/main" xmlns="" id="{CD2034C6-6271-4BCF-9666-C85895240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52028" y="3633427"/>
            <a:ext cx="605641" cy="24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17F7BE70-6FAF-4F22-A58F-FA528A5DE379}"/>
              </a:ext>
            </a:extLst>
          </p:cNvPr>
          <p:cNvSpPr txBox="1"/>
          <p:nvPr/>
        </p:nvSpPr>
        <p:spPr>
          <a:xfrm>
            <a:off x="5217187" y="5062007"/>
            <a:ext cx="33431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tx2">
                  <a:lumMod val="60000"/>
                  <a:lumOff val="40000"/>
                </a:schemeClr>
              </a:buClr>
              <a:buSzPct val="103000"/>
              <a:defRPr/>
            </a:pPr>
            <a:r>
              <a:rPr lang="hr-HR" sz="2000" dirty="0">
                <a:latin typeface="Comic Sans MS" panose="030F0702030302020204" pitchFamily="66" charset="0"/>
              </a:rPr>
              <a:t>Objasni bi li kretanje sisavaca na kopnu bilo moguće bez zglobova.</a:t>
            </a:r>
          </a:p>
        </p:txBody>
      </p:sp>
    </p:spTree>
    <p:extLst>
      <p:ext uri="{BB962C8B-B14F-4D97-AF65-F5344CB8AC3E}">
        <p14:creationId xmlns:p14="http://schemas.microsoft.com/office/powerpoint/2010/main" val="298164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 animBg="1"/>
      <p:bldP spid="5" grpId="2"/>
      <p:bldP spid="5" grpId="3"/>
      <p:bldP spid="7" grpId="0" animBg="1"/>
      <p:bldP spid="9" grpId="0"/>
      <p:bldP spid="9" grpId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terokut 1">
            <a:extLst>
              <a:ext uri="{FF2B5EF4-FFF2-40B4-BE49-F238E27FC236}">
                <a16:creationId xmlns:a16="http://schemas.microsoft.com/office/drawing/2014/main" xmlns="" id="{F4F172FF-5C89-4D94-8578-151E2CCB68F7}"/>
              </a:ext>
            </a:extLst>
          </p:cNvPr>
          <p:cNvSpPr/>
          <p:nvPr/>
        </p:nvSpPr>
        <p:spPr>
          <a:xfrm rot="5400000">
            <a:off x="7129111" y="14641"/>
            <a:ext cx="1792651" cy="1941174"/>
          </a:xfrm>
          <a:prstGeom prst="homePlate">
            <a:avLst>
              <a:gd name="adj" fmla="val 28140"/>
            </a:avLst>
          </a:prstGeom>
          <a:solidFill>
            <a:srgbClr val="7188B6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1870380B-2FFA-435C-85F0-71E2AF4B2191}"/>
              </a:ext>
            </a:extLst>
          </p:cNvPr>
          <p:cNvSpPr txBox="1"/>
          <p:nvPr/>
        </p:nvSpPr>
        <p:spPr>
          <a:xfrm>
            <a:off x="7240235" y="339921"/>
            <a:ext cx="1767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Kretanje  sisavaca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AAB8CDC5-FE1C-47FE-8CB3-CCE86D06AD4D}"/>
              </a:ext>
            </a:extLst>
          </p:cNvPr>
          <p:cNvSpPr txBox="1"/>
          <p:nvPr/>
        </p:nvSpPr>
        <p:spPr>
          <a:xfrm>
            <a:off x="370567" y="739624"/>
            <a:ext cx="3236686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KRETANJE  U VODI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5E432985-ACCA-4764-A26B-0D2D06202A7E}"/>
              </a:ext>
            </a:extLst>
          </p:cNvPr>
          <p:cNvSpPr txBox="1"/>
          <p:nvPr/>
        </p:nvSpPr>
        <p:spPr>
          <a:xfrm>
            <a:off x="100635" y="1344992"/>
            <a:ext cx="84337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PRILAGODBE: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2000" dirty="0">
                <a:latin typeface="Comic Sans MS" panose="030F0702030302020204" pitchFamily="66" charset="0"/>
              </a:rPr>
              <a:t>vretenasti oblik tijela (svladavanje otpora vode)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2000" dirty="0">
                <a:latin typeface="Comic Sans MS" panose="030F0702030302020204" pitchFamily="66" charset="0"/>
              </a:rPr>
              <a:t>prednji udovi preobraženi u peraje (stražnji zakržljali)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2000" dirty="0">
                <a:latin typeface="Comic Sans MS" panose="030F0702030302020204" pitchFamily="66" charset="0"/>
              </a:rPr>
              <a:t>glatka i skliska površina tijela (dodatno smanjenje otpora vode)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2000" dirty="0">
                <a:latin typeface="Comic Sans MS" panose="030F0702030302020204" pitchFamily="66" charset="0"/>
              </a:rPr>
              <a:t>kostur s većim udjelom hrskavičnog tijela (smanjenje mase tijela)</a:t>
            </a:r>
          </a:p>
          <a:p>
            <a:endParaRPr lang="hr-HR" sz="2000" dirty="0">
              <a:latin typeface="Comic Sans MS" panose="030F0702030302020204" pitchFamily="66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834D7F82-D771-4C08-9171-49FDF9580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21" t="14180" b="41587"/>
          <a:stretch/>
        </p:blipFill>
        <p:spPr>
          <a:xfrm>
            <a:off x="257934" y="3975555"/>
            <a:ext cx="4297955" cy="2376362"/>
          </a:xfrm>
          <a:prstGeom prst="rect">
            <a:avLst/>
          </a:prstGeom>
        </p:spPr>
      </p:pic>
      <p:sp>
        <p:nvSpPr>
          <p:cNvPr id="9" name="Zvijezda: 32 kraka 8">
            <a:extLst>
              <a:ext uri="{FF2B5EF4-FFF2-40B4-BE49-F238E27FC236}">
                <a16:creationId xmlns:a16="http://schemas.microsoft.com/office/drawing/2014/main" xmlns="" id="{CE0F6A31-7364-4D90-A844-05C0F8C272DB}"/>
              </a:ext>
            </a:extLst>
          </p:cNvPr>
          <p:cNvSpPr/>
          <p:nvPr/>
        </p:nvSpPr>
        <p:spPr>
          <a:xfrm>
            <a:off x="5416520" y="3524957"/>
            <a:ext cx="3469546" cy="2902979"/>
          </a:xfrm>
          <a:prstGeom prst="star32">
            <a:avLst/>
          </a:prstGeom>
          <a:solidFill>
            <a:srgbClr val="ADD8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9040FFA9-1E64-44D1-90F9-135387FAF6E0}"/>
              </a:ext>
            </a:extLst>
          </p:cNvPr>
          <p:cNvSpPr txBox="1"/>
          <p:nvPr/>
        </p:nvSpPr>
        <p:spPr>
          <a:xfrm>
            <a:off x="5787306" y="4272110"/>
            <a:ext cx="27470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Kojoj je skupini životinja najsličniji dupin s obzirom na način kretanja? Zašto? </a:t>
            </a:r>
          </a:p>
        </p:txBody>
      </p:sp>
    </p:spTree>
    <p:extLst>
      <p:ext uri="{BB962C8B-B14F-4D97-AF65-F5344CB8AC3E}">
        <p14:creationId xmlns:p14="http://schemas.microsoft.com/office/powerpoint/2010/main" val="372861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E7CD498F-2986-4D61-8270-E758BA6E7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52" y="1406513"/>
            <a:ext cx="6527438" cy="3437813"/>
          </a:xfrm>
          <a:prstGeom prst="rect">
            <a:avLst/>
          </a:prstGeom>
        </p:spPr>
      </p:pic>
      <p:sp>
        <p:nvSpPr>
          <p:cNvPr id="3" name="Peterokut 1">
            <a:extLst>
              <a:ext uri="{FF2B5EF4-FFF2-40B4-BE49-F238E27FC236}">
                <a16:creationId xmlns:a16="http://schemas.microsoft.com/office/drawing/2014/main" xmlns="" id="{F4F172FF-5C89-4D94-8578-151E2CCB68F7}"/>
              </a:ext>
            </a:extLst>
          </p:cNvPr>
          <p:cNvSpPr/>
          <p:nvPr/>
        </p:nvSpPr>
        <p:spPr>
          <a:xfrm rot="5400000">
            <a:off x="7129111" y="14641"/>
            <a:ext cx="1792651" cy="1941174"/>
          </a:xfrm>
          <a:prstGeom prst="homePlate">
            <a:avLst>
              <a:gd name="adj" fmla="val 28140"/>
            </a:avLst>
          </a:prstGeom>
          <a:solidFill>
            <a:srgbClr val="7188B6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1870380B-2FFA-435C-85F0-71E2AF4B2191}"/>
              </a:ext>
            </a:extLst>
          </p:cNvPr>
          <p:cNvSpPr txBox="1"/>
          <p:nvPr/>
        </p:nvSpPr>
        <p:spPr>
          <a:xfrm>
            <a:off x="7240235" y="339921"/>
            <a:ext cx="1767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Kretanje  sisavaca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C1DA2F4B-220F-4896-BFC0-08EECBB7B60D}"/>
              </a:ext>
            </a:extLst>
          </p:cNvPr>
          <p:cNvSpPr txBox="1"/>
          <p:nvPr/>
        </p:nvSpPr>
        <p:spPr>
          <a:xfrm>
            <a:off x="370567" y="739624"/>
            <a:ext cx="346120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KRETANJE ZRAKOM</a:t>
            </a:r>
          </a:p>
        </p:txBody>
      </p:sp>
      <p:sp>
        <p:nvSpPr>
          <p:cNvPr id="6" name="Oblačić za govor: pravokutnik sa zaobljenim kutovima 5">
            <a:extLst>
              <a:ext uri="{FF2B5EF4-FFF2-40B4-BE49-F238E27FC236}">
                <a16:creationId xmlns:a16="http://schemas.microsoft.com/office/drawing/2014/main" xmlns="" id="{EA2CC600-799F-4A32-A215-AE2BFEE8FC5F}"/>
              </a:ext>
            </a:extLst>
          </p:cNvPr>
          <p:cNvSpPr/>
          <p:nvPr/>
        </p:nvSpPr>
        <p:spPr>
          <a:xfrm>
            <a:off x="370567" y="4980181"/>
            <a:ext cx="3969901" cy="1167580"/>
          </a:xfrm>
          <a:prstGeom prst="wedgeRoundRectCallout">
            <a:avLst>
              <a:gd name="adj1" fmla="val 53568"/>
              <a:gd name="adj2" fmla="val 26408"/>
              <a:gd name="adj3" fmla="val 16667"/>
            </a:avLst>
          </a:prstGeom>
          <a:solidFill>
            <a:schemeClr val="bg1"/>
          </a:solidFill>
          <a:ln w="28575">
            <a:solidFill>
              <a:srgbClr val="436C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rgbClr val="B2BBC4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120F62FB-FD73-4643-8664-F356085BC37E}"/>
              </a:ext>
            </a:extLst>
          </p:cNvPr>
          <p:cNvSpPr txBox="1"/>
          <p:nvPr/>
        </p:nvSpPr>
        <p:spPr>
          <a:xfrm>
            <a:off x="455319" y="5204159"/>
            <a:ext cx="38851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tx2">
                  <a:lumMod val="60000"/>
                  <a:lumOff val="40000"/>
                </a:schemeClr>
              </a:buClr>
              <a:buSzPct val="103000"/>
              <a:defRPr/>
            </a:pPr>
            <a:r>
              <a:rPr lang="hr-HR" sz="2000" dirty="0">
                <a:latin typeface="Comic Sans MS" panose="030F0702030302020204" pitchFamily="66" charset="0"/>
              </a:rPr>
              <a:t>Koja se vrsta sisavaca jedina može kretati i zrakom? </a:t>
            </a:r>
          </a:p>
        </p:txBody>
      </p:sp>
      <p:pic>
        <p:nvPicPr>
          <p:cNvPr id="8" name="Picture 2" descr="Slikovni rezultat za spajalica">
            <a:extLst>
              <a:ext uri="{FF2B5EF4-FFF2-40B4-BE49-F238E27FC236}">
                <a16:creationId xmlns:a16="http://schemas.microsoft.com/office/drawing/2014/main" xmlns="" id="{9489C64D-0FCB-46B5-8696-2DBBA5604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50000"/>
          <a:stretch>
            <a:fillRect/>
          </a:stretch>
        </p:blipFill>
        <p:spPr bwMode="auto">
          <a:xfrm>
            <a:off x="208252" y="4615107"/>
            <a:ext cx="57943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CA5B0FC0-3833-4F91-BB2A-5EB27D9FB116}"/>
              </a:ext>
            </a:extLst>
          </p:cNvPr>
          <p:cNvSpPr txBox="1"/>
          <p:nvPr/>
        </p:nvSpPr>
        <p:spPr>
          <a:xfrm>
            <a:off x="455319" y="5349935"/>
            <a:ext cx="33431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tx2">
                  <a:lumMod val="60000"/>
                  <a:lumOff val="40000"/>
                </a:schemeClr>
              </a:buClr>
              <a:buSzPct val="103000"/>
              <a:defRPr/>
            </a:pPr>
            <a:r>
              <a:rPr lang="hr-HR" sz="2000" dirty="0">
                <a:latin typeface="Comic Sans MS" panose="030F0702030302020204" pitchFamily="66" charset="0"/>
              </a:rPr>
              <a:t>Što je </a:t>
            </a:r>
            <a:r>
              <a:rPr lang="hr-HR" sz="2000" dirty="0" err="1">
                <a:latin typeface="Comic Sans MS" panose="030F0702030302020204" pitchFamily="66" charset="0"/>
              </a:rPr>
              <a:t>letnica</a:t>
            </a:r>
            <a:r>
              <a:rPr lang="hr-HR" sz="20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xmlns="" id="{67E89724-38DC-4398-8666-462BDEB01899}"/>
              </a:ext>
            </a:extLst>
          </p:cNvPr>
          <p:cNvSpPr/>
          <p:nvPr/>
        </p:nvSpPr>
        <p:spPr>
          <a:xfrm>
            <a:off x="6983392" y="4991723"/>
            <a:ext cx="13468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b="1" dirty="0">
                <a:latin typeface="Comic Sans MS" panose="030F0702030302020204" pitchFamily="66" charset="0"/>
              </a:rPr>
              <a:t>LETNICA</a:t>
            </a:r>
          </a:p>
        </p:txBody>
      </p:sp>
      <p:pic>
        <p:nvPicPr>
          <p:cNvPr id="12" name="Picture 2" descr="Slikovni rezultat za STRELICA">
            <a:extLst>
              <a:ext uri="{FF2B5EF4-FFF2-40B4-BE49-F238E27FC236}">
                <a16:creationId xmlns:a16="http://schemas.microsoft.com/office/drawing/2014/main" xmlns="" id="{DC284C28-D91B-4E89-8073-93EA65788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17512" y="4533919"/>
            <a:ext cx="605641" cy="24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C0E64DE3-45FE-4AD1-BB55-287A02C6946A}"/>
              </a:ext>
            </a:extLst>
          </p:cNvPr>
          <p:cNvSpPr txBox="1"/>
          <p:nvPr/>
        </p:nvSpPr>
        <p:spPr>
          <a:xfrm>
            <a:off x="5496038" y="5320718"/>
            <a:ext cx="3683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000" dirty="0">
                <a:latin typeface="Comic Sans MS" panose="030F0702030302020204" pitchFamily="66" charset="0"/>
              </a:rPr>
              <a:t>kožica razapeta između prstiju nogu i trupa </a:t>
            </a:r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xmlns="" id="{BB60083D-FF76-48AB-9280-B26B227FC31D}"/>
              </a:ext>
            </a:extLst>
          </p:cNvPr>
          <p:cNvSpPr/>
          <p:nvPr/>
        </p:nvSpPr>
        <p:spPr>
          <a:xfrm>
            <a:off x="6134019" y="3775281"/>
            <a:ext cx="294183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r-HR" sz="2400" b="1" dirty="0">
                <a:latin typeface="Comic Sans MS" panose="030F0702030302020204" pitchFamily="66" charset="0"/>
              </a:rPr>
              <a:t>LET OMOGUĆUJU</a:t>
            </a:r>
          </a:p>
        </p:txBody>
      </p:sp>
      <p:pic>
        <p:nvPicPr>
          <p:cNvPr id="15" name="Picture 2" descr="Slikovni rezultat za STRELICA">
            <a:extLst>
              <a:ext uri="{FF2B5EF4-FFF2-40B4-BE49-F238E27FC236}">
                <a16:creationId xmlns:a16="http://schemas.microsoft.com/office/drawing/2014/main" xmlns="" id="{8ACE9034-EBBD-4D42-BEDF-FDED4ECDA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76465" y="3217450"/>
            <a:ext cx="605641" cy="24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ravokutnik 15">
            <a:extLst>
              <a:ext uri="{FF2B5EF4-FFF2-40B4-BE49-F238E27FC236}">
                <a16:creationId xmlns:a16="http://schemas.microsoft.com/office/drawing/2014/main" xmlns="" id="{0836092C-1A3A-4805-8310-12437F0D2690}"/>
              </a:ext>
            </a:extLst>
          </p:cNvPr>
          <p:cNvSpPr/>
          <p:nvPr/>
        </p:nvSpPr>
        <p:spPr>
          <a:xfrm>
            <a:off x="7054849" y="2607897"/>
            <a:ext cx="10422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b="1" dirty="0">
                <a:latin typeface="Comic Sans MS" panose="030F0702030302020204" pitchFamily="66" charset="0"/>
              </a:rPr>
              <a:t>KOSTI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F1955DE1-DC37-40E1-8D64-0CD86ED3E15D}"/>
              </a:ext>
            </a:extLst>
          </p:cNvPr>
          <p:cNvSpPr txBox="1"/>
          <p:nvPr/>
        </p:nvSpPr>
        <p:spPr>
          <a:xfrm>
            <a:off x="5614016" y="2205280"/>
            <a:ext cx="3683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000" dirty="0">
                <a:latin typeface="Comic Sans MS" panose="030F0702030302020204" pitchFamily="66" charset="0"/>
              </a:rPr>
              <a:t>tanke i lagane</a:t>
            </a:r>
          </a:p>
        </p:txBody>
      </p:sp>
    </p:spTree>
    <p:extLst>
      <p:ext uri="{BB962C8B-B14F-4D97-AF65-F5344CB8AC3E}">
        <p14:creationId xmlns:p14="http://schemas.microsoft.com/office/powerpoint/2010/main" val="85550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7" grpId="1"/>
      <p:bldP spid="9" grpId="0"/>
      <p:bldP spid="11" grpId="0"/>
      <p:bldP spid="13" grpId="0"/>
      <p:bldP spid="14" grpId="0" animBg="1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kovni rezultat za bird flying">
            <a:extLst>
              <a:ext uri="{FF2B5EF4-FFF2-40B4-BE49-F238E27FC236}">
                <a16:creationId xmlns:a16="http://schemas.microsoft.com/office/drawing/2014/main" xmlns="" id="{FB3A08E2-287F-460F-9405-B70FAA3C7A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89" y="681224"/>
            <a:ext cx="8761436" cy="552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eterokut 1">
            <a:extLst>
              <a:ext uri="{FF2B5EF4-FFF2-40B4-BE49-F238E27FC236}">
                <a16:creationId xmlns:a16="http://schemas.microsoft.com/office/drawing/2014/main" xmlns="" id="{D600BD41-C189-4AEB-B813-66292315A41B}"/>
              </a:ext>
            </a:extLst>
          </p:cNvPr>
          <p:cNvSpPr/>
          <p:nvPr/>
        </p:nvSpPr>
        <p:spPr>
          <a:xfrm rot="5400000">
            <a:off x="7129111" y="14641"/>
            <a:ext cx="1792651" cy="1941174"/>
          </a:xfrm>
          <a:prstGeom prst="homePlate">
            <a:avLst>
              <a:gd name="adj" fmla="val 28140"/>
            </a:avLst>
          </a:prstGeom>
          <a:solidFill>
            <a:srgbClr val="7188B6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dirty="0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EE06DD61-5500-4B20-9F14-27FEE8E91509}"/>
              </a:ext>
            </a:extLst>
          </p:cNvPr>
          <p:cNvSpPr txBox="1"/>
          <p:nvPr/>
        </p:nvSpPr>
        <p:spPr>
          <a:xfrm>
            <a:off x="7141459" y="339920"/>
            <a:ext cx="1767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Kretanjeptica</a:t>
            </a:r>
            <a:endParaRPr lang="hr-H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191D2978-EE75-4E6A-B2C0-39B8228690A9}"/>
              </a:ext>
            </a:extLst>
          </p:cNvPr>
          <p:cNvSpPr txBox="1"/>
          <p:nvPr/>
        </p:nvSpPr>
        <p:spPr>
          <a:xfrm>
            <a:off x="435429" y="4976447"/>
            <a:ext cx="7329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400" dirty="0">
                <a:latin typeface="Comic Sans MS" panose="030F0702030302020204" pitchFamily="66" charset="0"/>
              </a:rPr>
              <a:t>građom tijela prilagođene za let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sz="24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400" dirty="0">
                <a:latin typeface="Comic Sans MS" panose="030F0702030302020204" pitchFamily="66" charset="0"/>
              </a:rPr>
              <a:t>moraju svladati otpor zraka i silu težu</a:t>
            </a:r>
          </a:p>
        </p:txBody>
      </p:sp>
    </p:spTree>
    <p:extLst>
      <p:ext uri="{BB962C8B-B14F-4D97-AF65-F5344CB8AC3E}">
        <p14:creationId xmlns:p14="http://schemas.microsoft.com/office/powerpoint/2010/main" val="135897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1F8B8571-5E0D-4A35-AC52-F8BBEB051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993" y="682972"/>
            <a:ext cx="4931842" cy="3419719"/>
          </a:xfrm>
          <a:prstGeom prst="rect">
            <a:avLst/>
          </a:prstGeom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FD3BB5A5-1604-40D9-8B91-2FF9DA81C59B}"/>
              </a:ext>
            </a:extLst>
          </p:cNvPr>
          <p:cNvSpPr txBox="1"/>
          <p:nvPr/>
        </p:nvSpPr>
        <p:spPr>
          <a:xfrm>
            <a:off x="6087759" y="2618582"/>
            <a:ext cx="3131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OTPOR ZRAKA </a:t>
            </a:r>
          </a:p>
          <a:p>
            <a:pPr algn="ctr"/>
            <a:r>
              <a:rPr lang="hr-HR" sz="2000" dirty="0">
                <a:latin typeface="Comic Sans MS" panose="030F0702030302020204" pitchFamily="66" charset="0"/>
              </a:rPr>
              <a:t>(sila koja djeluje suprotno od smjera kretanje ptice)</a:t>
            </a:r>
          </a:p>
        </p:txBody>
      </p:sp>
      <p:sp>
        <p:nvSpPr>
          <p:cNvPr id="5" name="Oblačić za govor: pravokutnik sa zaobljenim kutovima 4">
            <a:extLst>
              <a:ext uri="{FF2B5EF4-FFF2-40B4-BE49-F238E27FC236}">
                <a16:creationId xmlns:a16="http://schemas.microsoft.com/office/drawing/2014/main" xmlns="" id="{AA00EC6D-FC3A-4C29-B0A1-D1EA903A7966}"/>
              </a:ext>
            </a:extLst>
          </p:cNvPr>
          <p:cNvSpPr/>
          <p:nvPr/>
        </p:nvSpPr>
        <p:spPr>
          <a:xfrm>
            <a:off x="522288" y="5846763"/>
            <a:ext cx="7315426" cy="609599"/>
          </a:xfrm>
          <a:prstGeom prst="wedgeRoundRectCallout">
            <a:avLst>
              <a:gd name="adj1" fmla="val 53568"/>
              <a:gd name="adj2" fmla="val 26408"/>
              <a:gd name="adj3" fmla="val 16667"/>
            </a:avLst>
          </a:prstGeom>
          <a:solidFill>
            <a:schemeClr val="bg1"/>
          </a:solidFill>
          <a:ln w="28575">
            <a:solidFill>
              <a:srgbClr val="436C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rgbClr val="B2BBC4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66650808-2155-414C-8FA7-4FCC950135DC}"/>
              </a:ext>
            </a:extLst>
          </p:cNvPr>
          <p:cNvSpPr txBox="1"/>
          <p:nvPr/>
        </p:nvSpPr>
        <p:spPr>
          <a:xfrm>
            <a:off x="1191304" y="5951507"/>
            <a:ext cx="6838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3000"/>
              <a:defRPr/>
            </a:pPr>
            <a:r>
              <a:rPr lang="hr-HR" sz="2000" dirty="0">
                <a:latin typeface="Comic Sans MS" panose="030F0702030302020204" pitchFamily="66" charset="0"/>
              </a:rPr>
              <a:t>Koja sila vuče pticu prema tlu?</a:t>
            </a:r>
          </a:p>
        </p:txBody>
      </p:sp>
      <p:pic>
        <p:nvPicPr>
          <p:cNvPr id="8" name="Picture 2" descr="Slikovni rezultat za spajalica">
            <a:extLst>
              <a:ext uri="{FF2B5EF4-FFF2-40B4-BE49-F238E27FC236}">
                <a16:creationId xmlns:a16="http://schemas.microsoft.com/office/drawing/2014/main" xmlns="" id="{9A7DCF6B-D77C-4F9D-A091-3B8BC4974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50000"/>
          <a:stretch>
            <a:fillRect/>
          </a:stretch>
        </p:blipFill>
        <p:spPr bwMode="auto">
          <a:xfrm>
            <a:off x="330426" y="5452470"/>
            <a:ext cx="57943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3B9591EB-4B9C-4FFE-B14A-41EE2F3D2CB0}"/>
              </a:ext>
            </a:extLst>
          </p:cNvPr>
          <p:cNvSpPr txBox="1"/>
          <p:nvPr/>
        </p:nvSpPr>
        <p:spPr>
          <a:xfrm>
            <a:off x="760865" y="5951507"/>
            <a:ext cx="6838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buSzPct val="103000"/>
              <a:defRPr/>
            </a:pPr>
            <a:r>
              <a:rPr lang="hr-HR" sz="2000" dirty="0">
                <a:latin typeface="Comic Sans MS" panose="030F0702030302020204" pitchFamily="66" charset="0"/>
              </a:rPr>
              <a:t>Koja sila treba djelovati u smjeru suprotno sili težoj?</a:t>
            </a:r>
          </a:p>
        </p:txBody>
      </p:sp>
      <p:sp>
        <p:nvSpPr>
          <p:cNvPr id="3" name="Strelica: prema dolje 2">
            <a:extLst>
              <a:ext uri="{FF2B5EF4-FFF2-40B4-BE49-F238E27FC236}">
                <a16:creationId xmlns:a16="http://schemas.microsoft.com/office/drawing/2014/main" xmlns="" id="{E0ABCA4F-2D13-4222-A25A-3A7C04D24DC4}"/>
              </a:ext>
            </a:extLst>
          </p:cNvPr>
          <p:cNvSpPr/>
          <p:nvPr/>
        </p:nvSpPr>
        <p:spPr>
          <a:xfrm>
            <a:off x="4325142" y="4207435"/>
            <a:ext cx="246857" cy="28954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Strelica: prema dolje 10">
            <a:extLst>
              <a:ext uri="{FF2B5EF4-FFF2-40B4-BE49-F238E27FC236}">
                <a16:creationId xmlns:a16="http://schemas.microsoft.com/office/drawing/2014/main" xmlns="" id="{FA407F50-211C-4679-B05D-B8075E285494}"/>
              </a:ext>
            </a:extLst>
          </p:cNvPr>
          <p:cNvSpPr/>
          <p:nvPr/>
        </p:nvSpPr>
        <p:spPr>
          <a:xfrm rot="10800000">
            <a:off x="4317177" y="1868837"/>
            <a:ext cx="246857" cy="28954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Strelica: prema dolje 11">
            <a:extLst>
              <a:ext uri="{FF2B5EF4-FFF2-40B4-BE49-F238E27FC236}">
                <a16:creationId xmlns:a16="http://schemas.microsoft.com/office/drawing/2014/main" xmlns="" id="{F81779EB-179A-484B-8D7E-0E65BDFC801B}"/>
              </a:ext>
            </a:extLst>
          </p:cNvPr>
          <p:cNvSpPr/>
          <p:nvPr/>
        </p:nvSpPr>
        <p:spPr>
          <a:xfrm rot="5400000">
            <a:off x="2806164" y="3135528"/>
            <a:ext cx="246857" cy="28954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Strelica: prema dolje 12">
            <a:extLst>
              <a:ext uri="{FF2B5EF4-FFF2-40B4-BE49-F238E27FC236}">
                <a16:creationId xmlns:a16="http://schemas.microsoft.com/office/drawing/2014/main" xmlns="" id="{0377A2D5-6B60-46A7-9FD9-653CC4A25BEE}"/>
              </a:ext>
            </a:extLst>
          </p:cNvPr>
          <p:cNvSpPr/>
          <p:nvPr/>
        </p:nvSpPr>
        <p:spPr>
          <a:xfrm rot="16200000">
            <a:off x="6095885" y="2950345"/>
            <a:ext cx="246857" cy="28954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0D7033E2-A58B-4FB5-85F8-2A45387BDC96}"/>
              </a:ext>
            </a:extLst>
          </p:cNvPr>
          <p:cNvSpPr txBox="1"/>
          <p:nvPr/>
        </p:nvSpPr>
        <p:spPr>
          <a:xfrm>
            <a:off x="2874927" y="4618730"/>
            <a:ext cx="3131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SILA TEŽA</a:t>
            </a:r>
          </a:p>
          <a:p>
            <a:pPr algn="ctr"/>
            <a:r>
              <a:rPr lang="hr-HR" sz="2000" dirty="0">
                <a:latin typeface="Comic Sans MS" panose="030F0702030302020204" pitchFamily="66" charset="0"/>
              </a:rPr>
              <a:t>(vuče pticu prema tlu)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73B61B1C-B563-4717-939C-3EE6CE0D26AA}"/>
              </a:ext>
            </a:extLst>
          </p:cNvPr>
          <p:cNvSpPr txBox="1"/>
          <p:nvPr/>
        </p:nvSpPr>
        <p:spPr>
          <a:xfrm>
            <a:off x="2816542" y="911433"/>
            <a:ext cx="3131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SILA UZGONA</a:t>
            </a:r>
          </a:p>
          <a:p>
            <a:pPr algn="ctr"/>
            <a:r>
              <a:rPr lang="hr-HR" sz="2000" dirty="0">
                <a:latin typeface="Comic Sans MS" panose="030F0702030302020204" pitchFamily="66" charset="0"/>
              </a:rPr>
              <a:t>(podiže pticu u zrak)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975BCB8D-7EA2-4627-8C39-5E7801D4249E}"/>
              </a:ext>
            </a:extLst>
          </p:cNvPr>
          <p:cNvSpPr txBox="1"/>
          <p:nvPr/>
        </p:nvSpPr>
        <p:spPr>
          <a:xfrm>
            <a:off x="-68924" y="2926359"/>
            <a:ext cx="2740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SILA koja potiskuje pticu prema naprijed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51F2C5CF-1CA8-40A3-A1A9-D67FB83F80BD}"/>
              </a:ext>
            </a:extLst>
          </p:cNvPr>
          <p:cNvSpPr txBox="1"/>
          <p:nvPr/>
        </p:nvSpPr>
        <p:spPr>
          <a:xfrm>
            <a:off x="289720" y="5464255"/>
            <a:ext cx="8523854" cy="964623"/>
          </a:xfrm>
          <a:prstGeom prst="rect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000" dirty="0">
                <a:latin typeface="Comic Sans MS" panose="030F0702030302020204" pitchFamily="66" charset="0"/>
              </a:rPr>
              <a:t>Kako bi ptica letjela, </a:t>
            </a:r>
            <a:r>
              <a:rPr lang="hr-HR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SILA UZGONA </a:t>
            </a:r>
            <a:r>
              <a:rPr lang="hr-HR" sz="2000" dirty="0">
                <a:latin typeface="Comic Sans MS" panose="030F0702030302020204" pitchFamily="66" charset="0"/>
              </a:rPr>
              <a:t>mora biti </a:t>
            </a:r>
            <a:r>
              <a:rPr lang="hr-HR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VEĆA</a:t>
            </a:r>
            <a:r>
              <a:rPr lang="hr-HR" sz="2000" dirty="0">
                <a:latin typeface="Comic Sans MS" panose="030F0702030302020204" pitchFamily="66" charset="0"/>
              </a:rPr>
              <a:t> od </a:t>
            </a:r>
            <a:r>
              <a:rPr lang="hr-HR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SILE TEŽE</a:t>
            </a:r>
            <a:r>
              <a:rPr lang="hr-HR" sz="2000" dirty="0">
                <a:latin typeface="Comic Sans MS" panose="030F0702030302020204" pitchFamily="66" charset="0"/>
              </a:rPr>
              <a:t>, a </a:t>
            </a:r>
            <a:r>
              <a:rPr lang="hr-HR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SILA</a:t>
            </a:r>
            <a:r>
              <a:rPr lang="hr-HR" sz="2000" dirty="0">
                <a:latin typeface="Comic Sans MS" panose="030F0702030302020204" pitchFamily="66" charset="0"/>
              </a:rPr>
              <a:t> koja potiskuje pticu prema naprijed </a:t>
            </a:r>
            <a:r>
              <a:rPr lang="hr-HR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VEĆA</a:t>
            </a:r>
            <a:r>
              <a:rPr lang="hr-HR" sz="2000" dirty="0">
                <a:latin typeface="Comic Sans MS" panose="030F0702030302020204" pitchFamily="66" charset="0"/>
              </a:rPr>
              <a:t> </a:t>
            </a:r>
            <a:r>
              <a:rPr lang="hr-HR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od</a:t>
            </a:r>
            <a:r>
              <a:rPr lang="hr-HR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SILE OTPORA</a:t>
            </a:r>
            <a:r>
              <a:rPr lang="hr-HR" sz="2000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906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5" grpId="1" animBg="1"/>
      <p:bldP spid="6" grpId="0"/>
      <p:bldP spid="6" grpId="1"/>
      <p:bldP spid="10" grpId="0"/>
      <p:bldP spid="10" grpId="1"/>
      <p:bldP spid="3" grpId="0" animBg="1"/>
      <p:bldP spid="11" grpId="0" animBg="1"/>
      <p:bldP spid="12" grpId="0" animBg="1"/>
      <p:bldP spid="13" grpId="0" animBg="1"/>
      <p:bldP spid="4" grpId="0"/>
      <p:bldP spid="14" grpId="0"/>
      <p:bldP spid="15" grpId="0"/>
      <p:bldP spid="17" grpId="0" animBg="1"/>
    </p:bldLst>
  </p:timing>
</p:sld>
</file>

<file path=ppt/theme/theme1.xml><?xml version="1.0" encoding="utf-8"?>
<a:theme xmlns:a="http://schemas.openxmlformats.org/drawingml/2006/main" name="Tema sustava Offic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1177</Words>
  <Application>Microsoft Office PowerPoint</Application>
  <PresentationFormat>Prikaz na zaslonu (4:3)</PresentationFormat>
  <Paragraphs>291</Paragraphs>
  <Slides>30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Comic Sans MS</vt:lpstr>
      <vt:lpstr>Verdana</vt:lpstr>
      <vt:lpstr>Wingdings</vt:lpstr>
      <vt:lpstr>Tema sustava Office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Dubravko Šutak</dc:creator>
  <cp:lastModifiedBy>Svjetlana</cp:lastModifiedBy>
  <cp:revision>80</cp:revision>
  <dcterms:created xsi:type="dcterms:W3CDTF">2018-09-01T18:15:56Z</dcterms:created>
  <dcterms:modified xsi:type="dcterms:W3CDTF">2020-05-14T06:21:18Z</dcterms:modified>
</cp:coreProperties>
</file>