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8" r:id="rId5"/>
    <p:sldId id="289" r:id="rId6"/>
    <p:sldId id="276" r:id="rId7"/>
    <p:sldId id="277" r:id="rId8"/>
    <p:sldId id="281" r:id="rId9"/>
    <p:sldId id="283" r:id="rId10"/>
    <p:sldId id="287" r:id="rId11"/>
    <p:sldId id="288" r:id="rId12"/>
    <p:sldId id="282" r:id="rId13"/>
    <p:sldId id="264" r:id="rId14"/>
    <p:sldId id="267" r:id="rId15"/>
    <p:sldId id="266" r:id="rId16"/>
    <p:sldId id="284" r:id="rId17"/>
    <p:sldId id="285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FCD0A99-273E-4803-B79D-53937F9D9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9A107B9-B3B5-41D9-83C5-B194C7DEA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DB92C52-2521-4D5D-811C-4B4EA5F22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ECEAF52-4FFF-45CB-B3CD-E2A468E8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FFD16B0-CDA9-4412-977D-B351C235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96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ED1DF97-59FE-446D-AAB6-7C7391EC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C530749D-F41C-425A-BF3F-B3B71ADE5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57BDA6F-B5E2-4335-8DCA-69097313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9C6BF26-778B-4713-8E42-DC8EA532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0BAC258-55E0-421B-B9AC-8D5E235C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12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93E907D2-611C-454A-8028-BFE374457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4419956B-27B1-4120-9910-A9A1B26C8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978EB3C-ECBE-492F-8C78-1A5A056E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57A20DB-9A38-490D-A9E3-0D3F84CB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53F3E4E-69F7-4B1F-963D-08A9DE8A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356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99C70E4-9475-4CA4-96DF-60ECEAC1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DDC6585-95B4-4824-80AE-1DB735A1C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7B526FD-DCF4-4965-B030-224EAE53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0A38256-8A1C-4A7C-94F0-710DAAB3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BC2B81A-3BF2-40AF-93D2-4B248D45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559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DE6823-A730-4F16-BA0A-8F03729A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7E071CD-E518-4175-9B96-2218F470A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557C508-A802-4902-9BBC-046CDB43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26C6E9F-B4DE-4A49-B1DC-071006E3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D9F9E39-9C3D-4727-B53C-96B89DB6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286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F44FC42-33DA-49A4-8925-0291F505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C2CDAEB-5CD9-4B2C-A0FA-CBF5D14A6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01C5C91-3513-446C-8BF6-729E3BBD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D654FF3A-B7FD-4EFF-B841-FD40A66A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5665ADD-6867-4B4E-B269-76E3D652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14BDC93-2E72-4743-8F24-B2CD288D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622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F94B40-6C6A-456D-9ED3-EF0DAE3A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48FE450-130F-4A4C-9F35-4B69669B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044C151-D30E-4FBE-811F-BE8F94067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69192D2-03A9-468D-A1BB-AED0F4603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09ABB301-D4EE-4F2E-80CE-C58F15C60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281BE128-1A9F-4B00-8FBB-C07F81FC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465094B6-5B65-40EA-BD1B-02B77FE9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2E7EB2F6-F75F-4178-AB80-5E21A5C9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843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970739D-DCDD-4992-8263-27EB9F42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8D3ED253-6D3E-47D6-9256-DF47A45E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C916E886-32E2-4DC1-B74E-BC2FE61D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2ADCD0E4-13FF-451D-B673-C541D7A11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275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FA0B2407-0E5F-4892-BF8E-CD247E35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D895F290-7D4B-4564-9975-61EADDE2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66376E84-30F3-4585-AD71-E28E5B2B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18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58E4850-3AD3-4730-BC49-2FB92514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F11A85E-8643-4EBD-B8FA-324979D9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691C27D-2252-4DAE-AC28-944A3463A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00071718-0A50-4F5D-8745-6A5C96A8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ACE4616-A313-4303-B1B5-67E55E1B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9B352F99-48F7-4E69-81DA-FCCE4619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973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F35BD41-0C4E-4F0D-B333-A562C24C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8F35A701-B67C-4CC8-A044-1AEE4BBA6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BF72EF81-D3A9-4BE5-A70A-BAB3456E8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7A56411-5F26-4404-9E9A-892F57B2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432F34A9-E2F7-44A8-9731-B71935F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5ECC888-4363-49ED-AAC6-15C6252D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437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FA5BC7A3-C375-4871-AD86-862B52EB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9CCDA661-C5C8-405A-A8FE-2EFFEC11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E24B172-CD43-4EA0-BD69-F58D1FB5C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E84DA-21AF-4B95-B027-AAAEE443ACFD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01AAD81-0BA5-4BA7-9074-F2076A076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D6161B9-D4C9-40A2-BDB5-DC36DDBD2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34F80-2355-49B2-AB6D-A9AC90E71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18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CHZjIlZmX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Hkn_Is1A0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QLraO7HOMkw&amp;t=12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856"/>
            <a:ext cx="12192000" cy="4828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249690"/>
            <a:ext cx="8203478" cy="1048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1296416"/>
            <a:ext cx="11852366" cy="11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zervirano mjesto sadržaja 7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B6E7E801-3EA5-435F-B4E9-68FE62B19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/>
          <a:stretch/>
        </p:blipFill>
        <p:spPr>
          <a:xfrm>
            <a:off x="3726827" y="1274580"/>
            <a:ext cx="5603604" cy="5487503"/>
          </a:xfrm>
        </p:spPr>
      </p:pic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DD58A7C4-8421-46D1-B442-45FB08E6A67A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599138" y="1100831"/>
            <a:ext cx="2076870" cy="14115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A4F43718-9F0A-45D4-BACB-9E4270A4448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501631" y="1411805"/>
            <a:ext cx="1455938" cy="7498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8F7D665-32F9-465F-8694-E0BDB692C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1367" r="1977"/>
          <a:stretch/>
        </p:blipFill>
        <p:spPr>
          <a:xfrm>
            <a:off x="9195248" y="2152815"/>
            <a:ext cx="2892619" cy="2587881"/>
          </a:xfrm>
          <a:prstGeom prst="rect">
            <a:avLst/>
          </a:prstGeom>
        </p:spPr>
      </p:pic>
      <p:pic>
        <p:nvPicPr>
          <p:cNvPr id="11" name="Rezervirano mjesto sadržaja 3">
            <a:extLst>
              <a:ext uri="{FF2B5EF4-FFF2-40B4-BE49-F238E27FC236}">
                <a16:creationId xmlns:a16="http://schemas.microsoft.com/office/drawing/2014/main" xmlns="" id="{0E66F805-98FB-4441-B17A-B2C25604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569" y="36020"/>
            <a:ext cx="3204213" cy="2751569"/>
          </a:xfrm>
          <a:prstGeom prst="rect">
            <a:avLst/>
          </a:prstGeom>
        </p:spPr>
      </p:pic>
      <p:pic>
        <p:nvPicPr>
          <p:cNvPr id="24" name="Slika 23" descr="Slika na kojoj se prikazuje uređaj&#10;&#10;Opis je automatski generiran">
            <a:extLst>
              <a:ext uri="{FF2B5EF4-FFF2-40B4-BE49-F238E27FC236}">
                <a16:creationId xmlns:a16="http://schemas.microsoft.com/office/drawing/2014/main" xmlns="" id="{8152FD8E-9140-4917-B1E5-DFDFF056A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r="2018"/>
          <a:stretch/>
        </p:blipFill>
        <p:spPr>
          <a:xfrm>
            <a:off x="64453" y="1978210"/>
            <a:ext cx="3692449" cy="1954597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xmlns="" id="{69004B72-C1E1-4D02-ACA2-C3FC588F6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5" t="11327" r="5273"/>
          <a:stretch/>
        </p:blipFill>
        <p:spPr>
          <a:xfrm>
            <a:off x="95255" y="0"/>
            <a:ext cx="4503883" cy="2201662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xmlns="" id="{AA30BD7A-357A-40ED-B4E6-D73087261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9757772-06D9-4D5E-8AB7-75E2E606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" y="68110"/>
            <a:ext cx="11943184" cy="326929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8CD0F14-9320-456A-A59D-61ECB8FF9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08"/>
          <a:stretch/>
        </p:blipFill>
        <p:spPr>
          <a:xfrm>
            <a:off x="2804770" y="3032449"/>
            <a:ext cx="7681441" cy="36576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9644660-2CB3-4B6E-BAF1-E46E6DB41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xmlns="" id="{917E28E5-21C4-470E-A263-5000DA3D8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1" y="967203"/>
            <a:ext cx="11298058" cy="5330774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D1BEA73-1DC8-46BA-AEF1-A410060A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62" y="103367"/>
            <a:ext cx="2590476" cy="84761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DFB8336-80FD-4848-8842-5C94DCE5E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5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37629A9A-C6FE-4430-BD91-D47F42189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67"/>
            <a:ext cx="6729274" cy="6658066"/>
          </a:xfr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C94C988E-E55A-4448-A64F-2903C1EFDEE6}"/>
              </a:ext>
            </a:extLst>
          </p:cNvPr>
          <p:cNvSpPr/>
          <p:nvPr/>
        </p:nvSpPr>
        <p:spPr>
          <a:xfrm>
            <a:off x="7364790" y="1091952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xmlns="" id="{3B839B13-779D-4188-8B2B-710EE606164F}"/>
              </a:ext>
            </a:extLst>
          </p:cNvPr>
          <p:cNvCxnSpPr>
            <a:cxnSpLocks/>
          </p:cNvCxnSpPr>
          <p:nvPr/>
        </p:nvCxnSpPr>
        <p:spPr>
          <a:xfrm flipV="1">
            <a:off x="8016086" y="1504835"/>
            <a:ext cx="2997427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0362B203-D5A2-44B3-80AE-5815808E55A5}"/>
              </a:ext>
            </a:extLst>
          </p:cNvPr>
          <p:cNvSpPr/>
          <p:nvPr/>
        </p:nvSpPr>
        <p:spPr>
          <a:xfrm>
            <a:off x="7364790" y="1683796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xmlns="" id="{F0642DE1-4980-4D99-B432-5DEECBCA553A}"/>
              </a:ext>
            </a:extLst>
          </p:cNvPr>
          <p:cNvCxnSpPr>
            <a:cxnSpLocks/>
          </p:cNvCxnSpPr>
          <p:nvPr/>
        </p:nvCxnSpPr>
        <p:spPr>
          <a:xfrm>
            <a:off x="8016085" y="2096679"/>
            <a:ext cx="29974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6D3C6E13-664B-4CDB-BDCC-898835E6875E}"/>
              </a:ext>
            </a:extLst>
          </p:cNvPr>
          <p:cNvSpPr/>
          <p:nvPr/>
        </p:nvSpPr>
        <p:spPr>
          <a:xfrm>
            <a:off x="7364790" y="2275640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B06C0746-B4CB-4EBF-B37F-03A227EE0418}"/>
              </a:ext>
            </a:extLst>
          </p:cNvPr>
          <p:cNvCxnSpPr>
            <a:cxnSpLocks/>
          </p:cNvCxnSpPr>
          <p:nvPr/>
        </p:nvCxnSpPr>
        <p:spPr>
          <a:xfrm>
            <a:off x="8016084" y="2688523"/>
            <a:ext cx="29974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F7D5201A-B05A-4ABD-B097-5B4A79C5E068}"/>
              </a:ext>
            </a:extLst>
          </p:cNvPr>
          <p:cNvSpPr/>
          <p:nvPr/>
        </p:nvSpPr>
        <p:spPr>
          <a:xfrm>
            <a:off x="7364790" y="2867484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1BDE0A1C-14D9-4C7A-9741-D81D62A9A191}"/>
              </a:ext>
            </a:extLst>
          </p:cNvPr>
          <p:cNvCxnSpPr>
            <a:cxnSpLocks/>
          </p:cNvCxnSpPr>
          <p:nvPr/>
        </p:nvCxnSpPr>
        <p:spPr>
          <a:xfrm>
            <a:off x="8016086" y="3289246"/>
            <a:ext cx="2997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832BED65-6B8A-40FB-BF31-D7EADA5DD51C}"/>
              </a:ext>
            </a:extLst>
          </p:cNvPr>
          <p:cNvSpPr/>
          <p:nvPr/>
        </p:nvSpPr>
        <p:spPr>
          <a:xfrm>
            <a:off x="7364790" y="3459328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xmlns="" id="{EB9CBC30-3D0A-4998-9673-8F99D026C9DC}"/>
              </a:ext>
            </a:extLst>
          </p:cNvPr>
          <p:cNvCxnSpPr>
            <a:cxnSpLocks/>
          </p:cNvCxnSpPr>
          <p:nvPr/>
        </p:nvCxnSpPr>
        <p:spPr>
          <a:xfrm>
            <a:off x="8016083" y="3872211"/>
            <a:ext cx="2997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 20">
            <a:extLst>
              <a:ext uri="{FF2B5EF4-FFF2-40B4-BE49-F238E27FC236}">
                <a16:creationId xmlns:a16="http://schemas.microsoft.com/office/drawing/2014/main" xmlns="" id="{AF8428DD-5F7F-48F6-A19F-5479938A173C}"/>
              </a:ext>
            </a:extLst>
          </p:cNvPr>
          <p:cNvSpPr/>
          <p:nvPr/>
        </p:nvSpPr>
        <p:spPr>
          <a:xfrm>
            <a:off x="458678" y="2472582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xmlns="" id="{B1501440-C5BA-48CB-8D03-5008FD42283E}"/>
              </a:ext>
            </a:extLst>
          </p:cNvPr>
          <p:cNvSpPr/>
          <p:nvPr/>
        </p:nvSpPr>
        <p:spPr>
          <a:xfrm>
            <a:off x="1433215" y="1601755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xmlns="" id="{828DE337-29D1-4B01-9756-108738634B5C}"/>
              </a:ext>
            </a:extLst>
          </p:cNvPr>
          <p:cNvSpPr/>
          <p:nvPr/>
        </p:nvSpPr>
        <p:spPr>
          <a:xfrm>
            <a:off x="1868219" y="2692191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xmlns="" id="{6B1663ED-D4F1-4E0E-B93A-83EF384CFA87}"/>
              </a:ext>
            </a:extLst>
          </p:cNvPr>
          <p:cNvSpPr/>
          <p:nvPr/>
        </p:nvSpPr>
        <p:spPr>
          <a:xfrm>
            <a:off x="2312104" y="3300236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xmlns="" id="{B4D03F0D-AE29-4D99-9E42-5AA879E38F8F}"/>
              </a:ext>
            </a:extLst>
          </p:cNvPr>
          <p:cNvSpPr/>
          <p:nvPr/>
        </p:nvSpPr>
        <p:spPr>
          <a:xfrm>
            <a:off x="2410497" y="2601346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xmlns="" id="{F8030634-1824-4110-8C7E-716E91B36FE2}"/>
              </a:ext>
            </a:extLst>
          </p:cNvPr>
          <p:cNvSpPr/>
          <p:nvPr/>
        </p:nvSpPr>
        <p:spPr>
          <a:xfrm>
            <a:off x="2177195" y="4201480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6B85AAB5-831E-441E-B48C-E9ED2A991568}"/>
              </a:ext>
            </a:extLst>
          </p:cNvPr>
          <p:cNvSpPr/>
          <p:nvPr/>
        </p:nvSpPr>
        <p:spPr>
          <a:xfrm>
            <a:off x="2785526" y="4072716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FA7554DC-8B21-4919-BDD6-F0A09350F14C}"/>
              </a:ext>
            </a:extLst>
          </p:cNvPr>
          <p:cNvSpPr/>
          <p:nvPr/>
        </p:nvSpPr>
        <p:spPr>
          <a:xfrm>
            <a:off x="4411619" y="5760953"/>
            <a:ext cx="272778" cy="2575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xmlns="" id="{5AFC90AA-3E9C-4E21-8A5A-99D71EA7A718}"/>
              </a:ext>
            </a:extLst>
          </p:cNvPr>
          <p:cNvSpPr/>
          <p:nvPr/>
        </p:nvSpPr>
        <p:spPr>
          <a:xfrm>
            <a:off x="7364790" y="4051172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F0D359A4-8E69-4BDB-9F90-312D741AEAC7}"/>
              </a:ext>
            </a:extLst>
          </p:cNvPr>
          <p:cNvCxnSpPr>
            <a:cxnSpLocks/>
          </p:cNvCxnSpPr>
          <p:nvPr/>
        </p:nvCxnSpPr>
        <p:spPr>
          <a:xfrm flipV="1">
            <a:off x="8016082" y="4454531"/>
            <a:ext cx="2997431" cy="16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avokutnik 30">
            <a:extLst>
              <a:ext uri="{FF2B5EF4-FFF2-40B4-BE49-F238E27FC236}">
                <a16:creationId xmlns:a16="http://schemas.microsoft.com/office/drawing/2014/main" xmlns="" id="{7EE78718-85EC-413D-8803-1F477B7D7A1D}"/>
              </a:ext>
            </a:extLst>
          </p:cNvPr>
          <p:cNvSpPr/>
          <p:nvPr/>
        </p:nvSpPr>
        <p:spPr>
          <a:xfrm>
            <a:off x="7364790" y="4643016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2" name="Ravni poveznik 31">
            <a:extLst>
              <a:ext uri="{FF2B5EF4-FFF2-40B4-BE49-F238E27FC236}">
                <a16:creationId xmlns:a16="http://schemas.microsoft.com/office/drawing/2014/main" xmlns="" id="{F863FAF6-BE7B-415E-95C3-603A6AA23D2D}"/>
              </a:ext>
            </a:extLst>
          </p:cNvPr>
          <p:cNvCxnSpPr>
            <a:cxnSpLocks/>
          </p:cNvCxnSpPr>
          <p:nvPr/>
        </p:nvCxnSpPr>
        <p:spPr>
          <a:xfrm>
            <a:off x="8016082" y="5055899"/>
            <a:ext cx="2997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avokutnik 32">
            <a:extLst>
              <a:ext uri="{FF2B5EF4-FFF2-40B4-BE49-F238E27FC236}">
                <a16:creationId xmlns:a16="http://schemas.microsoft.com/office/drawing/2014/main" xmlns="" id="{0AB8A5FC-A3BE-45F4-B6AA-345685232072}"/>
              </a:ext>
            </a:extLst>
          </p:cNvPr>
          <p:cNvSpPr/>
          <p:nvPr/>
        </p:nvSpPr>
        <p:spPr>
          <a:xfrm>
            <a:off x="7364790" y="5234860"/>
            <a:ext cx="450594" cy="412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4" name="Ravni poveznik 33">
            <a:extLst>
              <a:ext uri="{FF2B5EF4-FFF2-40B4-BE49-F238E27FC236}">
                <a16:creationId xmlns:a16="http://schemas.microsoft.com/office/drawing/2014/main" xmlns="" id="{5D0440DB-0C6C-46BC-8D98-58DAB1E3A724}"/>
              </a:ext>
            </a:extLst>
          </p:cNvPr>
          <p:cNvCxnSpPr>
            <a:cxnSpLocks/>
          </p:cNvCxnSpPr>
          <p:nvPr/>
        </p:nvCxnSpPr>
        <p:spPr>
          <a:xfrm>
            <a:off x="8016082" y="5647743"/>
            <a:ext cx="29974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C16F165-39E8-411E-BB4A-8705033EC008}"/>
              </a:ext>
            </a:extLst>
          </p:cNvPr>
          <p:cNvSpPr txBox="1"/>
          <p:nvPr/>
        </p:nvSpPr>
        <p:spPr>
          <a:xfrm>
            <a:off x="4548008" y="116831"/>
            <a:ext cx="74124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>
                <a:solidFill>
                  <a:srgbClr val="C00000"/>
                </a:solidFill>
              </a:rPr>
              <a:t>Imenuj nacionalne parkove Republike Hrvatske</a:t>
            </a: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xmlns="" id="{E442FCFB-CD93-49B1-BC72-97C3D658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37629A9A-C6FE-4430-BD91-D47F42189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1346" cy="6858000"/>
          </a:xfrm>
        </p:spPr>
      </p:pic>
      <p:cxnSp>
        <p:nvCxnSpPr>
          <p:cNvPr id="36" name="Ravni poveznik 35">
            <a:extLst>
              <a:ext uri="{FF2B5EF4-FFF2-40B4-BE49-F238E27FC236}">
                <a16:creationId xmlns:a16="http://schemas.microsoft.com/office/drawing/2014/main" xmlns="" id="{364E05DC-33D0-406B-BF19-B7B5E4A0445C}"/>
              </a:ext>
            </a:extLst>
          </p:cNvPr>
          <p:cNvCxnSpPr>
            <a:cxnSpLocks/>
          </p:cNvCxnSpPr>
          <p:nvPr/>
        </p:nvCxnSpPr>
        <p:spPr>
          <a:xfrm>
            <a:off x="7802127" y="2363605"/>
            <a:ext cx="309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327D5758-5D7F-45FF-A77D-FA585679722F}"/>
              </a:ext>
            </a:extLst>
          </p:cNvPr>
          <p:cNvCxnSpPr>
            <a:cxnSpLocks/>
          </p:cNvCxnSpPr>
          <p:nvPr/>
        </p:nvCxnSpPr>
        <p:spPr>
          <a:xfrm>
            <a:off x="7802127" y="2973205"/>
            <a:ext cx="309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ni poveznik 37">
            <a:extLst>
              <a:ext uri="{FF2B5EF4-FFF2-40B4-BE49-F238E27FC236}">
                <a16:creationId xmlns:a16="http://schemas.microsoft.com/office/drawing/2014/main" xmlns="" id="{84E75496-6B15-44A9-AE91-DA6ADD817513}"/>
              </a:ext>
            </a:extLst>
          </p:cNvPr>
          <p:cNvCxnSpPr>
            <a:cxnSpLocks/>
          </p:cNvCxnSpPr>
          <p:nvPr/>
        </p:nvCxnSpPr>
        <p:spPr>
          <a:xfrm>
            <a:off x="7802127" y="3582805"/>
            <a:ext cx="309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38">
            <a:extLst>
              <a:ext uri="{FF2B5EF4-FFF2-40B4-BE49-F238E27FC236}">
                <a16:creationId xmlns:a16="http://schemas.microsoft.com/office/drawing/2014/main" xmlns="" id="{5A7BBF27-180C-4208-B2F3-97FAA1A96F83}"/>
              </a:ext>
            </a:extLst>
          </p:cNvPr>
          <p:cNvCxnSpPr>
            <a:cxnSpLocks/>
          </p:cNvCxnSpPr>
          <p:nvPr/>
        </p:nvCxnSpPr>
        <p:spPr>
          <a:xfrm>
            <a:off x="7802127" y="4192405"/>
            <a:ext cx="309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a 41">
            <a:extLst>
              <a:ext uri="{FF2B5EF4-FFF2-40B4-BE49-F238E27FC236}">
                <a16:creationId xmlns:a16="http://schemas.microsoft.com/office/drawing/2014/main" xmlns="" id="{61548596-546A-44C5-B630-64835F7FCC98}"/>
              </a:ext>
            </a:extLst>
          </p:cNvPr>
          <p:cNvSpPr/>
          <p:nvPr/>
        </p:nvSpPr>
        <p:spPr>
          <a:xfrm>
            <a:off x="7268727" y="1973727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" name="Elipsa 42">
            <a:extLst>
              <a:ext uri="{FF2B5EF4-FFF2-40B4-BE49-F238E27FC236}">
                <a16:creationId xmlns:a16="http://schemas.microsoft.com/office/drawing/2014/main" xmlns="" id="{AC5A76D5-542E-4963-B26A-F7B21A620AD2}"/>
              </a:ext>
            </a:extLst>
          </p:cNvPr>
          <p:cNvSpPr/>
          <p:nvPr/>
        </p:nvSpPr>
        <p:spPr>
          <a:xfrm>
            <a:off x="7268727" y="2583327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ipsa 43">
            <a:extLst>
              <a:ext uri="{FF2B5EF4-FFF2-40B4-BE49-F238E27FC236}">
                <a16:creationId xmlns:a16="http://schemas.microsoft.com/office/drawing/2014/main" xmlns="" id="{AA1FD0A1-5553-4A94-9F82-48847234D9BE}"/>
              </a:ext>
            </a:extLst>
          </p:cNvPr>
          <p:cNvSpPr/>
          <p:nvPr/>
        </p:nvSpPr>
        <p:spPr>
          <a:xfrm>
            <a:off x="7268727" y="3192927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ipsa 44">
            <a:extLst>
              <a:ext uri="{FF2B5EF4-FFF2-40B4-BE49-F238E27FC236}">
                <a16:creationId xmlns:a16="http://schemas.microsoft.com/office/drawing/2014/main" xmlns="" id="{1DDE27EA-A65C-459C-82EF-8FF643B9AD1F}"/>
              </a:ext>
            </a:extLst>
          </p:cNvPr>
          <p:cNvSpPr/>
          <p:nvPr/>
        </p:nvSpPr>
        <p:spPr>
          <a:xfrm>
            <a:off x="7268727" y="3802527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9" name="Elipsa 48">
            <a:extLst>
              <a:ext uri="{FF2B5EF4-FFF2-40B4-BE49-F238E27FC236}">
                <a16:creationId xmlns:a16="http://schemas.microsoft.com/office/drawing/2014/main" xmlns="" id="{96DEDD40-FF9B-47A7-8992-773DB33A1D7E}"/>
              </a:ext>
            </a:extLst>
          </p:cNvPr>
          <p:cNvSpPr/>
          <p:nvPr/>
        </p:nvSpPr>
        <p:spPr>
          <a:xfrm>
            <a:off x="2310145" y="1162081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ipsa 49">
            <a:extLst>
              <a:ext uri="{FF2B5EF4-FFF2-40B4-BE49-F238E27FC236}">
                <a16:creationId xmlns:a16="http://schemas.microsoft.com/office/drawing/2014/main" xmlns="" id="{DFF066D2-447D-4C09-B798-9959AD914E7F}"/>
              </a:ext>
            </a:extLst>
          </p:cNvPr>
          <p:cNvSpPr/>
          <p:nvPr/>
        </p:nvSpPr>
        <p:spPr>
          <a:xfrm>
            <a:off x="2957541" y="825093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xmlns="" id="{3F709CCB-6943-4CA0-A9EE-C60EC6F3F2A1}"/>
              </a:ext>
            </a:extLst>
          </p:cNvPr>
          <p:cNvSpPr/>
          <p:nvPr/>
        </p:nvSpPr>
        <p:spPr>
          <a:xfrm>
            <a:off x="3612355" y="1651015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xmlns="" id="{1BFAFA10-B094-4EBF-9765-4799F28C8932}"/>
              </a:ext>
            </a:extLst>
          </p:cNvPr>
          <p:cNvSpPr/>
          <p:nvPr/>
        </p:nvSpPr>
        <p:spPr>
          <a:xfrm>
            <a:off x="4803441" y="1498206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xmlns="" id="{E33A1879-431D-4E90-8628-CE5D283F307B}"/>
              </a:ext>
            </a:extLst>
          </p:cNvPr>
          <p:cNvSpPr/>
          <p:nvPr/>
        </p:nvSpPr>
        <p:spPr>
          <a:xfrm>
            <a:off x="5993685" y="1215424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xmlns="" id="{7BDC0F7F-68EA-47DB-940E-05F23DAA502B}"/>
              </a:ext>
            </a:extLst>
          </p:cNvPr>
          <p:cNvCxnSpPr>
            <a:cxnSpLocks/>
          </p:cNvCxnSpPr>
          <p:nvPr/>
        </p:nvCxnSpPr>
        <p:spPr>
          <a:xfrm>
            <a:off x="7802127" y="1757551"/>
            <a:ext cx="309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a 27">
            <a:extLst>
              <a:ext uri="{FF2B5EF4-FFF2-40B4-BE49-F238E27FC236}">
                <a16:creationId xmlns:a16="http://schemas.microsoft.com/office/drawing/2014/main" xmlns="" id="{18AAC75C-E703-43F4-9306-07CCA542841D}"/>
              </a:ext>
            </a:extLst>
          </p:cNvPr>
          <p:cNvSpPr/>
          <p:nvPr/>
        </p:nvSpPr>
        <p:spPr>
          <a:xfrm>
            <a:off x="7268727" y="1367672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935C56FD-FC75-46CF-8843-21358CDEDCFB}"/>
              </a:ext>
            </a:extLst>
          </p:cNvPr>
          <p:cNvSpPr txBox="1"/>
          <p:nvPr/>
        </p:nvSpPr>
        <p:spPr>
          <a:xfrm>
            <a:off x="5105148" y="189322"/>
            <a:ext cx="6835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>
                <a:solidFill>
                  <a:srgbClr val="C00000"/>
                </a:solidFill>
              </a:rPr>
              <a:t>Imenuj parkove prirode Republike Hrvatske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07C63F65-7151-499A-933F-CEBBFA3E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9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37629A9A-C6FE-4430-BD91-D47F42189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1346" cy="6858000"/>
          </a:xfrm>
        </p:spPr>
      </p:pic>
      <p:cxnSp>
        <p:nvCxnSpPr>
          <p:cNvPr id="36" name="Ravni poveznik 35">
            <a:extLst>
              <a:ext uri="{FF2B5EF4-FFF2-40B4-BE49-F238E27FC236}">
                <a16:creationId xmlns:a16="http://schemas.microsoft.com/office/drawing/2014/main" xmlns="" id="{364E05DC-33D0-406B-BF19-B7B5E4A0445C}"/>
              </a:ext>
            </a:extLst>
          </p:cNvPr>
          <p:cNvCxnSpPr>
            <a:cxnSpLocks/>
          </p:cNvCxnSpPr>
          <p:nvPr/>
        </p:nvCxnSpPr>
        <p:spPr>
          <a:xfrm>
            <a:off x="7828124" y="2379721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327D5758-5D7F-45FF-A77D-FA585679722F}"/>
              </a:ext>
            </a:extLst>
          </p:cNvPr>
          <p:cNvCxnSpPr>
            <a:cxnSpLocks/>
          </p:cNvCxnSpPr>
          <p:nvPr/>
        </p:nvCxnSpPr>
        <p:spPr>
          <a:xfrm>
            <a:off x="7828124" y="2989321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ni poveznik 37">
            <a:extLst>
              <a:ext uri="{FF2B5EF4-FFF2-40B4-BE49-F238E27FC236}">
                <a16:creationId xmlns:a16="http://schemas.microsoft.com/office/drawing/2014/main" xmlns="" id="{84E75496-6B15-44A9-AE91-DA6ADD817513}"/>
              </a:ext>
            </a:extLst>
          </p:cNvPr>
          <p:cNvCxnSpPr>
            <a:cxnSpLocks/>
          </p:cNvCxnSpPr>
          <p:nvPr/>
        </p:nvCxnSpPr>
        <p:spPr>
          <a:xfrm>
            <a:off x="7828124" y="3598921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38">
            <a:extLst>
              <a:ext uri="{FF2B5EF4-FFF2-40B4-BE49-F238E27FC236}">
                <a16:creationId xmlns:a16="http://schemas.microsoft.com/office/drawing/2014/main" xmlns="" id="{5A7BBF27-180C-4208-B2F3-97FAA1A96F83}"/>
              </a:ext>
            </a:extLst>
          </p:cNvPr>
          <p:cNvCxnSpPr>
            <a:cxnSpLocks/>
          </p:cNvCxnSpPr>
          <p:nvPr/>
        </p:nvCxnSpPr>
        <p:spPr>
          <a:xfrm>
            <a:off x="7828124" y="4208521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40">
            <a:extLst>
              <a:ext uri="{FF2B5EF4-FFF2-40B4-BE49-F238E27FC236}">
                <a16:creationId xmlns:a16="http://schemas.microsoft.com/office/drawing/2014/main" xmlns="" id="{845E034E-6C3C-4340-91BA-EA273A73A9C2}"/>
              </a:ext>
            </a:extLst>
          </p:cNvPr>
          <p:cNvCxnSpPr>
            <a:cxnSpLocks/>
          </p:cNvCxnSpPr>
          <p:nvPr/>
        </p:nvCxnSpPr>
        <p:spPr>
          <a:xfrm>
            <a:off x="7828124" y="4818121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a 41">
            <a:extLst>
              <a:ext uri="{FF2B5EF4-FFF2-40B4-BE49-F238E27FC236}">
                <a16:creationId xmlns:a16="http://schemas.microsoft.com/office/drawing/2014/main" xmlns="" id="{61548596-546A-44C5-B630-64835F7FCC98}"/>
              </a:ext>
            </a:extLst>
          </p:cNvPr>
          <p:cNvSpPr/>
          <p:nvPr/>
        </p:nvSpPr>
        <p:spPr>
          <a:xfrm>
            <a:off x="7294724" y="1998721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3" name="Elipsa 42">
            <a:extLst>
              <a:ext uri="{FF2B5EF4-FFF2-40B4-BE49-F238E27FC236}">
                <a16:creationId xmlns:a16="http://schemas.microsoft.com/office/drawing/2014/main" xmlns="" id="{AC5A76D5-542E-4963-B26A-F7B21A620AD2}"/>
              </a:ext>
            </a:extLst>
          </p:cNvPr>
          <p:cNvSpPr/>
          <p:nvPr/>
        </p:nvSpPr>
        <p:spPr>
          <a:xfrm>
            <a:off x="7294724" y="2608321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4" name="Elipsa 43">
            <a:extLst>
              <a:ext uri="{FF2B5EF4-FFF2-40B4-BE49-F238E27FC236}">
                <a16:creationId xmlns:a16="http://schemas.microsoft.com/office/drawing/2014/main" xmlns="" id="{AA1FD0A1-5553-4A94-9F82-48847234D9BE}"/>
              </a:ext>
            </a:extLst>
          </p:cNvPr>
          <p:cNvSpPr/>
          <p:nvPr/>
        </p:nvSpPr>
        <p:spPr>
          <a:xfrm>
            <a:off x="7294724" y="3217921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5" name="Elipsa 44">
            <a:extLst>
              <a:ext uri="{FF2B5EF4-FFF2-40B4-BE49-F238E27FC236}">
                <a16:creationId xmlns:a16="http://schemas.microsoft.com/office/drawing/2014/main" xmlns="" id="{1DDE27EA-A65C-459C-82EF-8FF643B9AD1F}"/>
              </a:ext>
            </a:extLst>
          </p:cNvPr>
          <p:cNvSpPr/>
          <p:nvPr/>
        </p:nvSpPr>
        <p:spPr>
          <a:xfrm>
            <a:off x="7294724" y="3827521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6" name="Elipsa 45">
            <a:extLst>
              <a:ext uri="{FF2B5EF4-FFF2-40B4-BE49-F238E27FC236}">
                <a16:creationId xmlns:a16="http://schemas.microsoft.com/office/drawing/2014/main" xmlns="" id="{F6F64E15-C77A-453F-9F38-02815B0A1C79}"/>
              </a:ext>
            </a:extLst>
          </p:cNvPr>
          <p:cNvSpPr/>
          <p:nvPr/>
        </p:nvSpPr>
        <p:spPr>
          <a:xfrm>
            <a:off x="7294724" y="4437121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" name="Elipsa 46">
            <a:extLst>
              <a:ext uri="{FF2B5EF4-FFF2-40B4-BE49-F238E27FC236}">
                <a16:creationId xmlns:a16="http://schemas.microsoft.com/office/drawing/2014/main" xmlns="" id="{718B3D8C-72F3-4157-9406-8F161180FEF1}"/>
              </a:ext>
            </a:extLst>
          </p:cNvPr>
          <p:cNvSpPr/>
          <p:nvPr/>
        </p:nvSpPr>
        <p:spPr>
          <a:xfrm>
            <a:off x="896778" y="1901224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8" name="Elipsa 47">
            <a:extLst>
              <a:ext uri="{FF2B5EF4-FFF2-40B4-BE49-F238E27FC236}">
                <a16:creationId xmlns:a16="http://schemas.microsoft.com/office/drawing/2014/main" xmlns="" id="{5A770FA3-F19A-428F-9AF6-1C9A53C62A2E}"/>
              </a:ext>
            </a:extLst>
          </p:cNvPr>
          <p:cNvSpPr/>
          <p:nvPr/>
        </p:nvSpPr>
        <p:spPr>
          <a:xfrm>
            <a:off x="1972928" y="2967207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xmlns="" id="{99098A38-325E-40FB-BED8-9AFDC832EC3F}"/>
              </a:ext>
            </a:extLst>
          </p:cNvPr>
          <p:cNvSpPr/>
          <p:nvPr/>
        </p:nvSpPr>
        <p:spPr>
          <a:xfrm>
            <a:off x="1966000" y="3999899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xmlns="" id="{B0E8CCA6-9E1C-4099-8158-7F16598FE3C6}"/>
              </a:ext>
            </a:extLst>
          </p:cNvPr>
          <p:cNvSpPr/>
          <p:nvPr/>
        </p:nvSpPr>
        <p:spPr>
          <a:xfrm>
            <a:off x="2462950" y="3999898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xmlns="" id="{058C1694-2A1E-44C2-83B4-72F11BF9F639}"/>
              </a:ext>
            </a:extLst>
          </p:cNvPr>
          <p:cNvSpPr/>
          <p:nvPr/>
        </p:nvSpPr>
        <p:spPr>
          <a:xfrm>
            <a:off x="4160065" y="4898022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xmlns="" id="{35D73881-25BA-484C-B404-AC994AAFE3ED}"/>
              </a:ext>
            </a:extLst>
          </p:cNvPr>
          <p:cNvSpPr/>
          <p:nvPr/>
        </p:nvSpPr>
        <p:spPr>
          <a:xfrm>
            <a:off x="3854662" y="5796146"/>
            <a:ext cx="301707" cy="30561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xmlns="" id="{7BDC0F7F-68EA-47DB-940E-05F23DAA502B}"/>
              </a:ext>
            </a:extLst>
          </p:cNvPr>
          <p:cNvCxnSpPr>
            <a:cxnSpLocks/>
          </p:cNvCxnSpPr>
          <p:nvPr/>
        </p:nvCxnSpPr>
        <p:spPr>
          <a:xfrm>
            <a:off x="7828124" y="1773666"/>
            <a:ext cx="3118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a 27">
            <a:extLst>
              <a:ext uri="{FF2B5EF4-FFF2-40B4-BE49-F238E27FC236}">
                <a16:creationId xmlns:a16="http://schemas.microsoft.com/office/drawing/2014/main" xmlns="" id="{18AAC75C-E703-43F4-9306-07CCA542841D}"/>
              </a:ext>
            </a:extLst>
          </p:cNvPr>
          <p:cNvSpPr/>
          <p:nvPr/>
        </p:nvSpPr>
        <p:spPr>
          <a:xfrm>
            <a:off x="7294724" y="1392666"/>
            <a:ext cx="457200" cy="4572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0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270FFDA4-C97F-45A3-8490-84B698850FC9}"/>
              </a:ext>
            </a:extLst>
          </p:cNvPr>
          <p:cNvSpPr txBox="1"/>
          <p:nvPr/>
        </p:nvSpPr>
        <p:spPr>
          <a:xfrm>
            <a:off x="5105148" y="189322"/>
            <a:ext cx="6835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>
                <a:solidFill>
                  <a:srgbClr val="C00000"/>
                </a:solidFill>
              </a:rPr>
              <a:t>Imenuj parkove prirode Republike Hrvatske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9CEE78B9-65D5-4C6B-B188-F45E974A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65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9721BF8-28D5-4FB6-94E2-2E4F4D09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52" y="390885"/>
            <a:ext cx="5378648" cy="550388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E640878-16AC-476B-937D-7E115B5D8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88" y="550691"/>
            <a:ext cx="7377805" cy="6107569"/>
          </a:xfrm>
        </p:spPr>
        <p:txBody>
          <a:bodyPr/>
          <a:lstStyle/>
          <a:p>
            <a:pPr marL="0" indent="0">
              <a:buNone/>
            </a:pPr>
            <a:r>
              <a:rPr lang="hr-HR" sz="2600" b="1" dirty="0"/>
              <a:t>1</a:t>
            </a:r>
            <a:r>
              <a:rPr lang="hr-HR" sz="2600" dirty="0"/>
              <a:t>. Najmlađi nacionalni park koji obiluje endemskim biljnim vrstama.</a:t>
            </a:r>
          </a:p>
          <a:p>
            <a:pPr marL="0" indent="0">
              <a:buNone/>
            </a:pPr>
            <a:r>
              <a:rPr lang="hr-HR" sz="2600" b="1" dirty="0"/>
              <a:t>2</a:t>
            </a:r>
            <a:r>
              <a:rPr lang="hr-HR" sz="2600" dirty="0"/>
              <a:t>. Prepoznatljiv po visokim okomitim stijenama, špiljama i kanjonima.</a:t>
            </a:r>
          </a:p>
          <a:p>
            <a:pPr marL="0" indent="0">
              <a:buNone/>
            </a:pPr>
            <a:r>
              <a:rPr lang="hr-HR" sz="2600" b="1" dirty="0"/>
              <a:t>3</a:t>
            </a:r>
            <a:r>
              <a:rPr lang="hr-HR" sz="2600" dirty="0"/>
              <a:t>. Zbog šume hrasta crnike još ga zovu i „Zeleni otok”.</a:t>
            </a:r>
          </a:p>
          <a:p>
            <a:pPr marL="0" indent="0">
              <a:buNone/>
            </a:pPr>
            <a:r>
              <a:rPr lang="hr-HR" sz="2600" b="1" dirty="0"/>
              <a:t>4</a:t>
            </a:r>
            <a:r>
              <a:rPr lang="hr-HR" sz="2600" dirty="0"/>
              <a:t>. Najrazvedenija otočna skupina na Sredozemlju,     na kojoj se ističu strmci i suhozidi.</a:t>
            </a:r>
          </a:p>
          <a:p>
            <a:pPr marL="0" indent="0">
              <a:buNone/>
            </a:pPr>
            <a:r>
              <a:rPr lang="hr-HR" sz="2600" b="1" dirty="0"/>
              <a:t>5</a:t>
            </a:r>
            <a:r>
              <a:rPr lang="hr-HR" sz="2600" dirty="0"/>
              <a:t>. Najstariji nacionalni park koji se sastoji od 16 jezera nastalih rastom sedrenih barijera.</a:t>
            </a:r>
          </a:p>
          <a:p>
            <a:pPr marL="0" indent="0">
              <a:buNone/>
            </a:pPr>
            <a:r>
              <a:rPr lang="hr-HR" sz="2600" b="1" dirty="0"/>
              <a:t>6</a:t>
            </a:r>
            <a:r>
              <a:rPr lang="hr-HR" sz="2600" dirty="0"/>
              <a:t>. Čini ga 14 otoka, a na njemu možemo pronaći parkove sa životinjama poput slona i zebre.</a:t>
            </a:r>
          </a:p>
          <a:p>
            <a:pPr marL="0" indent="0">
              <a:buNone/>
            </a:pPr>
            <a:r>
              <a:rPr lang="hr-HR" sz="2600" b="1" dirty="0"/>
              <a:t>7</a:t>
            </a:r>
            <a:r>
              <a:rPr lang="hr-HR" sz="2600" dirty="0"/>
              <a:t>. Kanjon rijeke u kojem možemo pronaći otočić </a:t>
            </a:r>
            <a:r>
              <a:rPr lang="hr-HR" sz="2600" dirty="0" err="1"/>
              <a:t>Visovac</a:t>
            </a:r>
            <a:r>
              <a:rPr lang="hr-HR" sz="2600" dirty="0"/>
              <a:t> i slap Skradinski buk.</a:t>
            </a:r>
          </a:p>
          <a:p>
            <a:pPr marL="0" indent="0">
              <a:buNone/>
            </a:pPr>
            <a:r>
              <a:rPr lang="hr-HR" sz="2600" b="1" dirty="0"/>
              <a:t>8</a:t>
            </a:r>
            <a:r>
              <a:rPr lang="hr-HR" sz="2600" dirty="0"/>
              <a:t>. Svoje ime duguje jednoj životinjskoj vrsti.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9EFE7CDE-1864-4ECB-9AFF-7F1012F3B9A5}"/>
              </a:ext>
            </a:extLst>
          </p:cNvPr>
          <p:cNvSpPr txBox="1"/>
          <p:nvPr/>
        </p:nvSpPr>
        <p:spPr>
          <a:xfrm>
            <a:off x="2839498" y="57658"/>
            <a:ext cx="7414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i="1" dirty="0">
                <a:solidFill>
                  <a:srgbClr val="C00000"/>
                </a:solidFill>
              </a:rPr>
              <a:t>Riješi križaljku uz pomoć stranice 110 i 111 u udžbeniku i atlasa.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73A6F49-06F4-4EA7-8023-06C61027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DF46927F-0F89-4104-8207-5F178B6FB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68" y="415864"/>
            <a:ext cx="5862319" cy="5842033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242A76E-980D-4F02-9CEA-FA26383D3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92" y="526835"/>
            <a:ext cx="9676480" cy="6220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/>
              <a:t>1</a:t>
            </a:r>
            <a:r>
              <a:rPr lang="hr-HR" dirty="0"/>
              <a:t>. Smješten zapadno od Zagreba uz granicu sa Slovenijom.</a:t>
            </a:r>
          </a:p>
          <a:p>
            <a:pPr marL="0" indent="0">
              <a:buNone/>
            </a:pPr>
            <a:r>
              <a:rPr lang="hr-HR" b="1" dirty="0"/>
              <a:t>2</a:t>
            </a:r>
            <a:r>
              <a:rPr lang="hr-HR" dirty="0"/>
              <a:t>. Najveće prirodno jezero u Hrvatskoj.</a:t>
            </a:r>
          </a:p>
          <a:p>
            <a:pPr marL="0" indent="0">
              <a:buNone/>
            </a:pPr>
            <a:r>
              <a:rPr lang="hr-HR" b="1" dirty="0"/>
              <a:t>3</a:t>
            </a:r>
            <a:r>
              <a:rPr lang="hr-HR" dirty="0"/>
              <a:t>. Zaštitni znak su mu jame ledenice u kojima se snijeg 	 	 zadržava cijele godine.</a:t>
            </a:r>
          </a:p>
          <a:p>
            <a:pPr marL="0" indent="0">
              <a:buNone/>
            </a:pPr>
            <a:r>
              <a:rPr lang="hr-HR" b="1" dirty="0"/>
              <a:t>4</a:t>
            </a:r>
            <a:r>
              <a:rPr lang="hr-HR" dirty="0"/>
              <a:t>. ”Zelena planina koja čuva leđa Zagrebu”.</a:t>
            </a:r>
          </a:p>
          <a:p>
            <a:pPr marL="0" indent="0">
              <a:buNone/>
            </a:pPr>
            <a:r>
              <a:rPr lang="hr-HR" b="1" dirty="0"/>
              <a:t>5</a:t>
            </a:r>
            <a:r>
              <a:rPr lang="hr-HR" dirty="0"/>
              <a:t>. Glavno obilježje su mu/joj slano jezero Mir 			    	    i visoki strmci.</a:t>
            </a:r>
          </a:p>
          <a:p>
            <a:pPr marL="0" indent="0">
              <a:buNone/>
            </a:pPr>
            <a:r>
              <a:rPr lang="hr-HR" b="1" dirty="0"/>
              <a:t>6</a:t>
            </a:r>
            <a:r>
              <a:rPr lang="hr-HR" dirty="0"/>
              <a:t>. U njemu se nalazi europsko selo roda </a:t>
            </a:r>
            <a:r>
              <a:rPr lang="hr-HR" dirty="0" err="1"/>
              <a:t>Čigoč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b="1" dirty="0"/>
              <a:t>7</a:t>
            </a:r>
            <a:r>
              <a:rPr lang="hr-HR" dirty="0"/>
              <a:t>. Najmlađi park prirode s ukupno 44 otoka.</a:t>
            </a:r>
          </a:p>
          <a:p>
            <a:pPr marL="0" indent="0">
              <a:buNone/>
            </a:pPr>
            <a:r>
              <a:rPr lang="hr-HR" b="1" dirty="0"/>
              <a:t>8</a:t>
            </a:r>
            <a:r>
              <a:rPr lang="hr-HR" dirty="0"/>
              <a:t>. Planina u Istri.</a:t>
            </a:r>
          </a:p>
          <a:p>
            <a:pPr marL="0" indent="0">
              <a:buNone/>
            </a:pPr>
            <a:r>
              <a:rPr lang="hr-HR" b="1" dirty="0"/>
              <a:t>9</a:t>
            </a:r>
            <a:r>
              <a:rPr lang="hr-HR" dirty="0"/>
              <a:t>. Zbog iznimne raznolikosti stijena stekao je 				 status </a:t>
            </a:r>
            <a:r>
              <a:rPr lang="hr-HR" dirty="0" err="1"/>
              <a:t>geoparka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b="1" dirty="0"/>
              <a:t>10</a:t>
            </a:r>
            <a:r>
              <a:rPr lang="hr-HR" dirty="0"/>
              <a:t>. Močvarni prostor na ušću Drave u Dunav.</a:t>
            </a:r>
          </a:p>
          <a:p>
            <a:pPr marL="0" indent="0">
              <a:buNone/>
            </a:pPr>
            <a:r>
              <a:rPr lang="hr-HR" b="1" dirty="0"/>
              <a:t>11</a:t>
            </a:r>
            <a:r>
              <a:rPr lang="hr-HR" dirty="0"/>
              <a:t>. Najveći park prirode uvršten na popis međunarodnih rezervata biosfere.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6FB08BA-10F4-4C95-A32C-C2FFF19EA8D7}"/>
              </a:ext>
            </a:extLst>
          </p:cNvPr>
          <p:cNvSpPr txBox="1"/>
          <p:nvPr/>
        </p:nvSpPr>
        <p:spPr>
          <a:xfrm>
            <a:off x="2839498" y="57658"/>
            <a:ext cx="7414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i="1" dirty="0">
                <a:solidFill>
                  <a:srgbClr val="C00000"/>
                </a:solidFill>
              </a:rPr>
              <a:t>Riješi križaljku uz pomoć stranice 112 i 113 u udžbeniku i atlasa.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DF09331-B38F-4C60-823C-57B44B789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6A47A663-EBF1-4011-8888-674785C2C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67" y="254431"/>
            <a:ext cx="6719544" cy="6498627"/>
          </a:xfrm>
        </p:spPr>
      </p:pic>
      <p:pic>
        <p:nvPicPr>
          <p:cNvPr id="7" name="Slika 10">
            <a:extLst>
              <a:ext uri="{FF2B5EF4-FFF2-40B4-BE49-F238E27FC236}">
                <a16:creationId xmlns:a16="http://schemas.microsoft.com/office/drawing/2014/main" xmlns="" id="{686FC6E7-F22C-47ED-9CFF-178C0C3D1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zervirano mjesto sadržaja 7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B6E7E801-3EA5-435F-B4E9-68FE62B19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17" y="363556"/>
            <a:ext cx="5729865" cy="5541485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1D9F864-F13E-4D5E-BBA9-0C8456FB3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8" t="48187" b="4770"/>
          <a:stretch/>
        </p:blipFill>
        <p:spPr>
          <a:xfrm>
            <a:off x="9034271" y="88021"/>
            <a:ext cx="3009987" cy="256640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165B2A3-FD25-428C-B74E-AA494F8B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752" y="2378887"/>
            <a:ext cx="3290371" cy="341840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50F37DBF-6F5A-4E60-961A-3F59564D45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r="14469" b="39184"/>
          <a:stretch/>
        </p:blipFill>
        <p:spPr>
          <a:xfrm>
            <a:off x="45720" y="3273424"/>
            <a:ext cx="3547873" cy="3332996"/>
          </a:xfrm>
          <a:prstGeom prst="rect">
            <a:avLst/>
          </a:prstGeom>
        </p:spPr>
      </p:pic>
      <p:pic>
        <p:nvPicPr>
          <p:cNvPr id="17" name="Rezervirano mjesto sadržaja 12" descr="Slika na kojoj se prikazuje na otvorenom, planina, priroda, stijena&#10;&#10;Opis je automatski generiran">
            <a:extLst>
              <a:ext uri="{FF2B5EF4-FFF2-40B4-BE49-F238E27FC236}">
                <a16:creationId xmlns:a16="http://schemas.microsoft.com/office/drawing/2014/main" xmlns="" id="{FDC25AE5-1BF8-4EFA-9B37-27D8D539C8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4"/>
          <a:stretch/>
        </p:blipFill>
        <p:spPr>
          <a:xfrm>
            <a:off x="111165" y="0"/>
            <a:ext cx="3303966" cy="3679636"/>
          </a:xfrm>
          <a:prstGeom prst="rect">
            <a:avLst/>
          </a:prstGeom>
        </p:spPr>
      </p:pic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DD58A7C4-8421-46D1-B442-45FB08E6A67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415131" y="1839818"/>
            <a:ext cx="1458621" cy="9033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A4F43718-9F0A-45D4-BACB-9E4270A44483}"/>
              </a:ext>
            </a:extLst>
          </p:cNvPr>
          <p:cNvCxnSpPr>
            <a:cxnSpLocks/>
          </p:cNvCxnSpPr>
          <p:nvPr/>
        </p:nvCxnSpPr>
        <p:spPr>
          <a:xfrm flipH="1" flipV="1">
            <a:off x="4873752" y="2121763"/>
            <a:ext cx="3935000" cy="1532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86FC6E7-F22C-47ED-9CFF-178C0C3D1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45534E74-DFDC-49E3-9FD4-2BD2500EA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9" y="0"/>
            <a:ext cx="5057875" cy="6858000"/>
          </a:xfrm>
          <a:prstGeom prst="rect">
            <a:avLst/>
          </a:prstGeom>
        </p:spPr>
      </p:pic>
      <p:pic>
        <p:nvPicPr>
          <p:cNvPr id="15" name="Slika 14" descr="Slika na kojoj se prikazuje tekst, hrana&#10;&#10;Opis je automatski generiran">
            <a:extLst>
              <a:ext uri="{FF2B5EF4-FFF2-40B4-BE49-F238E27FC236}">
                <a16:creationId xmlns:a16="http://schemas.microsoft.com/office/drawing/2014/main" xmlns="" id="{A7585E21-F86B-420C-A7E2-A29C5D5EB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/>
          <a:stretch/>
        </p:blipFill>
        <p:spPr>
          <a:xfrm>
            <a:off x="5645079" y="7292"/>
            <a:ext cx="5194299" cy="6843416"/>
          </a:xfrm>
          <a:prstGeom prst="rect">
            <a:avLst/>
          </a:prstGeom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09D6DA6C-5FB4-4222-B31F-0E6A5EC6C8CC}"/>
              </a:ext>
            </a:extLst>
          </p:cNvPr>
          <p:cNvSpPr/>
          <p:nvPr/>
        </p:nvSpPr>
        <p:spPr>
          <a:xfrm>
            <a:off x="28766" y="6578353"/>
            <a:ext cx="5128854" cy="27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xmlns="" id="{852EFBE8-4F17-485C-B68E-8BACE7878464}"/>
              </a:ext>
            </a:extLst>
          </p:cNvPr>
          <p:cNvSpPr/>
          <p:nvPr/>
        </p:nvSpPr>
        <p:spPr>
          <a:xfrm>
            <a:off x="714298" y="212157"/>
            <a:ext cx="3757789" cy="5948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>
                <a:solidFill>
                  <a:schemeClr val="accent6"/>
                </a:solidFill>
              </a:rPr>
              <a:t>NACIONALNI PARKOVI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5570F0F-5E08-4C08-852A-19502A70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3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0" y="122464"/>
            <a:ext cx="10344150" cy="5829300"/>
          </a:xfrm>
          <a:prstGeom prst="rect">
            <a:avLst/>
          </a:prstGeom>
        </p:spPr>
      </p:pic>
      <p:pic>
        <p:nvPicPr>
          <p:cNvPr id="5" name="Slika 10">
            <a:extLst>
              <a:ext uri="{FF2B5EF4-FFF2-40B4-BE49-F238E27FC236}">
                <a16:creationId xmlns:a16="http://schemas.microsoft.com/office/drawing/2014/main" xmlns="" id="{686FC6E7-F22C-47ED-9CFF-178C0C3D1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1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D2BAF3D-1A63-45FF-ADC2-24013A89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58"/>
            <a:ext cx="10515600" cy="673562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Nacionalni park Kornati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53059CC-9F9B-46AE-9791-EECDD0FB0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6979" y="753574"/>
            <a:ext cx="7438042" cy="591594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E350222-0565-4B25-A4A6-0E64FE7E9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3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855867-1F61-4C2E-88C0-6F0A98F7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3"/>
            <a:ext cx="10515600" cy="701335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Nacionalni park Mljet</a:t>
            </a:r>
            <a:endParaRPr lang="hr-HR" sz="4000" b="1" dirty="0">
              <a:solidFill>
                <a:srgbClr val="C000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DBFCB143-FC25-46F1-ADDB-00764FF99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7072" y="741110"/>
            <a:ext cx="7397856" cy="59529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DB578E0-9145-48B9-BCA2-AFABE5785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7209ABF4-DA43-43E2-A2CD-96DCF17B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86" y="0"/>
            <a:ext cx="5114134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FEFC657-2DAA-4F34-8157-55EF91F0B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"/>
          <a:stretch/>
        </p:blipFill>
        <p:spPr>
          <a:xfrm>
            <a:off x="6179387" y="8878"/>
            <a:ext cx="5294431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D9865FF-AFF5-45BE-9CB6-E126C6670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E956C8AA-0AD9-4BB0-8999-111505C94F22}"/>
              </a:ext>
            </a:extLst>
          </p:cNvPr>
          <p:cNvSpPr/>
          <p:nvPr/>
        </p:nvSpPr>
        <p:spPr>
          <a:xfrm>
            <a:off x="0" y="6244046"/>
            <a:ext cx="4075611" cy="5873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accent6"/>
                </a:solidFill>
              </a:rPr>
              <a:t>PARKOVI </a:t>
            </a:r>
            <a:r>
              <a:rPr lang="hr-HR" sz="2200" b="1" dirty="0" smtClean="0">
                <a:solidFill>
                  <a:schemeClr val="accent6"/>
                </a:solidFill>
              </a:rPr>
              <a:t>PRIRODE I </a:t>
            </a:r>
          </a:p>
          <a:p>
            <a:pPr algn="ctr"/>
            <a:r>
              <a:rPr lang="hr-HR" sz="2200" b="1" dirty="0" smtClean="0">
                <a:solidFill>
                  <a:schemeClr val="accent6"/>
                </a:solidFill>
              </a:rPr>
              <a:t>REGIONALNI PARKOVI</a:t>
            </a:r>
            <a:endParaRPr lang="hr-HR" sz="2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3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F635E4-4AFE-485A-84C8-9066BBC8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53"/>
            <a:ext cx="10515600" cy="827977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Park prirode Kopački rit</a:t>
            </a:r>
            <a:endParaRPr lang="hr-HR" sz="4000" b="1" dirty="0">
              <a:solidFill>
                <a:srgbClr val="C000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B8F5509-0390-429D-994F-B928B7C76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5661" y="762337"/>
            <a:ext cx="7340677" cy="58221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8163F22-B89B-4354-8046-A737CC3D5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286" y="6324328"/>
            <a:ext cx="2888201" cy="5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43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240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Nacionalni park Kornati</vt:lpstr>
      <vt:lpstr>Nacionalni park Mljet</vt:lpstr>
      <vt:lpstr>PowerPoint Presentation</vt:lpstr>
      <vt:lpstr>Park prirode Kopački 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Alen Krmpotić</dc:creator>
  <cp:lastModifiedBy>USER</cp:lastModifiedBy>
  <cp:revision>55</cp:revision>
  <dcterms:created xsi:type="dcterms:W3CDTF">2020-03-28T21:57:54Z</dcterms:created>
  <dcterms:modified xsi:type="dcterms:W3CDTF">2020-04-05T20:45:51Z</dcterms:modified>
</cp:coreProperties>
</file>