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7"/>
  </p:notesMasterIdLst>
  <p:sldIdLst>
    <p:sldId id="258" r:id="rId4"/>
    <p:sldId id="256" r:id="rId5"/>
    <p:sldId id="265" r:id="rId6"/>
    <p:sldId id="260" r:id="rId7"/>
    <p:sldId id="261" r:id="rId8"/>
    <p:sldId id="262" r:id="rId9"/>
    <p:sldId id="266" r:id="rId10"/>
    <p:sldId id="263" r:id="rId11"/>
    <p:sldId id="267" r:id="rId12"/>
    <p:sldId id="268" r:id="rId13"/>
    <p:sldId id="269" r:id="rId14"/>
    <p:sldId id="270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4" r:id="rId24"/>
    <p:sldId id="278" r:id="rId25"/>
    <p:sldId id="259" r:id="rId2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04" autoAdjust="0"/>
  </p:normalViewPr>
  <p:slideViewPr>
    <p:cSldViewPr>
      <p:cViewPr varScale="1">
        <p:scale>
          <a:sx n="62" d="100"/>
          <a:sy n="62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D17D81-8366-4BC0-ABAE-9597B875AA65}" type="datetimeFigureOut">
              <a:rPr lang="sr-Latn-CS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18FBE-A0E1-4886-A1AF-BACBFED7E7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smtClean="0"/>
              <a:t>-</a:t>
            </a:r>
            <a:r>
              <a:rPr lang="hr-HR" b="1" smtClean="0"/>
              <a:t>opisati </a:t>
            </a:r>
            <a:r>
              <a:rPr lang="hr-HR" smtClean="0"/>
              <a:t>specifičnosti poljoprivrede pojedinih regija</a:t>
            </a:r>
          </a:p>
          <a:p>
            <a:pPr>
              <a:spcBef>
                <a:spcPct val="0"/>
              </a:spcBef>
            </a:pPr>
            <a:r>
              <a:rPr lang="hr-HR" smtClean="0"/>
              <a:t>-</a:t>
            </a:r>
            <a:r>
              <a:rPr lang="hr-HR" b="1" smtClean="0"/>
              <a:t>nabrojiti</a:t>
            </a:r>
            <a:r>
              <a:rPr lang="hr-HR" smtClean="0"/>
              <a:t> važnije poljoprivredne kulture i vrste stočarske proizvodnje</a:t>
            </a:r>
          </a:p>
          <a:p>
            <a:pPr>
              <a:spcBef>
                <a:spcPct val="0"/>
              </a:spcBef>
            </a:pPr>
            <a:r>
              <a:rPr lang="hr-HR" smtClean="0"/>
              <a:t>-</a:t>
            </a:r>
            <a:r>
              <a:rPr lang="hr-HR" b="1" smtClean="0"/>
              <a:t>obrazložiti </a:t>
            </a:r>
            <a:r>
              <a:rPr lang="hr-HR" smtClean="0"/>
              <a:t>zašto je Nizinska Hrvatska najvažnija poljoprivredna regija</a:t>
            </a:r>
          </a:p>
          <a:p>
            <a:pPr>
              <a:spcBef>
                <a:spcPct val="0"/>
              </a:spcBef>
            </a:pPr>
            <a:r>
              <a:rPr lang="hr-HR" smtClean="0"/>
              <a:t>-</a:t>
            </a:r>
            <a:r>
              <a:rPr lang="hr-HR" b="1" smtClean="0"/>
              <a:t>opisati </a:t>
            </a:r>
            <a:r>
              <a:rPr lang="hr-HR" smtClean="0"/>
              <a:t>što je staklenička proizvodnja</a:t>
            </a:r>
          </a:p>
          <a:p>
            <a:pPr>
              <a:spcBef>
                <a:spcPct val="0"/>
              </a:spcBef>
            </a:pPr>
            <a:r>
              <a:rPr lang="hr-HR" b="1" smtClean="0"/>
              <a:t>-opisati</a:t>
            </a:r>
            <a:r>
              <a:rPr lang="hr-HR" smtClean="0"/>
              <a:t> obilježja vinogradarstva, vinarstva i podrumarstva</a:t>
            </a:r>
          </a:p>
          <a:p>
            <a:pPr>
              <a:spcBef>
                <a:spcPct val="0"/>
              </a:spcBef>
            </a:pPr>
            <a:r>
              <a:rPr lang="hr-HR" smtClean="0"/>
              <a:t>-</a:t>
            </a:r>
            <a:r>
              <a:rPr lang="hr-HR" b="1" smtClean="0"/>
              <a:t>navesti </a:t>
            </a:r>
            <a:r>
              <a:rPr lang="hr-HR" smtClean="0"/>
              <a:t>udio šuma u Nizinskoj Hr.</a:t>
            </a:r>
          </a:p>
          <a:p>
            <a:pPr>
              <a:spcBef>
                <a:spcPct val="0"/>
              </a:spcBef>
            </a:pPr>
            <a:r>
              <a:rPr lang="hr-HR" smtClean="0"/>
              <a:t>-</a:t>
            </a:r>
            <a:r>
              <a:rPr lang="hr-HR" b="1" smtClean="0"/>
              <a:t>navesti</a:t>
            </a:r>
            <a:r>
              <a:rPr lang="hr-HR" smtClean="0"/>
              <a:t> najzastupljenije šumske vrste</a:t>
            </a:r>
          </a:p>
          <a:p>
            <a:pPr>
              <a:spcBef>
                <a:spcPct val="0"/>
              </a:spcBef>
            </a:pPr>
            <a:r>
              <a:rPr lang="hr-HR" smtClean="0"/>
              <a:t> -</a:t>
            </a:r>
            <a:r>
              <a:rPr lang="hr-HR" b="1" smtClean="0"/>
              <a:t>odrediti</a:t>
            </a:r>
            <a:r>
              <a:rPr lang="hr-HR" smtClean="0"/>
              <a:t> gospodarsku važnost hrasta lužnjaka za drvnu industriju i izvoz </a:t>
            </a:r>
          </a:p>
          <a:p>
            <a:pPr>
              <a:spcBef>
                <a:spcPct val="0"/>
              </a:spcBef>
            </a:pPr>
            <a:r>
              <a:rPr lang="hr-HR" smtClean="0"/>
              <a:t>-</a:t>
            </a:r>
            <a:r>
              <a:rPr lang="hr-HR" b="1" smtClean="0"/>
              <a:t>navesti</a:t>
            </a:r>
            <a:r>
              <a:rPr lang="hr-HR" smtClean="0"/>
              <a:t> vrste riba koje se najviše uzgajaju u ribnjacima</a:t>
            </a:r>
          </a:p>
          <a:p>
            <a:pPr>
              <a:spcBef>
                <a:spcPct val="0"/>
              </a:spcBef>
            </a:pPr>
            <a:endParaRPr lang="hr-HR" smtClean="0"/>
          </a:p>
          <a:p>
            <a:pPr>
              <a:spcBef>
                <a:spcPct val="0"/>
              </a:spcBef>
            </a:pPr>
            <a:r>
              <a:rPr lang="hr-HR" smtClean="0"/>
              <a:t>-</a:t>
            </a:r>
            <a:r>
              <a:rPr lang="hr-HR" b="1" smtClean="0"/>
              <a:t>nabrojiti i pokazati</a:t>
            </a:r>
            <a:r>
              <a:rPr lang="hr-HR" smtClean="0"/>
              <a:t> na geografskoj karti: poljoprivredne regije Nizinske Hrvatske , područja poznata po uzgoju vinove loze i po proizvodnji vina, najveće ribnjake</a:t>
            </a:r>
          </a:p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496052-E4F0-4587-B27A-87CBDABEEB9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smtClean="0"/>
              <a:t>Primarnim djelatnostima pripadaju zanimanja kojima se čovjek bavi još od</a:t>
            </a:r>
          </a:p>
          <a:p>
            <a:pPr>
              <a:spcBef>
                <a:spcPct val="0"/>
              </a:spcBef>
            </a:pPr>
            <a:r>
              <a:rPr lang="hr-HR" smtClean="0"/>
              <a:t>prvobitne zajednice. To su poljoprivreda, šumarstvo, ribarstvo i lov. Isprva</a:t>
            </a:r>
          </a:p>
          <a:p>
            <a:pPr>
              <a:spcBef>
                <a:spcPct val="0"/>
              </a:spcBef>
            </a:pPr>
            <a:r>
              <a:rPr lang="hr-HR" smtClean="0"/>
              <a:t>su se gotovo svi ljudi bavili tim djelatnostima. Poljoprivreda obuhvaća poljodjelstvo</a:t>
            </a:r>
          </a:p>
          <a:p>
            <a:pPr>
              <a:spcBef>
                <a:spcPct val="0"/>
              </a:spcBef>
            </a:pPr>
            <a:r>
              <a:rPr lang="hr-HR" smtClean="0"/>
              <a:t>(uzgoj različitih biljnih kultura) i stočarstvo (uzgoj životinja). </a:t>
            </a:r>
            <a:r>
              <a:rPr lang="hr-HR" i="1" smtClean="0"/>
              <a:t>Za</a:t>
            </a:r>
          </a:p>
          <a:p>
            <a:pPr>
              <a:spcBef>
                <a:spcPct val="0"/>
              </a:spcBef>
            </a:pPr>
            <a:r>
              <a:rPr lang="hr-HR" i="1" smtClean="0"/>
              <a:t>koje se sve potrebe uzgajaju životinje? Ribarstvo obuhvaća ulov i uzgoj ribe</a:t>
            </a:r>
          </a:p>
          <a:p>
            <a:pPr>
              <a:spcBef>
                <a:spcPct val="0"/>
              </a:spcBef>
            </a:pPr>
            <a:r>
              <a:rPr lang="hr-HR" smtClean="0"/>
              <a:t>te drugih morskih i slatkovodnih organizama. Šumarstvo je gospodarenje</a:t>
            </a:r>
          </a:p>
          <a:p>
            <a:pPr>
              <a:spcBef>
                <a:spcPct val="0"/>
              </a:spcBef>
            </a:pPr>
            <a:r>
              <a:rPr lang="hr-HR" smtClean="0"/>
              <a:t>šumama, dakle njihovo iskorištavanje ali i pošumljivanje i opća briga o šumama.</a:t>
            </a:r>
          </a:p>
          <a:p>
            <a:pPr>
              <a:spcBef>
                <a:spcPct val="0"/>
              </a:spcBef>
            </a:pPr>
            <a:r>
              <a:rPr lang="hr-HR" smtClean="0"/>
              <a:t>U nerazvijenim i slabo razvijenim zemljama i danas se znatan dio</a:t>
            </a:r>
          </a:p>
          <a:p>
            <a:pPr>
              <a:spcBef>
                <a:spcPct val="0"/>
              </a:spcBef>
            </a:pPr>
            <a:r>
              <a:rPr lang="hr-HR" smtClean="0"/>
              <a:t>stanovništva bavi primarnim djelatnostima, ali pretežno za vlastite potrebe.</a:t>
            </a:r>
          </a:p>
          <a:p>
            <a:pPr>
              <a:spcBef>
                <a:spcPct val="0"/>
              </a:spcBef>
            </a:pPr>
            <a:r>
              <a:rPr lang="hr-HR" smtClean="0"/>
              <a:t>Nasuprot tome, u visokorazvijenim zemljama primarnim djelatnostima bavi se malo ljudi ali proizvode uglavnom za prodaju, primjenjujući napredne načine proizvodnje. Osuvremenjivanje poljoprivrede glavni je razlog smanjenja zaposlenih u primarnim djelatnostima.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18DB3-56CA-428D-9800-DC843FD9487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u="sng" smtClean="0"/>
              <a:t>UVODNI DIO</a:t>
            </a:r>
            <a:endParaRPr lang="hr-HR" smtClean="0"/>
          </a:p>
          <a:p>
            <a:pPr>
              <a:spcBef>
                <a:spcPct val="0"/>
              </a:spcBef>
            </a:pPr>
            <a:r>
              <a:rPr lang="hr-HR" smtClean="0"/>
              <a:t>-ponoviti prirodno geografska obilježja prostora Nizinske Hrvatske (reljef, klima, tlo, vegetacija, obilježja voda) – prema pitanjima za provjeru obrazovnih ishoda u nastavnim jedinicama 13., 16., 17., 19.</a:t>
            </a:r>
          </a:p>
          <a:p>
            <a:pPr>
              <a:spcBef>
                <a:spcPct val="0"/>
              </a:spcBef>
            </a:pPr>
            <a:r>
              <a:rPr lang="hr-HR" smtClean="0"/>
              <a:t>-odgovoriti usmeno na pitanja iz uvoda u lekciju (udžbenik, str.148.)</a:t>
            </a:r>
          </a:p>
          <a:p>
            <a:pPr>
              <a:spcBef>
                <a:spcPct val="0"/>
              </a:spcBef>
            </a:pPr>
            <a:r>
              <a:rPr lang="hr-HR" smtClean="0"/>
              <a:t>-najaviti cilj i objasniti način rada</a:t>
            </a:r>
          </a:p>
          <a:p>
            <a:pPr>
              <a:spcBef>
                <a:spcPct val="0"/>
              </a:spcBef>
            </a:pPr>
            <a:r>
              <a:rPr lang="hr-HR" smtClean="0"/>
              <a:t> </a:t>
            </a:r>
          </a:p>
          <a:p>
            <a:pPr>
              <a:spcBef>
                <a:spcPct val="0"/>
              </a:spcBef>
            </a:pPr>
            <a:r>
              <a:rPr lang="hr-HR" u="sng" smtClean="0"/>
              <a:t>GLAVNI DIO</a:t>
            </a:r>
            <a:endParaRPr lang="hr-HR" smtClean="0"/>
          </a:p>
          <a:p>
            <a:pPr>
              <a:spcBef>
                <a:spcPct val="0"/>
              </a:spcBef>
            </a:pPr>
            <a:r>
              <a:rPr lang="hr-HR" smtClean="0"/>
              <a:t>-učenici radom u trojkama analiziraju tekst i grafičke priloge u udžbeniku (str. 148./152.) i ispisuju bilješke u obliku umnih mapa na papir dimenzija A3</a:t>
            </a:r>
          </a:p>
          <a:p>
            <a:pPr>
              <a:spcBef>
                <a:spcPct val="0"/>
              </a:spcBef>
            </a:pPr>
            <a:r>
              <a:rPr lang="hr-HR" smtClean="0"/>
              <a:t>-nakon završetka slijedi prezentacija nekoliko uradaka (prezentira po dogovoru jedan/dva/sva tri člana trojke); prezentira se uz pomoć  geografske karte i umne mape</a:t>
            </a:r>
          </a:p>
          <a:p>
            <a:pPr>
              <a:spcBef>
                <a:spcPct val="0"/>
              </a:spcBef>
            </a:pPr>
            <a:r>
              <a:rPr lang="hr-HR" smtClean="0"/>
              <a:t>-učenici koji slušaju izlaganje mogu nakon završetka postavljati pitanja, otvoriti diskusiju o nekom problemu i sl.</a:t>
            </a:r>
          </a:p>
          <a:p>
            <a:pPr>
              <a:spcBef>
                <a:spcPct val="0"/>
              </a:spcBef>
            </a:pPr>
            <a:r>
              <a:rPr lang="hr-HR" u="sng" smtClean="0"/>
              <a:t>ZAVRŠNI DIO</a:t>
            </a:r>
            <a:endParaRPr lang="hr-HR" smtClean="0"/>
          </a:p>
          <a:p>
            <a:pPr>
              <a:spcBef>
                <a:spcPct val="0"/>
              </a:spcBef>
            </a:pPr>
            <a:r>
              <a:rPr lang="hr-HR" smtClean="0"/>
              <a:t>-radom u trojkama riješiti zadatke za provjeru ishoda učenja (mogu se služiti izrađenim umnim mapama)</a:t>
            </a:r>
          </a:p>
          <a:p>
            <a:pPr>
              <a:spcBef>
                <a:spcPct val="0"/>
              </a:spcBef>
            </a:pPr>
            <a:r>
              <a:rPr lang="hr-HR" smtClean="0"/>
              <a:t>-uputiti učenike da riješe radnu bilježnicu kod kuće </a:t>
            </a:r>
          </a:p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9F41D0-C4BD-45F2-A3D2-ACD78C756648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83BB-C7FA-431A-99DF-11E05BE67063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48A5-D579-49D8-8501-257C3932F3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298C-8B1C-448A-B8B7-FE5C9DEC5070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B6F6-32F5-452D-8CCD-47BEC20029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76DE-4202-45E3-85F3-DF4D31B39C13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A246-0E22-45B7-A9D9-0C5B4AC70B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 4 - 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E4E8-590F-478E-85E0-1267984EAD5A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3A59-2517-4066-988E-C7310553A4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 4 - Za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6714-E48E-40F7-89B2-6EBC893883A3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ED09-115C-484D-BD39-250FF087A2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a 4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E537-05C9-4A17-ADA0-6C30E6C77457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9AC7-7777-420F-B628-D048AC1631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5CAF-79A0-4C09-AB85-C2C5A7C3893D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8B4E-1766-4782-8107-F2BCCAFD4A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F2B8-D9D9-4B9B-A5FD-F8C230950E71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3287-FAA4-4E25-B749-926395726D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994B-A19D-4128-849D-FD3124EDD33F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5FD35-5427-48AB-9A2E-81D13FBCA6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EF8C-095D-446A-8220-48FA378F016E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4CF7-D8A4-45D1-A7E5-F13AEBB765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6799-092E-485A-920F-AC19A62BF2AB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746E-84F6-42CB-94AE-AC8BA656E8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FB9E-47C4-4F79-A94B-450BB7B2109C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A6A3-C9A7-445C-AA7C-D050378020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471C-B352-4B2E-BCDC-89516EF7147D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4177-55AF-4D6F-933A-EFBDA0D690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2420938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09C09C-9211-47B6-9EE8-3381E0044B35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335ED4-2B61-462C-B829-E598CB5643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9DD5C-24D6-4911-B830-52EAAABA0B7A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4C6AAC-92A8-425C-B7B1-7A1B45643D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E5BCA-01B3-4DDA-B039-416CC0263D4A}" type="datetimeFigureOut">
              <a:rPr lang="hr-HR"/>
              <a:pPr>
                <a:defRPr/>
              </a:pPr>
              <a:t>13.4.2015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2D89E-4241-43AE-8D14-13F4D40430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ikon_programa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946150"/>
          </a:xfrm>
        </p:spPr>
        <p:txBody>
          <a:bodyPr/>
          <a:lstStyle/>
          <a:p>
            <a:pPr algn="l"/>
            <a:r>
              <a:rPr lang="hr-HR" smtClean="0">
                <a:solidFill>
                  <a:srgbClr val="92D050"/>
                </a:solidFill>
              </a:rPr>
              <a:t>Ravničarska poljoprivredna regija</a:t>
            </a:r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433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b="1" smtClean="0">
                <a:solidFill>
                  <a:srgbClr val="92D050"/>
                </a:solidFill>
              </a:rPr>
              <a:t>Vinogradarstvo, vinarstvo i podrumarstvo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hr-HR" smtClean="0">
                <a:sym typeface="Wingdings" pitchFamily="2" charset="2"/>
              </a:rPr>
              <a:t>Dominiraju sorte bijelog vina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hr-HR" smtClean="0">
                <a:sym typeface="Wingdings" pitchFamily="2" charset="2"/>
              </a:rPr>
              <a:t>Okolica Iloka i Đakova (biskupijska vina)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hr-HR" smtClean="0">
                <a:sym typeface="Wingdings" pitchFamily="2" charset="2"/>
              </a:rPr>
              <a:t>Dijelovi Baranja i Erduta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hr-HR" smtClean="0">
                <a:sym typeface="Wingdings" pitchFamily="2" charset="2"/>
              </a:rPr>
              <a:t>Okolica Kutjeva i Požeška kotlina</a:t>
            </a: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919288"/>
            <a:ext cx="88868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152525"/>
            <a:ext cx="62960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14313" y="928688"/>
            <a:ext cx="8229600" cy="1143000"/>
          </a:xfrm>
        </p:spPr>
        <p:txBody>
          <a:bodyPr/>
          <a:lstStyle/>
          <a:p>
            <a:pPr algn="l"/>
            <a:r>
              <a:rPr lang="hr-HR" smtClean="0">
                <a:solidFill>
                  <a:srgbClr val="92D050"/>
                </a:solidFill>
              </a:rPr>
              <a:t>Brežuljkasta poljoprivredna regija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57375"/>
            <a:ext cx="8229600" cy="48577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Prostor iznad 200 m nadmorske visine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Slabija kvaliteta tla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Manje povoljna klimatska obilježja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Puno malih posjeda koji ostvaruju niže prinose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Kukuruz, pšenica, krumpir, povrće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Govedarstvo (okolica Bjelovara), svinjogojstvo (Zagorje, Kordun, Banovina)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8261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71563"/>
            <a:ext cx="671512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1207"/>
          <a:stretch>
            <a:fillRect/>
          </a:stretch>
        </p:blipFill>
        <p:spPr bwMode="auto">
          <a:xfrm>
            <a:off x="857250" y="982663"/>
            <a:ext cx="657225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874712"/>
          </a:xfrm>
        </p:spPr>
        <p:txBody>
          <a:bodyPr/>
          <a:lstStyle/>
          <a:p>
            <a:pPr algn="l"/>
            <a:r>
              <a:rPr lang="hr-HR" smtClean="0">
                <a:solidFill>
                  <a:srgbClr val="92D050"/>
                </a:solidFill>
              </a:rPr>
              <a:t>Ekološka poljoprivreda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000250"/>
            <a:ext cx="8643938" cy="4572000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Proizvodnja zdrave hrane, bez primjene agrokemikalija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Komparativne prednosti Hrvatske – klima, tlo, poljoprivredne kulture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Uz kvalitetna ulaganja – proizvodnja “zdrave hrane”, ekološkog sjemena, meda, ljekovitog bilja itd.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1143000"/>
          </a:xfrm>
        </p:spPr>
        <p:txBody>
          <a:bodyPr/>
          <a:lstStyle/>
          <a:p>
            <a:pPr algn="l"/>
            <a:r>
              <a:rPr lang="hr-HR" smtClean="0">
                <a:solidFill>
                  <a:srgbClr val="92D050"/>
                </a:solidFill>
              </a:rPr>
              <a:t>Šumarstvo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720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Duga tradicija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Izgradnja i širenje poljoprivrednog zemljišta </a:t>
            </a:r>
            <a:r>
              <a:rPr lang="hr-HR" dirty="0" smtClean="0">
                <a:sym typeface="Wingdings" pitchFamily="2" charset="2"/>
              </a:rPr>
              <a:t> </a:t>
            </a:r>
            <a:r>
              <a:rPr lang="hr-HR" dirty="0" smtClean="0"/>
              <a:t>Smanjenje udjela šumskih površina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Listopadne šume hrasta i bukve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Spačvanska šuma – slavonski hrast – hrast lužnjak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EFED"/>
              </a:clrFrom>
              <a:clrTo>
                <a:srgbClr val="F0E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09875"/>
            <a:ext cx="6886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4703"/>
          <a:stretch>
            <a:fillRect/>
          </a:stretch>
        </p:blipFill>
        <p:spPr bwMode="auto">
          <a:xfrm>
            <a:off x="4000500" y="1143000"/>
            <a:ext cx="5000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mtClean="0">
                <a:solidFill>
                  <a:srgbClr val="92D050"/>
                </a:solidFill>
              </a:rPr>
              <a:t>Drvna industrija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286250"/>
          </a:xfrm>
        </p:spPr>
        <p:txBody>
          <a:bodyPr/>
          <a:lstStyle/>
          <a:p>
            <a:r>
              <a:rPr lang="hr-HR" smtClean="0">
                <a:solidFill>
                  <a:srgbClr val="92D050"/>
                </a:solidFill>
              </a:rPr>
              <a:t>Postrojenja</a:t>
            </a:r>
            <a:r>
              <a:rPr lang="hr-HR" smtClean="0"/>
              <a:t>:</a:t>
            </a:r>
          </a:p>
          <a:p>
            <a:pPr>
              <a:buFontTx/>
              <a:buChar char="-"/>
            </a:pPr>
            <a:r>
              <a:rPr lang="hr-HR" smtClean="0"/>
              <a:t>Bjelovar, Slavonski Brod, Vinkovci, Đurđenovac</a:t>
            </a:r>
          </a:p>
          <a:p>
            <a:r>
              <a:rPr lang="hr-HR" smtClean="0">
                <a:solidFill>
                  <a:srgbClr val="92D050"/>
                </a:solidFill>
              </a:rPr>
              <a:t>Namještaj</a:t>
            </a:r>
            <a:r>
              <a:rPr lang="hr-HR" smtClean="0"/>
              <a:t>:</a:t>
            </a:r>
          </a:p>
          <a:p>
            <a:pPr>
              <a:buFontTx/>
              <a:buChar char="-"/>
            </a:pPr>
            <a:r>
              <a:rPr lang="hr-HR" smtClean="0"/>
              <a:t>Zagreb, Slatina, Novska, Nova Gradiška, Virovitica</a:t>
            </a:r>
          </a:p>
          <a:p>
            <a:r>
              <a:rPr lang="hr-HR" smtClean="0">
                <a:solidFill>
                  <a:srgbClr val="92D050"/>
                </a:solidFill>
              </a:rPr>
              <a:t>Papir</a:t>
            </a:r>
            <a:r>
              <a:rPr lang="hr-HR" smtClean="0"/>
              <a:t>:</a:t>
            </a:r>
          </a:p>
          <a:p>
            <a:pPr>
              <a:buFont typeface="Arial" charset="0"/>
              <a:buNone/>
            </a:pPr>
            <a:r>
              <a:rPr lang="hr-HR" smtClean="0"/>
              <a:t>- Belišće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r="3383"/>
          <a:stretch>
            <a:fillRect/>
          </a:stretch>
        </p:blipFill>
        <p:spPr bwMode="auto">
          <a:xfrm>
            <a:off x="30163" y="2643188"/>
            <a:ext cx="52562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071563"/>
            <a:ext cx="4929188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5500688"/>
            <a:ext cx="15716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hr-HR" smtClean="0"/>
              <a:t>Poljoprivreda i šumarstvo Nizinske Hrvatske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Gospodarstvo Nizinske Hrvatske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14313" y="857250"/>
            <a:ext cx="8229600" cy="1143000"/>
          </a:xfrm>
        </p:spPr>
        <p:txBody>
          <a:bodyPr/>
          <a:lstStyle/>
          <a:p>
            <a:pPr algn="l"/>
            <a:r>
              <a:rPr lang="hr-HR" b="1" smtClean="0">
                <a:solidFill>
                  <a:srgbClr val="92D050"/>
                </a:solidFill>
              </a:rPr>
              <a:t>Ribnjačarstvo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643063"/>
            <a:ext cx="4000500" cy="52863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Slatkovodna riba: šaran, pastrva, amur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Jasinje (Slavonski Brod)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Končanica (Daruvar)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Našička Breznica (Našice)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Grudnjak (Orahovica)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403350"/>
            <a:ext cx="507206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981075"/>
            <a:ext cx="8229600" cy="6619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rgbClr val="92D050"/>
                </a:solidFill>
              </a:rPr>
              <a:t>Ponavljanje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50006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1. Obrazložite zašto je Nizinska Hrvatska najvažnija poljoprivredna regija u Hrvatskoj.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2. Koji dio Nizinske Hrvatske zauzima ravničarska poljoprivredna regija?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3.Što se najviše uzgaja u ravničarskoj poljoprivrednoj regiji?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4.Opišite što je staklenička proizvodnja.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5.Koje su najzastupljenije voćarske kulture u ravničarskoj regiji?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6.Koje sorte vina dominiraju u ravničarskoj regiji?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7.Navedite nekoliko područja poznatih po uzgoju vinove loze i po proizvodnji vina u Nizinskoj Hrvatskoj i pokažite ih na geografskoj karti.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8. Koji dio Nizinske Hrvatske zauzima brežuljkasta poljoprivredna regija?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7318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rgbClr val="92D050"/>
                </a:solidFill>
              </a:rPr>
              <a:t>Ponavljanje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148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9. Navedite što se najviše uzgaja u brežuljkastoj poljoprivrednoj regiji.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10.Što je ekološka poljoprivreda?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11.Zašto Hrvatska ima dobre predispozicije za bavljenje ekološkom poljoprivredom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12.Koliko iznosi udio šuma na prostoru Nizinske Hrvatske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13.Zašto se smanjuje udio šumskih površina?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14.Koje šumske vrste prevladavaju u Nizinskoj Hrvatskoj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15.Gdje se nalazi najveća hrvatska tvornica papira?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16.Koje se vrste riba najviše uzgajaju u ribnjacima?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17.Imenujte i pokažite na geografskoj karti nekoliko većih ribnjaka u Nizinskoj Hrvatskoj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874712"/>
          </a:xfrm>
          <a:solidFill>
            <a:srgbClr val="92D05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hr-HR" smtClean="0"/>
              <a:t>Primarni sektor</a:t>
            </a:r>
          </a:p>
        </p:txBody>
      </p:sp>
      <p:pic>
        <p:nvPicPr>
          <p:cNvPr id="4" name="Picture 20" descr="C:\Users\Svjetlana\AppData\Local\Microsoft\Windows\Temporary Internet Files\Content.IE5\0MWS68IU\MM90023654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2000250"/>
            <a:ext cx="108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:\Users\Svjetlana\AppData\Local\Microsoft\Windows\Temporary Internet Files\Content.IE5\LP68KNRA\MM90029708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928813"/>
            <a:ext cx="1238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C:\Users\Svjetlana\AppData\Local\Microsoft\Windows\Temporary Internet Files\Content.IE5\LP68KNRA\MM90023466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20002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C:\Users\Svjetlana\AppData\Local\Microsoft\Windows\Temporary Internet Files\Content.IE5\0MWS68IU\MC900197911[2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2071688"/>
            <a:ext cx="13287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43188" y="3071813"/>
            <a:ext cx="1428750" cy="5000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Šumarstvo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571500" y="3071813"/>
            <a:ext cx="1428750" cy="5000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Poljoprivreda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4857750" y="3071813"/>
            <a:ext cx="1428750" cy="5000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Lov</a:t>
            </a:r>
            <a:endParaRPr lang="hr-HR" dirty="0"/>
          </a:p>
        </p:txBody>
      </p:sp>
      <p:sp>
        <p:nvSpPr>
          <p:cNvPr id="13" name="Rectangle 12"/>
          <p:cNvSpPr/>
          <p:nvPr/>
        </p:nvSpPr>
        <p:spPr>
          <a:xfrm>
            <a:off x="7072313" y="3071813"/>
            <a:ext cx="1428750" cy="5000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Ribarstvo</a:t>
            </a:r>
            <a:endParaRPr lang="hr-HR" dirty="0"/>
          </a:p>
        </p:txBody>
      </p:sp>
      <p:pic>
        <p:nvPicPr>
          <p:cNvPr id="14" name="Picture 25" descr="C:\Users\Svjetlana\AppData\Local\Microsoft\Windows\Temporary Internet Files\Content.IE5\0MWS68IU\MM900283930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5407025"/>
            <a:ext cx="1514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3" y="3859213"/>
            <a:ext cx="9794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71500" y="5000625"/>
            <a:ext cx="1428750" cy="28575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Poljodjelstvo</a:t>
            </a:r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500063" y="6500813"/>
            <a:ext cx="1428750" cy="28575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Stočarstvo</a:t>
            </a:r>
            <a:endParaRPr lang="hr-HR" dirty="0"/>
          </a:p>
        </p:txBody>
      </p:sp>
      <p:pic>
        <p:nvPicPr>
          <p:cNvPr id="4099" name="Picture 3" descr="C:\Users\Svjetlana\AppData\Local\Microsoft\Windows\Temporary Internet Files\Content.IE5\MGU0FVWB\MC90038881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5314950"/>
            <a:ext cx="12144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Svjetlana\AppData\Local\Microsoft\Windows\Temporary Internet Files\Content.IE5\LP68KNRA\MM900303478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188" y="3643313"/>
            <a:ext cx="1047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7072313" y="4929188"/>
            <a:ext cx="1428750" cy="28575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Lov</a:t>
            </a:r>
            <a:endParaRPr lang="hr-HR" dirty="0"/>
          </a:p>
        </p:txBody>
      </p:sp>
      <p:sp>
        <p:nvSpPr>
          <p:cNvPr id="21" name="Rectangle 20"/>
          <p:cNvSpPr/>
          <p:nvPr/>
        </p:nvSpPr>
        <p:spPr>
          <a:xfrm>
            <a:off x="7072313" y="6215063"/>
            <a:ext cx="1500187" cy="5000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Uzgoj morskih organizama</a:t>
            </a:r>
            <a:endParaRPr lang="hr-HR" dirty="0"/>
          </a:p>
        </p:txBody>
      </p:sp>
      <p:pic>
        <p:nvPicPr>
          <p:cNvPr id="4101" name="Picture 5" descr="C:\Users\Svjetlana\AppData\Local\Microsoft\Windows\Temporary Internet Files\Content.IE5\0MWS68IU\MC900216716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25" y="5407025"/>
            <a:ext cx="10715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Svjetlana\AppData\Local\Microsoft\Windows\Temporary Internet Files\Content.IE5\8OC5G8SY\MM900282770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88" y="3857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571750" y="5000625"/>
            <a:ext cx="1500188" cy="28575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Iskorištavanje</a:t>
            </a:r>
            <a:endParaRPr lang="hr-HR" dirty="0"/>
          </a:p>
        </p:txBody>
      </p:sp>
      <p:sp>
        <p:nvSpPr>
          <p:cNvPr id="25" name="Rectangle 24"/>
          <p:cNvSpPr/>
          <p:nvPr/>
        </p:nvSpPr>
        <p:spPr>
          <a:xfrm>
            <a:off x="2571750" y="6429375"/>
            <a:ext cx="1571625" cy="3571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Pošumljavanje</a:t>
            </a:r>
            <a:endParaRPr lang="hr-HR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00563" y="3714750"/>
            <a:ext cx="1928812" cy="314325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1600" b="1" dirty="0">
                <a:latin typeface="+mj-lt"/>
                <a:ea typeface="+mj-ea"/>
                <a:cs typeface="+mj-cs"/>
              </a:rPr>
              <a:t>Nerazvijene</a:t>
            </a:r>
            <a:r>
              <a:rPr lang="hr-HR" sz="1600" dirty="0">
                <a:latin typeface="+mj-lt"/>
                <a:ea typeface="+mj-ea"/>
                <a:cs typeface="+mj-cs"/>
              </a:rPr>
              <a:t> zemlje </a:t>
            </a:r>
            <a:r>
              <a:rPr lang="hr-HR" sz="1600" dirty="0">
                <a:latin typeface="+mj-lt"/>
                <a:ea typeface="+mj-ea"/>
                <a:cs typeface="+mj-cs"/>
                <a:sym typeface="Wingdings" pitchFamily="2" charset="2"/>
              </a:rPr>
              <a:t> zastarjele metode  proizvodnja za vlastite potrebe  velik udio zaposlenih</a:t>
            </a:r>
          </a:p>
          <a:p>
            <a:pPr algn="ctr" fontAlgn="auto">
              <a:spcAft>
                <a:spcPts val="0"/>
              </a:spcAft>
              <a:defRPr/>
            </a:pPr>
            <a:endParaRPr lang="hr-HR" sz="1600" dirty="0">
              <a:latin typeface="+mj-lt"/>
              <a:ea typeface="+mj-ea"/>
              <a:cs typeface="+mj-cs"/>
              <a:sym typeface="Wingdings" pitchFamily="2" charset="2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r-HR" sz="1600" b="1" dirty="0">
                <a:latin typeface="+mj-lt"/>
                <a:ea typeface="+mj-ea"/>
                <a:cs typeface="+mj-cs"/>
                <a:sym typeface="Wingdings" pitchFamily="2" charset="2"/>
              </a:rPr>
              <a:t>Razvijene</a:t>
            </a:r>
            <a:r>
              <a:rPr lang="hr-HR" sz="1600" dirty="0">
                <a:latin typeface="+mj-lt"/>
                <a:ea typeface="+mj-ea"/>
                <a:cs typeface="+mj-cs"/>
                <a:sym typeface="Wingdings" pitchFamily="2" charset="2"/>
              </a:rPr>
              <a:t> zemlje  moderna tehnologija  proizvodnja za prodaju  mali udio zaposlenih</a:t>
            </a:r>
            <a:endParaRPr lang="hr-HR" sz="1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l"/>
            <a:r>
              <a:rPr lang="hr-HR" b="1" smtClean="0">
                <a:solidFill>
                  <a:srgbClr val="92D050"/>
                </a:solidFill>
              </a:rPr>
              <a:t>Poljoprivreda Nizinske Hrvatske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437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mtClean="0"/>
              <a:t>Najvažnija poljoprivredna regija u Hrvatskoj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hr-HR" smtClean="0">
                <a:sym typeface="Wingdings" pitchFamily="2" charset="2"/>
              </a:rPr>
              <a:t>70% površine je nizinski reljef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hr-HR" smtClean="0">
                <a:sym typeface="Wingdings" pitchFamily="2" charset="2"/>
              </a:rPr>
              <a:t>Povoljan sastav tla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hr-HR" smtClean="0">
                <a:sym typeface="Wingdings" pitchFamily="2" charset="2"/>
              </a:rPr>
              <a:t>Povoljni klimatski uvjeti</a:t>
            </a: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303337"/>
          </a:xfrm>
        </p:spPr>
        <p:txBody>
          <a:bodyPr/>
          <a:lstStyle/>
          <a:p>
            <a:pPr algn="l"/>
            <a:r>
              <a:rPr lang="hr-HR" sz="3600" smtClean="0">
                <a:solidFill>
                  <a:srgbClr val="92D050"/>
                </a:solidFill>
              </a:rPr>
              <a:t>Poljoprivredne površine – 42% zemljišta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2370138"/>
          <a:ext cx="8331200" cy="3806825"/>
        </p:xfrm>
        <a:graphic>
          <a:graphicData uri="http://schemas.openxmlformats.org/presentationml/2006/ole">
            <p:oleObj spid="_x0000_s7171" r:id="rId3" imgW="8327858" imgH="380423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7188" y="909638"/>
            <a:ext cx="8229600" cy="1376362"/>
          </a:xfrm>
        </p:spPr>
        <p:txBody>
          <a:bodyPr/>
          <a:lstStyle/>
          <a:p>
            <a:pPr algn="l"/>
            <a:r>
              <a:rPr lang="hr-HR" sz="4000" smtClean="0">
                <a:solidFill>
                  <a:srgbClr val="92D050"/>
                </a:solidFill>
              </a:rPr>
              <a:t>Obzirom na reljef i poljoprivredne kulture razlikuju 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286000"/>
            <a:ext cx="8229600" cy="43576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dirty="0" smtClean="0">
                <a:solidFill>
                  <a:srgbClr val="92D050"/>
                </a:solidFill>
              </a:rPr>
              <a:t>Ravničarska poljoprivredna regija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 smtClean="0"/>
              <a:t>Istočna Hrvatska (Slavonija, Srijem, Baranja)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 smtClean="0"/>
              <a:t>Dio središnje Hrvatske (Posavina, Podravina, dio Međimurja)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b="1" dirty="0" smtClean="0">
                <a:solidFill>
                  <a:srgbClr val="92D050"/>
                </a:solidFill>
              </a:rPr>
              <a:t>Brežuljkasta poljoprivredna regija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dirty="0" smtClean="0"/>
              <a:t>Veći dio središnje i manji dio istočne Hrvatske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8588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1143000"/>
          </a:xfrm>
        </p:spPr>
        <p:txBody>
          <a:bodyPr/>
          <a:lstStyle/>
          <a:p>
            <a:pPr algn="l"/>
            <a:r>
              <a:rPr lang="hr-HR" smtClean="0">
                <a:solidFill>
                  <a:srgbClr val="92D050"/>
                </a:solidFill>
              </a:rPr>
              <a:t>Ravničarska poljoprivredna regija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7148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Žitarice – kukuruz i pšenica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Žitnica Hrvatske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Industrijsko bilje – šećerna repa, uljarice,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Krumpir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Povrće – staklenička proizvodnja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Voćarske kulture – jabuke, kruške, šljive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Peradarske farme </a:t>
            </a:r>
            <a:r>
              <a:rPr lang="hr-HR" dirty="0" smtClean="0">
                <a:sym typeface="Wingdings" pitchFamily="2" charset="2"/>
              </a:rPr>
              <a:t> Međimurje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941513"/>
            <a:ext cx="5221287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850" y="1857375"/>
            <a:ext cx="363378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a 4 - Naslovn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a 4 - Zahva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816</Words>
  <Application>Microsoft Office PowerPoint</Application>
  <PresentationFormat>Prikaz na zaslonu (4:3)</PresentationFormat>
  <Paragraphs>127</Paragraphs>
  <Slides>23</Slides>
  <Notes>3</Notes>
  <HiddenSlides>0</HiddenSlides>
  <MMClips>0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Calibri</vt:lpstr>
      <vt:lpstr>Arial</vt:lpstr>
      <vt:lpstr>Wingdings</vt:lpstr>
      <vt:lpstr>Gea 4</vt:lpstr>
      <vt:lpstr>Gea 4 - Naslovnica</vt:lpstr>
      <vt:lpstr>Gea 4 - Zahvala</vt:lpstr>
      <vt:lpstr>Microsoft Office Excel Chart</vt:lpstr>
      <vt:lpstr>Slajd 1</vt:lpstr>
      <vt:lpstr>Poljoprivreda i šumarstvo Nizinske Hrvatske</vt:lpstr>
      <vt:lpstr>Primarni sektor</vt:lpstr>
      <vt:lpstr>Poljoprivreda Nizinske Hrvatske </vt:lpstr>
      <vt:lpstr>Poljoprivredne površine – 42% zemljišta</vt:lpstr>
      <vt:lpstr>Obzirom na reljef i poljoprivredne kulture razlikuju se:</vt:lpstr>
      <vt:lpstr>Slajd 7</vt:lpstr>
      <vt:lpstr>Ravničarska poljoprivredna regija</vt:lpstr>
      <vt:lpstr>Slajd 9</vt:lpstr>
      <vt:lpstr>Ravničarska poljoprivredna regija</vt:lpstr>
      <vt:lpstr>Slajd 11</vt:lpstr>
      <vt:lpstr>Brežuljkasta poljoprivredna regija</vt:lpstr>
      <vt:lpstr>Slajd 13</vt:lpstr>
      <vt:lpstr>Slajd 14</vt:lpstr>
      <vt:lpstr>Ekološka poljoprivreda</vt:lpstr>
      <vt:lpstr>Šumarstvo</vt:lpstr>
      <vt:lpstr>Slajd 17</vt:lpstr>
      <vt:lpstr>Drvna industrija</vt:lpstr>
      <vt:lpstr>Slajd 19</vt:lpstr>
      <vt:lpstr>Ribnjačarstvo</vt:lpstr>
      <vt:lpstr>Ponavljanje</vt:lpstr>
      <vt:lpstr>Ponavljanje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Ivica</dc:creator>
  <cp:lastModifiedBy>A.G. Matoš</cp:lastModifiedBy>
  <cp:revision>9</cp:revision>
  <dcterms:created xsi:type="dcterms:W3CDTF">2013-11-27T01:31:03Z</dcterms:created>
  <dcterms:modified xsi:type="dcterms:W3CDTF">2015-04-13T09:15:00Z</dcterms:modified>
</cp:coreProperties>
</file>