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99" r:id="rId2"/>
    <p:sldId id="398" r:id="rId3"/>
    <p:sldId id="401" r:id="rId4"/>
    <p:sldId id="402" r:id="rId5"/>
    <p:sldId id="403" r:id="rId6"/>
    <p:sldId id="404" r:id="rId7"/>
    <p:sldId id="405" r:id="rId8"/>
    <p:sldId id="391" r:id="rId9"/>
    <p:sldId id="411" r:id="rId10"/>
    <p:sldId id="393" r:id="rId11"/>
    <p:sldId id="394" r:id="rId12"/>
    <p:sldId id="396" r:id="rId13"/>
    <p:sldId id="416" r:id="rId14"/>
    <p:sldId id="395" r:id="rId15"/>
    <p:sldId id="397" r:id="rId16"/>
    <p:sldId id="40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bravko Šutak" initials="DŠ" lastIdx="3" clrIdx="0">
    <p:extLst>
      <p:ext uri="{19B8F6BF-5375-455C-9EA6-DF929625EA0E}">
        <p15:presenceInfo xmlns:p15="http://schemas.microsoft.com/office/powerpoint/2012/main" userId="07ddaabedf6947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7DC"/>
    <a:srgbClr val="FF8585"/>
    <a:srgbClr val="98E996"/>
    <a:srgbClr val="FFFF99"/>
    <a:srgbClr val="9FAECD"/>
    <a:srgbClr val="7188B6"/>
    <a:srgbClr val="FEBEF6"/>
    <a:srgbClr val="33CCFF"/>
    <a:srgbClr val="ADD8F5"/>
    <a:srgbClr val="CC2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rednji stil 4 - Isticanj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Srednji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rednji stil 4 - Istic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Srednji stil 4 - Isticanj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608" autoAdjust="0"/>
  </p:normalViewPr>
  <p:slideViewPr>
    <p:cSldViewPr snapToGrid="0">
      <p:cViewPr varScale="1">
        <p:scale>
          <a:sx n="42" d="100"/>
          <a:sy n="42" d="100"/>
        </p:scale>
        <p:origin x="134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4804C-A1EB-441D-A31D-203DD6BCC60E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5F070-6F04-4BCB-B662-8D56512109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652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0011DF9C-A13C-459A-9876-53319415B682}"/>
              </a:ext>
            </a:extLst>
          </p:cNvPr>
          <p:cNvSpPr/>
          <p:nvPr userDrawn="1"/>
        </p:nvSpPr>
        <p:spPr>
          <a:xfrm>
            <a:off x="235132" y="169817"/>
            <a:ext cx="8686800" cy="339634"/>
          </a:xfrm>
          <a:prstGeom prst="roundRect">
            <a:avLst/>
          </a:prstGeom>
          <a:solidFill>
            <a:srgbClr val="7030A0">
              <a:alpha val="56863"/>
            </a:srgbClr>
          </a:solidFill>
          <a:ln>
            <a:noFill/>
          </a:ln>
          <a:effectLst>
            <a:reflection blurRad="6350" stA="46000" endPos="3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hr-HR" sz="1600" b="1" dirty="0">
                <a:latin typeface="Comic Sans MS" panose="030F0702030302020204" pitchFamily="66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                                   Priroda 5</a:t>
            </a:r>
          </a:p>
        </p:txBody>
      </p:sp>
      <p:sp>
        <p:nvSpPr>
          <p:cNvPr id="8" name="Peterokut 7">
            <a:extLst>
              <a:ext uri="{FF2B5EF4-FFF2-40B4-BE49-F238E27FC236}">
                <a16:creationId xmlns:a16="http://schemas.microsoft.com/office/drawing/2014/main" xmlns="" id="{7A29F6EB-1AB4-49C5-8B95-604453A8E091}"/>
              </a:ext>
            </a:extLst>
          </p:cNvPr>
          <p:cNvSpPr/>
          <p:nvPr userDrawn="1"/>
        </p:nvSpPr>
        <p:spPr>
          <a:xfrm rot="10800000">
            <a:off x="352697" y="216569"/>
            <a:ext cx="365760" cy="705394"/>
          </a:xfrm>
          <a:prstGeom prst="pentag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 descr="Slikovni rezultat za jabuka crtež">
            <a:extLst>
              <a:ext uri="{FF2B5EF4-FFF2-40B4-BE49-F238E27FC236}">
                <a16:creationId xmlns:a16="http://schemas.microsoft.com/office/drawing/2014/main" xmlns="" id="{68C71C42-F9C1-4DCA-8D23-8D36A08EDE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352" y="169817"/>
            <a:ext cx="460210" cy="48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93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84D6-3405-430C-B3AA-619BD478B705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1450-EFE5-45F7-B526-FD97B9C7BC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089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84D6-3405-430C-B3AA-619BD478B705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1450-EFE5-45F7-B526-FD97B9C7BC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48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84D6-3405-430C-B3AA-619BD478B705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1450-EFE5-45F7-B526-FD97B9C7BC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169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84D6-3405-430C-B3AA-619BD478B705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1450-EFE5-45F7-B526-FD97B9C7BC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759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84D6-3405-430C-B3AA-619BD478B705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1450-EFE5-45F7-B526-FD97B9C7BC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509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84D6-3405-430C-B3AA-619BD478B705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1450-EFE5-45F7-B526-FD97B9C7BC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168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84D6-3405-430C-B3AA-619BD478B705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1450-EFE5-45F7-B526-FD97B9C7BC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929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84D6-3405-430C-B3AA-619BD478B705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1450-EFE5-45F7-B526-FD97B9C7BC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418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84D6-3405-430C-B3AA-619BD478B705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1450-EFE5-45F7-B526-FD97B9C7BC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860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84D6-3405-430C-B3AA-619BD478B705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1450-EFE5-45F7-B526-FD97B9C7BC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68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84D6-3405-430C-B3AA-619BD478B705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31450-EFE5-45F7-B526-FD97B9C7BC4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06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emf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emf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likovni rezultat za alphabet cartoon">
            <a:extLst>
              <a:ext uri="{FF2B5EF4-FFF2-40B4-BE49-F238E27FC236}">
                <a16:creationId xmlns:a16="http://schemas.microsoft.com/office/drawing/2014/main" xmlns="" id="{5223D34C-9ACB-45F7-AEEE-427BFCCCB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7" t="60000" r="26920" b="23280"/>
          <a:stretch/>
        </p:blipFill>
        <p:spPr bwMode="auto">
          <a:xfrm>
            <a:off x="4415976" y="2648561"/>
            <a:ext cx="1001486" cy="11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likovni rezultat za alphabet cartoon">
            <a:extLst>
              <a:ext uri="{FF2B5EF4-FFF2-40B4-BE49-F238E27FC236}">
                <a16:creationId xmlns:a16="http://schemas.microsoft.com/office/drawing/2014/main" xmlns="" id="{E88566AF-2F04-4906-8A1A-A81A44575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7" t="60000" r="26920" b="23280"/>
          <a:stretch/>
        </p:blipFill>
        <p:spPr bwMode="auto">
          <a:xfrm>
            <a:off x="1585678" y="2666611"/>
            <a:ext cx="1001486" cy="11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likovni rezultat za alphabet cartoon">
            <a:extLst>
              <a:ext uri="{FF2B5EF4-FFF2-40B4-BE49-F238E27FC236}">
                <a16:creationId xmlns:a16="http://schemas.microsoft.com/office/drawing/2014/main" xmlns="" id="{89128138-1E99-432E-8FB1-ED660B672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24656" r="78582" b="58624"/>
          <a:stretch/>
        </p:blipFill>
        <p:spPr bwMode="auto">
          <a:xfrm>
            <a:off x="7659920" y="4165819"/>
            <a:ext cx="972457" cy="11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likovni rezultat za alphabet cartoon">
            <a:extLst>
              <a:ext uri="{FF2B5EF4-FFF2-40B4-BE49-F238E27FC236}">
                <a16:creationId xmlns:a16="http://schemas.microsoft.com/office/drawing/2014/main" xmlns="" id="{394A9286-541C-4AD7-A844-1E3448C0C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4" t="60000" r="38624" b="23280"/>
          <a:stretch/>
        </p:blipFill>
        <p:spPr bwMode="auto">
          <a:xfrm>
            <a:off x="1084034" y="1009878"/>
            <a:ext cx="1016001" cy="11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likovni rezultat za alphabet cartoon">
            <a:extLst>
              <a:ext uri="{FF2B5EF4-FFF2-40B4-BE49-F238E27FC236}">
                <a16:creationId xmlns:a16="http://schemas.microsoft.com/office/drawing/2014/main" xmlns="" id="{D70CCA6E-F944-443A-96E5-9B91AEBE0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8" t="77460" r="10890" b="5291"/>
          <a:stretch/>
        </p:blipFill>
        <p:spPr bwMode="auto">
          <a:xfrm>
            <a:off x="1040596" y="4310873"/>
            <a:ext cx="1001486" cy="118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likovni rezultat za alphabet cartoon">
            <a:extLst>
              <a:ext uri="{FF2B5EF4-FFF2-40B4-BE49-F238E27FC236}">
                <a16:creationId xmlns:a16="http://schemas.microsoft.com/office/drawing/2014/main" xmlns="" id="{2D31252D-008E-4167-AF6A-ABED9B786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6" t="24656" r="34815" b="58624"/>
          <a:stretch/>
        </p:blipFill>
        <p:spPr bwMode="auto">
          <a:xfrm>
            <a:off x="1998433" y="1022349"/>
            <a:ext cx="870858" cy="11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likovni rezultat za alphabet cartoon">
            <a:extLst>
              <a:ext uri="{FF2B5EF4-FFF2-40B4-BE49-F238E27FC236}">
                <a16:creationId xmlns:a16="http://schemas.microsoft.com/office/drawing/2014/main" xmlns="" id="{8C613907-7F55-4FB1-959A-BF65DDCDE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24656" r="78582" b="58624"/>
          <a:stretch/>
        </p:blipFill>
        <p:spPr bwMode="auto">
          <a:xfrm>
            <a:off x="6276525" y="2543669"/>
            <a:ext cx="972457" cy="11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alphabet cartoon">
            <a:extLst>
              <a:ext uri="{FF2B5EF4-FFF2-40B4-BE49-F238E27FC236}">
                <a16:creationId xmlns:a16="http://schemas.microsoft.com/office/drawing/2014/main" xmlns="" id="{F3B2528B-C6DD-441E-ABA5-608989ADE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t="24656" r="67238" b="58624"/>
          <a:stretch/>
        </p:blipFill>
        <p:spPr bwMode="auto">
          <a:xfrm>
            <a:off x="5304067" y="4165819"/>
            <a:ext cx="972458" cy="11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likovni rezultat za alphabet cartoon">
            <a:extLst>
              <a:ext uri="{FF2B5EF4-FFF2-40B4-BE49-F238E27FC236}">
                <a16:creationId xmlns:a16="http://schemas.microsoft.com/office/drawing/2014/main" xmlns="" id="{EE26BB9F-5B48-4BEE-997C-9E8AA393C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8" t="42116" r="36879" b="41164"/>
          <a:stretch/>
        </p:blipFill>
        <p:spPr bwMode="auto">
          <a:xfrm>
            <a:off x="5998937" y="1009876"/>
            <a:ext cx="1001486" cy="114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likovni rezultat za alphabet cartoon">
            <a:extLst>
              <a:ext uri="{FF2B5EF4-FFF2-40B4-BE49-F238E27FC236}">
                <a16:creationId xmlns:a16="http://schemas.microsoft.com/office/drawing/2014/main" xmlns="" id="{5602FB30-5290-4517-8083-F17550BBB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5" t="42116" r="49746" b="41164"/>
          <a:stretch/>
        </p:blipFill>
        <p:spPr bwMode="auto">
          <a:xfrm>
            <a:off x="314777" y="1022349"/>
            <a:ext cx="870858" cy="114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likovni rezultat za alphabet cartoon">
            <a:extLst>
              <a:ext uri="{FF2B5EF4-FFF2-40B4-BE49-F238E27FC236}">
                <a16:creationId xmlns:a16="http://schemas.microsoft.com/office/drawing/2014/main" xmlns="" id="{C59C56C4-21DB-4214-B565-70BA37643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0" t="24656" r="57418" b="58624"/>
          <a:stretch/>
        </p:blipFill>
        <p:spPr bwMode="auto">
          <a:xfrm>
            <a:off x="2938232" y="1009877"/>
            <a:ext cx="844550" cy="11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likovni rezultat za alphabet cartoon">
            <a:extLst>
              <a:ext uri="{FF2B5EF4-FFF2-40B4-BE49-F238E27FC236}">
                <a16:creationId xmlns:a16="http://schemas.microsoft.com/office/drawing/2014/main" xmlns="" id="{5C4005B1-90AF-40CE-8F98-8458D8DC4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42116" r="70625" b="41164"/>
          <a:stretch/>
        </p:blipFill>
        <p:spPr bwMode="auto">
          <a:xfrm>
            <a:off x="7038517" y="1022348"/>
            <a:ext cx="643167" cy="114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likovni rezultat za alphabet cartoon">
            <a:extLst>
              <a:ext uri="{FF2B5EF4-FFF2-40B4-BE49-F238E27FC236}">
                <a16:creationId xmlns:a16="http://schemas.microsoft.com/office/drawing/2014/main" xmlns="" id="{9205BEB5-2EDE-4A6F-A4B5-5358B9081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6" t="24656" r="34815" b="58624"/>
          <a:stretch/>
        </p:blipFill>
        <p:spPr bwMode="auto">
          <a:xfrm>
            <a:off x="2502803" y="2627200"/>
            <a:ext cx="870858" cy="11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4E36A252-1AF1-407A-BD37-5960921EDE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24" r="63885"/>
          <a:stretch/>
        </p:blipFill>
        <p:spPr>
          <a:xfrm>
            <a:off x="5190674" y="2630513"/>
            <a:ext cx="1199245" cy="1182727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20A516A4-144B-4F6A-B7F2-D72FB7421F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55" r="77061"/>
          <a:stretch/>
        </p:blipFill>
        <p:spPr>
          <a:xfrm>
            <a:off x="3856724" y="1009877"/>
            <a:ext cx="1095827" cy="1182727"/>
          </a:xfrm>
          <a:prstGeom prst="rect">
            <a:avLst/>
          </a:prstGeom>
        </p:spPr>
      </p:pic>
      <p:pic>
        <p:nvPicPr>
          <p:cNvPr id="18" name="Picture 2" descr="Slikovni rezultat za alphabet cartoon">
            <a:extLst>
              <a:ext uri="{FF2B5EF4-FFF2-40B4-BE49-F238E27FC236}">
                <a16:creationId xmlns:a16="http://schemas.microsoft.com/office/drawing/2014/main" xmlns="" id="{DB7440A2-C3E9-457C-9D76-DB04ED319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42116" r="70625" b="41164"/>
          <a:stretch/>
        </p:blipFill>
        <p:spPr bwMode="auto">
          <a:xfrm>
            <a:off x="2076444" y="4259813"/>
            <a:ext cx="643167" cy="114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likovni rezultat za alphabet cartoon">
            <a:extLst>
              <a:ext uri="{FF2B5EF4-FFF2-40B4-BE49-F238E27FC236}">
                <a16:creationId xmlns:a16="http://schemas.microsoft.com/office/drawing/2014/main" xmlns="" id="{EB972336-7362-457F-96B2-407E8CE44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42116" r="70625" b="41164"/>
          <a:stretch/>
        </p:blipFill>
        <p:spPr bwMode="auto">
          <a:xfrm>
            <a:off x="6276525" y="4187931"/>
            <a:ext cx="643167" cy="114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likovni rezultat za alphabet cartoon">
            <a:extLst>
              <a:ext uri="{FF2B5EF4-FFF2-40B4-BE49-F238E27FC236}">
                <a16:creationId xmlns:a16="http://schemas.microsoft.com/office/drawing/2014/main" xmlns="" id="{B9B29054-CFE3-4ECF-8180-9E358DC32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0" t="24656" r="57418" b="58624"/>
          <a:stretch/>
        </p:blipFill>
        <p:spPr bwMode="auto">
          <a:xfrm>
            <a:off x="6878413" y="4165819"/>
            <a:ext cx="844550" cy="11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likovni rezultat za alphabet cartoon">
            <a:extLst>
              <a:ext uri="{FF2B5EF4-FFF2-40B4-BE49-F238E27FC236}">
                <a16:creationId xmlns:a16="http://schemas.microsoft.com/office/drawing/2014/main" xmlns="" id="{B9B8F45F-EE81-47D8-B551-5E6B38A63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24656" r="78582" b="58624"/>
          <a:stretch/>
        </p:blipFill>
        <p:spPr bwMode="auto">
          <a:xfrm>
            <a:off x="3629705" y="4208425"/>
            <a:ext cx="972457" cy="11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xmlns="" id="{15D3543F-01BD-4527-A71D-22E6724C7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24" r="63885"/>
          <a:stretch/>
        </p:blipFill>
        <p:spPr>
          <a:xfrm>
            <a:off x="2615744" y="4241764"/>
            <a:ext cx="1199245" cy="1182727"/>
          </a:xfrm>
          <a:prstGeom prst="rect">
            <a:avLst/>
          </a:prstGeom>
        </p:spPr>
      </p:pic>
      <p:pic>
        <p:nvPicPr>
          <p:cNvPr id="24" name="Picture 2" descr="Slikovni rezultat za alphabet cartoon">
            <a:extLst>
              <a:ext uri="{FF2B5EF4-FFF2-40B4-BE49-F238E27FC236}">
                <a16:creationId xmlns:a16="http://schemas.microsoft.com/office/drawing/2014/main" xmlns="" id="{A3B2AA1B-6692-4227-A8F9-187506F97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8" t="85496" r="11228" b="5291"/>
          <a:stretch/>
        </p:blipFill>
        <p:spPr bwMode="auto">
          <a:xfrm rot="18148142">
            <a:off x="1330737" y="3892960"/>
            <a:ext cx="440168" cy="2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likovni rezultat za alphabet cartoon">
            <a:extLst>
              <a:ext uri="{FF2B5EF4-FFF2-40B4-BE49-F238E27FC236}">
                <a16:creationId xmlns:a16="http://schemas.microsoft.com/office/drawing/2014/main" xmlns="" id="{2B71B787-93F5-4284-AA05-72EED9D06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3" t="36576" r="57971" b="58624"/>
          <a:stretch/>
        </p:blipFill>
        <p:spPr bwMode="auto">
          <a:xfrm rot="17961001">
            <a:off x="3363993" y="739882"/>
            <a:ext cx="352537" cy="18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likovni rezultat za alphabet cartoon">
            <a:extLst>
              <a:ext uri="{FF2B5EF4-FFF2-40B4-BE49-F238E27FC236}">
                <a16:creationId xmlns:a16="http://schemas.microsoft.com/office/drawing/2014/main" xmlns="" id="{F1C9C414-03CA-473C-9C58-5CA732375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3" t="36576" r="57971" b="58624"/>
          <a:stretch/>
        </p:blipFill>
        <p:spPr bwMode="auto">
          <a:xfrm rot="17961001">
            <a:off x="7314603" y="3919969"/>
            <a:ext cx="352537" cy="18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07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C80D8C95-DF02-433E-9E4C-1D6094C0B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83" y="667264"/>
            <a:ext cx="4714261" cy="5726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Oblačić za govor: pravokutnik sa zaobljenim kutovima 2">
            <a:extLst>
              <a:ext uri="{FF2B5EF4-FFF2-40B4-BE49-F238E27FC236}">
                <a16:creationId xmlns:a16="http://schemas.microsoft.com/office/drawing/2014/main" xmlns="" id="{4CA2A04A-F707-429E-BA34-3521EBA920F6}"/>
              </a:ext>
            </a:extLst>
          </p:cNvPr>
          <p:cNvSpPr/>
          <p:nvPr/>
        </p:nvSpPr>
        <p:spPr>
          <a:xfrm>
            <a:off x="5312229" y="4281020"/>
            <a:ext cx="3628571" cy="1907400"/>
          </a:xfrm>
          <a:prstGeom prst="wedgeRoundRectCallout">
            <a:avLst>
              <a:gd name="adj1" fmla="val -70032"/>
              <a:gd name="adj2" fmla="val 22603"/>
              <a:gd name="adj3" fmla="val 16667"/>
            </a:avLst>
          </a:prstGeom>
          <a:solidFill>
            <a:schemeClr val="bg1"/>
          </a:solidFill>
          <a:ln w="28575">
            <a:solidFill>
              <a:srgbClr val="436C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B2BBC4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13702024-3D91-4D1A-B59F-2784169028C6}"/>
              </a:ext>
            </a:extLst>
          </p:cNvPr>
          <p:cNvSpPr txBox="1"/>
          <p:nvPr/>
        </p:nvSpPr>
        <p:spPr>
          <a:xfrm>
            <a:off x="5454879" y="4573000"/>
            <a:ext cx="34859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Clr>
                <a:schemeClr val="tx2">
                  <a:lumMod val="60000"/>
                  <a:lumOff val="40000"/>
                </a:schemeClr>
              </a:buClr>
              <a:buSzPct val="103000"/>
              <a:defRPr/>
            </a:pPr>
            <a:r>
              <a:rPr lang="hr-HR" sz="2000" dirty="0">
                <a:latin typeface="Comic Sans MS" panose="030F0702030302020204" pitchFamily="66" charset="0"/>
              </a:rPr>
              <a:t>Što nekim biljkama omogućuje da mogu jako izrasti u visinu, a da se pritom ne saviju?</a:t>
            </a:r>
          </a:p>
        </p:txBody>
      </p:sp>
      <p:pic>
        <p:nvPicPr>
          <p:cNvPr id="5" name="Picture 2" descr="Slikovni rezultat za spajalica">
            <a:extLst>
              <a:ext uri="{FF2B5EF4-FFF2-40B4-BE49-F238E27FC236}">
                <a16:creationId xmlns:a16="http://schemas.microsoft.com/office/drawing/2014/main" xmlns="" id="{D39BF581-BFD0-479C-B1E7-D952C23D4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5454879" y="3815822"/>
            <a:ext cx="579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36F3C77A-A346-4BD8-BA25-5884C6F8F7CF}"/>
              </a:ext>
            </a:extLst>
          </p:cNvPr>
          <p:cNvSpPr txBox="1"/>
          <p:nvPr/>
        </p:nvSpPr>
        <p:spPr>
          <a:xfrm>
            <a:off x="5993149" y="624596"/>
            <a:ext cx="207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uspravni rast</a:t>
            </a:r>
          </a:p>
        </p:txBody>
      </p:sp>
      <p:pic>
        <p:nvPicPr>
          <p:cNvPr id="8" name="Picture 2" descr="Slikovni rezultat za STRELICA">
            <a:extLst>
              <a:ext uri="{FF2B5EF4-FFF2-40B4-BE49-F238E27FC236}">
                <a16:creationId xmlns:a16="http://schemas.microsoft.com/office/drawing/2014/main" xmlns="" id="{B38D5D69-F3B3-4A98-9CDC-CF8793CE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93063" y="1362035"/>
            <a:ext cx="605641" cy="24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C7F2FC9F-DB26-4A30-993E-BF75525FD0FE}"/>
              </a:ext>
            </a:extLst>
          </p:cNvPr>
          <p:cNvSpPr txBox="1"/>
          <p:nvPr/>
        </p:nvSpPr>
        <p:spPr>
          <a:xfrm>
            <a:off x="7155537" y="2321909"/>
            <a:ext cx="207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anose="030F0702030302020204" pitchFamily="66" charset="0"/>
              </a:rPr>
              <a:t>omogućuje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D3B67E51-0EDE-433E-B10C-F87B7922E8DD}"/>
              </a:ext>
            </a:extLst>
          </p:cNvPr>
          <p:cNvSpPr txBox="1"/>
          <p:nvPr/>
        </p:nvSpPr>
        <p:spPr>
          <a:xfrm>
            <a:off x="5312229" y="1788227"/>
            <a:ext cx="383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ČVRSTOĆA STABLJIKE</a:t>
            </a:r>
          </a:p>
        </p:txBody>
      </p:sp>
      <p:pic>
        <p:nvPicPr>
          <p:cNvPr id="11" name="Picture 2" descr="Slikovni rezultat za STRELICA">
            <a:extLst>
              <a:ext uri="{FF2B5EF4-FFF2-40B4-BE49-F238E27FC236}">
                <a16:creationId xmlns:a16="http://schemas.microsoft.com/office/drawing/2014/main" xmlns="" id="{878DF365-0002-45B4-A829-CDD831666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29345" y="2489383"/>
            <a:ext cx="605641" cy="24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CC43C013-0B2D-48BC-9CC0-7120C666BCA5}"/>
              </a:ext>
            </a:extLst>
          </p:cNvPr>
          <p:cNvSpPr txBox="1"/>
          <p:nvPr/>
        </p:nvSpPr>
        <p:spPr>
          <a:xfrm>
            <a:off x="5658079" y="2967335"/>
            <a:ext cx="3485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POTPORNO TKIVO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A182A648-FE86-4CD6-81A4-C288586D9F3D}"/>
              </a:ext>
            </a:extLst>
          </p:cNvPr>
          <p:cNvSpPr txBox="1"/>
          <p:nvPr/>
        </p:nvSpPr>
        <p:spPr>
          <a:xfrm>
            <a:off x="5312229" y="3429000"/>
            <a:ext cx="3628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- građeno od stanica čije su </a:t>
            </a:r>
            <a:r>
              <a:rPr lang="hr-HR" sz="2000" dirty="0" err="1">
                <a:latin typeface="Comic Sans MS" panose="030F0702030302020204" pitchFamily="66" charset="0"/>
              </a:rPr>
              <a:t>stijenke</a:t>
            </a:r>
            <a:r>
              <a:rPr lang="hr-HR" sz="2000" dirty="0">
                <a:latin typeface="Comic Sans MS" panose="030F0702030302020204" pitchFamily="66" charset="0"/>
              </a:rPr>
              <a:t> bogate celulozom</a:t>
            </a:r>
          </a:p>
        </p:txBody>
      </p:sp>
    </p:spTree>
    <p:extLst>
      <p:ext uri="{BB962C8B-B14F-4D97-AF65-F5344CB8AC3E}">
        <p14:creationId xmlns:p14="http://schemas.microsoft.com/office/powerpoint/2010/main" val="304067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7" grpId="0"/>
      <p:bldP spid="9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1E57D46-137E-4F95-BA5C-AA0EBA2EDE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0"/>
          <a:stretch/>
        </p:blipFill>
        <p:spPr>
          <a:xfrm>
            <a:off x="5088107" y="3283940"/>
            <a:ext cx="3936195" cy="3131373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10145332-CFB5-4EA0-B51D-0739FBA06C62}"/>
              </a:ext>
            </a:extLst>
          </p:cNvPr>
          <p:cNvSpPr txBox="1"/>
          <p:nvPr/>
        </p:nvSpPr>
        <p:spPr>
          <a:xfrm>
            <a:off x="4700928" y="527072"/>
            <a:ext cx="4176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71B7DC"/>
                </a:solidFill>
                <a:latin typeface="Comic Sans MS" panose="030F0702030302020204" pitchFamily="66" charset="0"/>
              </a:rPr>
              <a:t>BILJKA DOBRO OPSKRBLJENA VODOM</a:t>
            </a:r>
          </a:p>
          <a:p>
            <a:pPr algn="ctr"/>
            <a:endParaRPr lang="hr-HR" sz="2400" b="1" dirty="0">
              <a:solidFill>
                <a:srgbClr val="71B7DC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i="1" dirty="0">
                <a:latin typeface="Comic Sans MS" panose="030F0702030302020204" pitchFamily="66" charset="0"/>
              </a:rPr>
              <a:t>voda osmozom ulazi u stanicu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i="1" dirty="0">
                <a:latin typeface="Comic Sans MS" panose="030F0702030302020204" pitchFamily="66" charset="0"/>
              </a:rPr>
              <a:t>povećava se volumen vakuole i citoplazme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i="1" dirty="0">
                <a:latin typeface="Comic Sans MS" panose="030F0702030302020204" pitchFamily="66" charset="0"/>
              </a:rPr>
              <a:t>raste tlak u stanici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i="1" dirty="0">
                <a:latin typeface="Comic Sans MS" panose="030F0702030302020204" pitchFamily="66" charset="0"/>
              </a:rPr>
              <a:t>osigurava se napetost i čvrstoća biljnih organa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BF370956-0943-408F-A259-F850EA1DCA47}"/>
              </a:ext>
            </a:extLst>
          </p:cNvPr>
          <p:cNvSpPr txBox="1"/>
          <p:nvPr/>
        </p:nvSpPr>
        <p:spPr>
          <a:xfrm>
            <a:off x="11113" y="544730"/>
            <a:ext cx="456088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71B7DC"/>
                </a:solidFill>
                <a:latin typeface="Comic Sans MS" panose="030F0702030302020204" pitchFamily="66" charset="0"/>
              </a:rPr>
              <a:t>BILJKA SLABO</a:t>
            </a:r>
          </a:p>
          <a:p>
            <a:pPr algn="ctr"/>
            <a:r>
              <a:rPr lang="hr-HR" sz="2400" b="1" dirty="0">
                <a:solidFill>
                  <a:srgbClr val="71B7DC"/>
                </a:solidFill>
                <a:latin typeface="Comic Sans MS" panose="030F0702030302020204" pitchFamily="66" charset="0"/>
              </a:rPr>
              <a:t>OPSKRBLJENA VODOM</a:t>
            </a:r>
          </a:p>
          <a:p>
            <a:pPr algn="ctr"/>
            <a:endParaRPr lang="hr-HR" sz="2400" b="1" dirty="0">
              <a:solidFill>
                <a:srgbClr val="71B7DC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i="1" dirty="0">
                <a:latin typeface="Comic Sans MS" panose="030F0702030302020204" pitchFamily="66" charset="0"/>
              </a:rPr>
              <a:t>smanjuje se volumen vakuole i citoplazme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i="1" dirty="0">
                <a:latin typeface="Comic Sans MS" panose="030F0702030302020204" pitchFamily="66" charset="0"/>
              </a:rPr>
              <a:t>smanjuje se tlak u stanici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i="1" dirty="0">
                <a:latin typeface="Comic Sans MS" panose="030F0702030302020204" pitchFamily="66" charset="0"/>
              </a:rPr>
              <a:t>biljni organi su mlohavi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i="1" dirty="0">
                <a:latin typeface="Comic Sans MS" panose="030F0702030302020204" pitchFamily="66" charset="0"/>
              </a:rPr>
              <a:t>biljka vene</a:t>
            </a:r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xmlns="" id="{8CEDE479-CAD5-4434-8A50-0B6BB1FF9BC7}"/>
              </a:ext>
            </a:extLst>
          </p:cNvPr>
          <p:cNvCxnSpPr/>
          <p:nvPr/>
        </p:nvCxnSpPr>
        <p:spPr>
          <a:xfrm>
            <a:off x="4443073" y="544729"/>
            <a:ext cx="0" cy="587058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96DEE0E1-942C-49D8-B94D-AD402B5DD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07"/>
          <a:stretch/>
        </p:blipFill>
        <p:spPr>
          <a:xfrm>
            <a:off x="599848" y="3283940"/>
            <a:ext cx="3181919" cy="317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4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likovni rezultat za plants  with organs">
            <a:extLst>
              <a:ext uri="{FF2B5EF4-FFF2-40B4-BE49-F238E27FC236}">
                <a16:creationId xmlns:a16="http://schemas.microsoft.com/office/drawing/2014/main" xmlns="" id="{08FA2991-E167-48B4-8380-D77C433F2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2" b="7422"/>
          <a:stretch/>
        </p:blipFill>
        <p:spPr bwMode="auto">
          <a:xfrm>
            <a:off x="490994" y="2391697"/>
            <a:ext cx="2398927" cy="391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ačić za govor: pravokutnik sa zaobljenim kutovima 2">
            <a:extLst>
              <a:ext uri="{FF2B5EF4-FFF2-40B4-BE49-F238E27FC236}">
                <a16:creationId xmlns:a16="http://schemas.microsoft.com/office/drawing/2014/main" xmlns="" id="{F75CC992-1358-4B68-86AA-D279E97AB1D3}"/>
              </a:ext>
            </a:extLst>
          </p:cNvPr>
          <p:cNvSpPr/>
          <p:nvPr/>
        </p:nvSpPr>
        <p:spPr>
          <a:xfrm>
            <a:off x="269341" y="975845"/>
            <a:ext cx="3628571" cy="1126984"/>
          </a:xfrm>
          <a:prstGeom prst="wedgeRoundRectCallout">
            <a:avLst>
              <a:gd name="adj1" fmla="val -25632"/>
              <a:gd name="adj2" fmla="val 86997"/>
              <a:gd name="adj3" fmla="val 16667"/>
            </a:avLst>
          </a:prstGeom>
          <a:solidFill>
            <a:schemeClr val="bg1"/>
          </a:solidFill>
          <a:ln w="28575">
            <a:solidFill>
              <a:srgbClr val="436C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B2BBC4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A32B1553-BFDC-4B36-8A8F-C424845A41AD}"/>
              </a:ext>
            </a:extLst>
          </p:cNvPr>
          <p:cNvSpPr txBox="1"/>
          <p:nvPr/>
        </p:nvSpPr>
        <p:spPr>
          <a:xfrm>
            <a:off x="340665" y="1199339"/>
            <a:ext cx="34859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Clr>
                <a:schemeClr val="tx2">
                  <a:lumMod val="60000"/>
                  <a:lumOff val="40000"/>
                </a:schemeClr>
              </a:buClr>
              <a:buSzPct val="103000"/>
              <a:defRPr/>
            </a:pPr>
            <a:r>
              <a:rPr lang="hr-HR" sz="2000" dirty="0">
                <a:latin typeface="Comic Sans MS" panose="030F0702030302020204" pitchFamily="66" charset="0"/>
              </a:rPr>
              <a:t>Koji je glavni razlog zašto se biljke ne mogu kretati?</a:t>
            </a:r>
          </a:p>
        </p:txBody>
      </p:sp>
      <p:pic>
        <p:nvPicPr>
          <p:cNvPr id="5" name="Picture 2" descr="Slikovni rezultat za spajalica">
            <a:extLst>
              <a:ext uri="{FF2B5EF4-FFF2-40B4-BE49-F238E27FC236}">
                <a16:creationId xmlns:a16="http://schemas.microsoft.com/office/drawing/2014/main" xmlns="" id="{AF8643EC-3985-47F8-AA4D-1F158E97B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411991" y="510647"/>
            <a:ext cx="579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A1B08530-EF0E-4C18-A7AA-A4854C883886}"/>
              </a:ext>
            </a:extLst>
          </p:cNvPr>
          <p:cNvSpPr txBox="1"/>
          <p:nvPr/>
        </p:nvSpPr>
        <p:spPr>
          <a:xfrm>
            <a:off x="3309257" y="5766505"/>
            <a:ext cx="4499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>
                <a:latin typeface="Comic Sans MS" panose="030F0702030302020204" pitchFamily="66" charset="0"/>
              </a:rPr>
              <a:t>korijenom pričvršćene u tlu</a:t>
            </a:r>
          </a:p>
        </p:txBody>
      </p:sp>
      <p:sp>
        <p:nvSpPr>
          <p:cNvPr id="7" name="Desna vitičasta zagrada 6">
            <a:extLst>
              <a:ext uri="{FF2B5EF4-FFF2-40B4-BE49-F238E27FC236}">
                <a16:creationId xmlns:a16="http://schemas.microsoft.com/office/drawing/2014/main" xmlns="" id="{2AE56438-3A89-4254-878B-6F7DB8724980}"/>
              </a:ext>
            </a:extLst>
          </p:cNvPr>
          <p:cNvSpPr/>
          <p:nvPr/>
        </p:nvSpPr>
        <p:spPr>
          <a:xfrm>
            <a:off x="3338286" y="2449071"/>
            <a:ext cx="433850" cy="276155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D9720621-17FE-49F7-91D0-D292FA6705C1}"/>
              </a:ext>
            </a:extLst>
          </p:cNvPr>
          <p:cNvSpPr txBox="1"/>
          <p:nvPr/>
        </p:nvSpPr>
        <p:spPr>
          <a:xfrm>
            <a:off x="3897912" y="3662158"/>
            <a:ext cx="4136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promjena položaja organa</a:t>
            </a:r>
          </a:p>
        </p:txBody>
      </p:sp>
      <p:pic>
        <p:nvPicPr>
          <p:cNvPr id="12" name="Picture 2" descr="Povezana slika">
            <a:extLst>
              <a:ext uri="{FF2B5EF4-FFF2-40B4-BE49-F238E27FC236}">
                <a16:creationId xmlns:a16="http://schemas.microsoft.com/office/drawing/2014/main" xmlns="" id="{9C162594-EAB3-45AE-9B07-98242F02C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1"/>
          <a:stretch/>
        </p:blipFill>
        <p:spPr bwMode="auto">
          <a:xfrm>
            <a:off x="6618514" y="34075"/>
            <a:ext cx="2525486" cy="303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89A39F3A-B5DF-487A-A6F2-8F31E636479A}"/>
              </a:ext>
            </a:extLst>
          </p:cNvPr>
          <p:cNvSpPr txBox="1"/>
          <p:nvPr/>
        </p:nvSpPr>
        <p:spPr>
          <a:xfrm>
            <a:off x="3735381" y="2174607"/>
            <a:ext cx="3272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reakcija na </a:t>
            </a:r>
            <a:r>
              <a:rPr lang="hr-HR" sz="2000" u="sng" dirty="0">
                <a:latin typeface="Comic Sans MS" panose="030F0702030302020204" pitchFamily="66" charset="0"/>
              </a:rPr>
              <a:t>podražaj</a:t>
            </a:r>
            <a:r>
              <a:rPr lang="hr-HR" sz="2000" dirty="0">
                <a:latin typeface="Comic Sans MS" panose="030F0702030302020204" pitchFamily="66" charset="0"/>
              </a:rPr>
              <a:t> ili silu težu</a:t>
            </a:r>
          </a:p>
        </p:txBody>
      </p:sp>
      <p:pic>
        <p:nvPicPr>
          <p:cNvPr id="14" name="Picture 2" descr="Slikovni rezultat za STRELICA">
            <a:extLst>
              <a:ext uri="{FF2B5EF4-FFF2-40B4-BE49-F238E27FC236}">
                <a16:creationId xmlns:a16="http://schemas.microsoft.com/office/drawing/2014/main" xmlns="" id="{5E521266-B3DF-482B-9A5F-FB56CF217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25370" y="3162650"/>
            <a:ext cx="737362" cy="21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03742475-D01B-4460-B38B-B48C7CB13FCE}"/>
              </a:ext>
            </a:extLst>
          </p:cNvPr>
          <p:cNvSpPr txBox="1"/>
          <p:nvPr/>
        </p:nvSpPr>
        <p:spPr>
          <a:xfrm>
            <a:off x="411989" y="1192636"/>
            <a:ext cx="34859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Clr>
                <a:schemeClr val="tx2">
                  <a:lumMod val="60000"/>
                  <a:lumOff val="40000"/>
                </a:schemeClr>
              </a:buClr>
              <a:buSzPct val="103000"/>
              <a:defRPr/>
            </a:pPr>
            <a:r>
              <a:rPr lang="hr-HR" sz="2000" dirty="0">
                <a:latin typeface="Comic Sans MS" panose="030F0702030302020204" pitchFamily="66" charset="0"/>
              </a:rPr>
              <a:t>Navedi neke podražaje na koje mogu reagirati biljke.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F4CC7574-82F2-4EE0-B6F6-EB0485399359}"/>
              </a:ext>
            </a:extLst>
          </p:cNvPr>
          <p:cNvSpPr txBox="1"/>
          <p:nvPr/>
        </p:nvSpPr>
        <p:spPr>
          <a:xfrm>
            <a:off x="4889722" y="624854"/>
            <a:ext cx="1763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latin typeface="Comic Sans MS" panose="030F0702030302020204" pitchFamily="66" charset="0"/>
              </a:rPr>
              <a:t>svjetlost, toplina, dodir</a:t>
            </a:r>
          </a:p>
        </p:txBody>
      </p:sp>
      <p:pic>
        <p:nvPicPr>
          <p:cNvPr id="17" name="Picture 2" descr="Slikovni rezultat za STRELICA">
            <a:extLst>
              <a:ext uri="{FF2B5EF4-FFF2-40B4-BE49-F238E27FC236}">
                <a16:creationId xmlns:a16="http://schemas.microsoft.com/office/drawing/2014/main" xmlns="" id="{65D70094-D038-41FF-9A3F-1B304B978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2878" y="1643998"/>
            <a:ext cx="737362" cy="21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2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/>
      <p:bldP spid="4" grpId="1"/>
      <p:bldP spid="6" grpId="0"/>
      <p:bldP spid="7" grpId="0" animBg="1"/>
      <p:bldP spid="9" grpId="0"/>
      <p:bldP spid="10" grpId="0"/>
      <p:bldP spid="15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vezana slika">
            <a:extLst>
              <a:ext uri="{FF2B5EF4-FFF2-40B4-BE49-F238E27FC236}">
                <a16:creationId xmlns:a16="http://schemas.microsoft.com/office/drawing/2014/main" xmlns="" id="{A99DF991-5CDB-4A4B-A0AE-328BBF44A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t="10506" r="8476" b="7071"/>
          <a:stretch/>
        </p:blipFill>
        <p:spPr bwMode="auto">
          <a:xfrm>
            <a:off x="597578" y="1146629"/>
            <a:ext cx="3492805" cy="52150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Oblačić za govor: pravokutnik sa zaobljenim kutovima 2">
            <a:extLst>
              <a:ext uri="{FF2B5EF4-FFF2-40B4-BE49-F238E27FC236}">
                <a16:creationId xmlns:a16="http://schemas.microsoft.com/office/drawing/2014/main" xmlns="" id="{A11B228D-B734-482F-97FF-179ED7A1F7A8}"/>
              </a:ext>
            </a:extLst>
          </p:cNvPr>
          <p:cNvSpPr/>
          <p:nvPr/>
        </p:nvSpPr>
        <p:spPr>
          <a:xfrm>
            <a:off x="4775201" y="1409115"/>
            <a:ext cx="3628571" cy="1464714"/>
          </a:xfrm>
          <a:prstGeom prst="wedgeRoundRectCallout">
            <a:avLst>
              <a:gd name="adj1" fmla="val -63232"/>
              <a:gd name="adj2" fmla="val 30514"/>
              <a:gd name="adj3" fmla="val 16667"/>
            </a:avLst>
          </a:prstGeom>
          <a:solidFill>
            <a:schemeClr val="bg1"/>
          </a:solidFill>
          <a:ln w="28575">
            <a:solidFill>
              <a:srgbClr val="436C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B2BBC4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6834E02F-EE63-4C72-B802-E03406DF446C}"/>
              </a:ext>
            </a:extLst>
          </p:cNvPr>
          <p:cNvSpPr txBox="1"/>
          <p:nvPr/>
        </p:nvSpPr>
        <p:spPr>
          <a:xfrm>
            <a:off x="4846525" y="1555105"/>
            <a:ext cx="34859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Clr>
                <a:schemeClr val="tx2">
                  <a:lumMod val="60000"/>
                  <a:lumOff val="40000"/>
                </a:schemeClr>
              </a:buClr>
              <a:buSzPct val="103000"/>
              <a:defRPr/>
            </a:pPr>
            <a:r>
              <a:rPr lang="hr-HR" sz="2000" dirty="0">
                <a:latin typeface="Comic Sans MS" panose="030F0702030302020204" pitchFamily="66" charset="0"/>
              </a:rPr>
              <a:t>Na koji podražaj reagira vinova loza prilikom omatanja oko potpornja?</a:t>
            </a:r>
          </a:p>
        </p:txBody>
      </p:sp>
      <p:pic>
        <p:nvPicPr>
          <p:cNvPr id="5" name="Picture 2" descr="Slikovni rezultat za spajalica">
            <a:extLst>
              <a:ext uri="{FF2B5EF4-FFF2-40B4-BE49-F238E27FC236}">
                <a16:creationId xmlns:a16="http://schemas.microsoft.com/office/drawing/2014/main" xmlns="" id="{9C176515-3A10-4EB1-B2D3-7395CBC79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4917851" y="943917"/>
            <a:ext cx="579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CE13AE5-2BA8-4CDE-8465-B19CEA2364C8}"/>
              </a:ext>
            </a:extLst>
          </p:cNvPr>
          <p:cNvSpPr txBox="1"/>
          <p:nvPr/>
        </p:nvSpPr>
        <p:spPr>
          <a:xfrm>
            <a:off x="4572000" y="3753339"/>
            <a:ext cx="2657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>
                <a:latin typeface="Comic Sans MS" panose="030F0702030302020204" pitchFamily="66" charset="0"/>
              </a:rPr>
              <a:t>dodir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5BFA6384-D118-4D21-BB8C-1F62B8920FEB}"/>
              </a:ext>
            </a:extLst>
          </p:cNvPr>
          <p:cNvSpPr txBox="1"/>
          <p:nvPr/>
        </p:nvSpPr>
        <p:spPr>
          <a:xfrm>
            <a:off x="331961" y="623409"/>
            <a:ext cx="3033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sz="2800" b="1" dirty="0">
                <a:latin typeface="Comic Sans MS" panose="030F0702030302020204" pitchFamily="66" charset="0"/>
              </a:rPr>
              <a:t>Vinova loza</a:t>
            </a:r>
          </a:p>
        </p:txBody>
      </p:sp>
    </p:spTree>
    <p:extLst>
      <p:ext uri="{BB962C8B-B14F-4D97-AF65-F5344CB8AC3E}">
        <p14:creationId xmlns:p14="http://schemas.microsoft.com/office/powerpoint/2010/main" val="6548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74E9DCFC-30F9-4906-9796-5E63257D7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88" y="1351905"/>
            <a:ext cx="4170308" cy="4586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Oblačić za govor: pravokutnik sa zaobljenim kutovima 2">
            <a:extLst>
              <a:ext uri="{FF2B5EF4-FFF2-40B4-BE49-F238E27FC236}">
                <a16:creationId xmlns:a16="http://schemas.microsoft.com/office/drawing/2014/main" xmlns="" id="{AA4787F9-741B-44E6-B98C-F4311941092A}"/>
              </a:ext>
            </a:extLst>
          </p:cNvPr>
          <p:cNvSpPr/>
          <p:nvPr/>
        </p:nvSpPr>
        <p:spPr>
          <a:xfrm>
            <a:off x="5267440" y="1135617"/>
            <a:ext cx="3628571" cy="1653399"/>
          </a:xfrm>
          <a:prstGeom prst="wedgeRoundRectCallout">
            <a:avLst>
              <a:gd name="adj1" fmla="val -63232"/>
              <a:gd name="adj2" fmla="val 23792"/>
              <a:gd name="adj3" fmla="val 16667"/>
            </a:avLst>
          </a:prstGeom>
          <a:solidFill>
            <a:schemeClr val="bg1"/>
          </a:solidFill>
          <a:ln w="28575">
            <a:solidFill>
              <a:srgbClr val="436C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B2BBC4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CE051AF8-6F8F-436B-87BE-59D4A266E98F}"/>
              </a:ext>
            </a:extLst>
          </p:cNvPr>
          <p:cNvSpPr txBox="1"/>
          <p:nvPr/>
        </p:nvSpPr>
        <p:spPr>
          <a:xfrm>
            <a:off x="5338766" y="1497895"/>
            <a:ext cx="34859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Clr>
                <a:schemeClr val="tx2">
                  <a:lumMod val="60000"/>
                  <a:lumOff val="40000"/>
                </a:schemeClr>
              </a:buClr>
              <a:buSzPct val="103000"/>
              <a:defRPr/>
            </a:pPr>
            <a:r>
              <a:rPr lang="hr-HR" sz="2000" dirty="0">
                <a:latin typeface="Comic Sans MS" panose="030F0702030302020204" pitchFamily="66" charset="0"/>
              </a:rPr>
              <a:t>Tijelo je alga prilikom vađenja iz vode mlohavo. Objasni zašto.</a:t>
            </a:r>
          </a:p>
        </p:txBody>
      </p:sp>
      <p:pic>
        <p:nvPicPr>
          <p:cNvPr id="5" name="Picture 2" descr="Slikovni rezultat za spajalica">
            <a:extLst>
              <a:ext uri="{FF2B5EF4-FFF2-40B4-BE49-F238E27FC236}">
                <a16:creationId xmlns:a16="http://schemas.microsoft.com/office/drawing/2014/main" xmlns="" id="{D200732C-AE24-43A1-A7FF-E81932052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5338766" y="740717"/>
            <a:ext cx="579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8830A3BF-AA88-4DD4-9938-E0D1F2DC096C}"/>
              </a:ext>
            </a:extLst>
          </p:cNvPr>
          <p:cNvSpPr txBox="1"/>
          <p:nvPr/>
        </p:nvSpPr>
        <p:spPr>
          <a:xfrm>
            <a:off x="4891314" y="3183916"/>
            <a:ext cx="4252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>
                <a:latin typeface="Comic Sans MS" panose="030F0702030302020204" pitchFamily="66" charset="0"/>
              </a:rPr>
              <a:t>nemaju razvijeno potporno tkivo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>
                <a:latin typeface="Comic Sans MS" panose="030F0702030302020204" pitchFamily="66" charset="0"/>
              </a:rPr>
              <a:t>potporu tijelu osigurava tlak unutar stanice i pritisak okolne vode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5238D070-0E07-4566-9DF2-DAC5A239B6AF}"/>
              </a:ext>
            </a:extLst>
          </p:cNvPr>
          <p:cNvSpPr txBox="1"/>
          <p:nvPr/>
        </p:nvSpPr>
        <p:spPr>
          <a:xfrm>
            <a:off x="393131" y="740717"/>
            <a:ext cx="249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sz="2800" b="1" dirty="0">
                <a:latin typeface="Comic Sans MS" panose="030F0702030302020204" pitchFamily="66" charset="0"/>
              </a:rPr>
              <a:t>Alge </a:t>
            </a:r>
          </a:p>
        </p:txBody>
      </p:sp>
    </p:spTree>
    <p:extLst>
      <p:ext uri="{BB962C8B-B14F-4D97-AF65-F5344CB8AC3E}">
        <p14:creationId xmlns:p14="http://schemas.microsoft.com/office/powerpoint/2010/main" val="216559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ABB19F74-0E06-4287-B602-03AC6C86A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00"/>
          <a:stretch/>
        </p:blipFill>
        <p:spPr>
          <a:xfrm>
            <a:off x="4254090" y="818822"/>
            <a:ext cx="4889910" cy="4089188"/>
          </a:xfrm>
          <a:prstGeom prst="rect">
            <a:avLst/>
          </a:prstGeom>
        </p:spPr>
      </p:pic>
      <p:sp>
        <p:nvSpPr>
          <p:cNvPr id="3" name="Oblačić za govor: pravokutnik sa zaobljenim kutovima 2">
            <a:extLst>
              <a:ext uri="{FF2B5EF4-FFF2-40B4-BE49-F238E27FC236}">
                <a16:creationId xmlns:a16="http://schemas.microsoft.com/office/drawing/2014/main" xmlns="" id="{1972875B-790D-48A0-808E-39C530658BEB}"/>
              </a:ext>
            </a:extLst>
          </p:cNvPr>
          <p:cNvSpPr/>
          <p:nvPr/>
        </p:nvSpPr>
        <p:spPr>
          <a:xfrm>
            <a:off x="333829" y="5530797"/>
            <a:ext cx="7402285" cy="798656"/>
          </a:xfrm>
          <a:prstGeom prst="wedgeRoundRectCallout">
            <a:avLst>
              <a:gd name="adj1" fmla="val 53568"/>
              <a:gd name="adj2" fmla="val 26408"/>
              <a:gd name="adj3" fmla="val 16667"/>
            </a:avLst>
          </a:prstGeom>
          <a:solidFill>
            <a:schemeClr val="bg1"/>
          </a:solidFill>
          <a:ln w="28575">
            <a:solidFill>
              <a:srgbClr val="436C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B2BBC4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74689E0B-70B4-4D05-9C62-A4E1750E648F}"/>
              </a:ext>
            </a:extLst>
          </p:cNvPr>
          <p:cNvSpPr txBox="1"/>
          <p:nvPr/>
        </p:nvSpPr>
        <p:spPr>
          <a:xfrm>
            <a:off x="868365" y="5576182"/>
            <a:ext cx="6441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3000"/>
              <a:defRPr/>
            </a:pPr>
            <a:r>
              <a:rPr lang="hr-HR" sz="2000" dirty="0">
                <a:latin typeface="Comic Sans MS" panose="030F0702030302020204" pitchFamily="66" charset="0"/>
              </a:rPr>
              <a:t>Odnosi li se pojam „sjedilački organizam” na gljivu? Objasni svoj odgovor.</a:t>
            </a:r>
          </a:p>
        </p:txBody>
      </p:sp>
      <p:pic>
        <p:nvPicPr>
          <p:cNvPr id="5" name="Picture 2" descr="Slikovni rezultat za spajalica">
            <a:extLst>
              <a:ext uri="{FF2B5EF4-FFF2-40B4-BE49-F238E27FC236}">
                <a16:creationId xmlns:a16="http://schemas.microsoft.com/office/drawing/2014/main" xmlns="" id="{EE12D987-8EF4-439E-98B9-74484C6D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333829" y="5166380"/>
            <a:ext cx="579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100CAC4F-2C3F-4DF3-8536-313E42EFD769}"/>
              </a:ext>
            </a:extLst>
          </p:cNvPr>
          <p:cNvSpPr txBox="1"/>
          <p:nvPr/>
        </p:nvSpPr>
        <p:spPr>
          <a:xfrm>
            <a:off x="164959" y="818822"/>
            <a:ext cx="249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sz="2800" b="1" dirty="0">
                <a:latin typeface="Comic Sans MS" panose="030F0702030302020204" pitchFamily="66" charset="0"/>
              </a:rPr>
              <a:t>Gljive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7CEAC7FF-5FD7-4978-9DB5-D31470185259}"/>
              </a:ext>
            </a:extLst>
          </p:cNvPr>
          <p:cNvSpPr txBox="1"/>
          <p:nvPr/>
        </p:nvSpPr>
        <p:spPr>
          <a:xfrm>
            <a:off x="595924" y="1549330"/>
            <a:ext cx="365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 sjedilački organizmi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(pričvršćeni za podlogu)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F5098FE4-A499-4363-BC3F-36A5842B058E}"/>
              </a:ext>
            </a:extLst>
          </p:cNvPr>
          <p:cNvSpPr txBox="1"/>
          <p:nvPr/>
        </p:nvSpPr>
        <p:spPr>
          <a:xfrm>
            <a:off x="814204" y="5777568"/>
            <a:ext cx="64415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3000"/>
              <a:defRPr/>
            </a:pPr>
            <a:r>
              <a:rPr lang="hr-HR" sz="2000" dirty="0">
                <a:latin typeface="Comic Sans MS" panose="030F0702030302020204" pitchFamily="66" charset="0"/>
              </a:rPr>
              <a:t>Zašto su neke gljive otrovne?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A0395574-64FF-4A4E-9061-78AF703302F8}"/>
              </a:ext>
            </a:extLst>
          </p:cNvPr>
          <p:cNvSpPr txBox="1"/>
          <p:nvPr/>
        </p:nvSpPr>
        <p:spPr>
          <a:xfrm>
            <a:off x="479809" y="2598003"/>
            <a:ext cx="4614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 vodu i hranjive tvari crpe pomoću HIFA (duge niti)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F09D8BD0-B1CF-45DF-8485-D41045ED5BAD}"/>
              </a:ext>
            </a:extLst>
          </p:cNvPr>
          <p:cNvSpPr txBox="1"/>
          <p:nvPr/>
        </p:nvSpPr>
        <p:spPr>
          <a:xfrm>
            <a:off x="479809" y="3783498"/>
            <a:ext cx="5471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 otrovnost: zaštita od neprijatelja kojima ne mogu pobjeći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483B8F27-74B8-4B76-B0E9-17D1E780086E}"/>
              </a:ext>
            </a:extLst>
          </p:cNvPr>
          <p:cNvSpPr txBox="1"/>
          <p:nvPr/>
        </p:nvSpPr>
        <p:spPr>
          <a:xfrm>
            <a:off x="6487885" y="4935547"/>
            <a:ext cx="216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muhara</a:t>
            </a:r>
          </a:p>
        </p:txBody>
      </p:sp>
    </p:spTree>
    <p:extLst>
      <p:ext uri="{BB962C8B-B14F-4D97-AF65-F5344CB8AC3E}">
        <p14:creationId xmlns:p14="http://schemas.microsoft.com/office/powerpoint/2010/main" val="3069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9A1160CB-9796-49CF-AF50-26B9535173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0142" y="4316760"/>
            <a:ext cx="962025" cy="8001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033F020F-3010-427A-904A-5E4AF0D4D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79" y="3139183"/>
            <a:ext cx="1228694" cy="73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23B28FC-890E-4FC9-AB17-144555FA340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291838">
            <a:off x="3202099" y="5296140"/>
            <a:ext cx="856199" cy="515886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37DBB3F9-9136-4468-B65F-EF04C7C21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59" y="4078472"/>
            <a:ext cx="1446047" cy="93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25A3EC7B-3DB9-4FBE-BB1F-F4718A73E7B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976225">
            <a:off x="4469574" y="4089907"/>
            <a:ext cx="950148" cy="72512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6C017756-E7E8-43EC-B657-15900ABAFCB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023349">
            <a:off x="2265195" y="5308080"/>
            <a:ext cx="1017066" cy="796823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F0ACAC1B-90CB-49AF-BC90-9D5747A5913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2579" y="246734"/>
            <a:ext cx="859025" cy="859025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1311DA62-A6F3-4D42-86D4-1C97EEF809F6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62105" y="3899530"/>
            <a:ext cx="575262" cy="1040120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74243083-0BFB-402C-8181-534AC65FBCD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42597" y="503967"/>
            <a:ext cx="1984484" cy="1148912"/>
          </a:xfrm>
          <a:prstGeom prst="rect">
            <a:avLst/>
          </a:prstGeom>
        </p:spPr>
      </p:pic>
      <p:sp>
        <p:nvSpPr>
          <p:cNvPr id="20" name="Pravokutnik 19">
            <a:extLst>
              <a:ext uri="{FF2B5EF4-FFF2-40B4-BE49-F238E27FC236}">
                <a16:creationId xmlns:a16="http://schemas.microsoft.com/office/drawing/2014/main" xmlns="" id="{8B62F060-8D04-4EF2-BD09-6769F3625B2D}"/>
              </a:ext>
            </a:extLst>
          </p:cNvPr>
          <p:cNvSpPr/>
          <p:nvPr/>
        </p:nvSpPr>
        <p:spPr>
          <a:xfrm>
            <a:off x="117756" y="1102911"/>
            <a:ext cx="1492079" cy="113057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C6209E13-ECB9-42F0-A903-D16A3257A658}"/>
              </a:ext>
            </a:extLst>
          </p:cNvPr>
          <p:cNvSpPr txBox="1"/>
          <p:nvPr/>
        </p:nvSpPr>
        <p:spPr>
          <a:xfrm>
            <a:off x="61997" y="41898"/>
            <a:ext cx="15153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hr-HR" sz="1400" dirty="0"/>
              <a:t>vanjski potporni sustav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4335014E-BB3E-4E8D-BC96-EE8DC38F1B9C}"/>
              </a:ext>
            </a:extLst>
          </p:cNvPr>
          <p:cNvSpPr txBox="1"/>
          <p:nvPr/>
        </p:nvSpPr>
        <p:spPr>
          <a:xfrm>
            <a:off x="4558976" y="2711183"/>
            <a:ext cx="186083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KRALJEŽNJACI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8127245B-4802-41E8-AFF1-23D7C8E718B5}"/>
              </a:ext>
            </a:extLst>
          </p:cNvPr>
          <p:cNvSpPr txBox="1"/>
          <p:nvPr/>
        </p:nvSpPr>
        <p:spPr>
          <a:xfrm>
            <a:off x="2260181" y="2721593"/>
            <a:ext cx="19236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BESKRALJEŽNJACI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F3F31E3B-CCC1-4E27-93BB-1F95CEE15690}"/>
              </a:ext>
            </a:extLst>
          </p:cNvPr>
          <p:cNvSpPr txBox="1"/>
          <p:nvPr/>
        </p:nvSpPr>
        <p:spPr>
          <a:xfrm>
            <a:off x="2713622" y="3313217"/>
            <a:ext cx="1161078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hr-HR" sz="1600" dirty="0">
                <a:solidFill>
                  <a:schemeClr val="accent5">
                    <a:lumMod val="50000"/>
                  </a:schemeClr>
                </a:solidFill>
              </a:rPr>
              <a:t>POKRETNI OBLICI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FFE815F4-FEA7-4159-BCF6-4AE8A63C8511}"/>
              </a:ext>
            </a:extLst>
          </p:cNvPr>
          <p:cNvSpPr txBox="1"/>
          <p:nvPr/>
        </p:nvSpPr>
        <p:spPr>
          <a:xfrm>
            <a:off x="1291453" y="3336455"/>
            <a:ext cx="1460160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hr-HR" sz="1600" dirty="0">
                <a:solidFill>
                  <a:schemeClr val="accent5">
                    <a:lumMod val="50000"/>
                  </a:schemeClr>
                </a:solidFill>
              </a:rPr>
              <a:t>SJEDILAČKI OBLICI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CF4E9112-E431-46E1-82EC-2FA489970D29}"/>
              </a:ext>
            </a:extLst>
          </p:cNvPr>
          <p:cNvSpPr txBox="1"/>
          <p:nvPr/>
        </p:nvSpPr>
        <p:spPr>
          <a:xfrm>
            <a:off x="3419180" y="1764726"/>
            <a:ext cx="2275321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800" b="1" dirty="0"/>
              <a:t>KRETANJE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C00D691B-026C-4F9C-A73B-5DB47C3FFE32}"/>
              </a:ext>
            </a:extLst>
          </p:cNvPr>
          <p:cNvSpPr txBox="1"/>
          <p:nvPr/>
        </p:nvSpPr>
        <p:spPr>
          <a:xfrm>
            <a:off x="7165208" y="1654745"/>
            <a:ext cx="1870423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SUSTAV ORGANA ZA KRETANJE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xmlns="" id="{FADF2EF3-7FF2-4A83-BAC6-3B6FB397812D}"/>
              </a:ext>
            </a:extLst>
          </p:cNvPr>
          <p:cNvSpPr txBox="1"/>
          <p:nvPr/>
        </p:nvSpPr>
        <p:spPr>
          <a:xfrm>
            <a:off x="-124576" y="3306784"/>
            <a:ext cx="1750006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hr-HR" sz="1600" dirty="0">
                <a:solidFill>
                  <a:schemeClr val="accent5">
                    <a:lumMod val="50000"/>
                  </a:schemeClr>
                </a:solidFill>
              </a:rPr>
              <a:t>SLABO POKRETNI</a:t>
            </a:r>
          </a:p>
          <a:p>
            <a:pPr algn="ctr">
              <a:lnSpc>
                <a:spcPts val="1500"/>
              </a:lnSpc>
            </a:pPr>
            <a:r>
              <a:rPr lang="hr-HR" sz="1600" dirty="0">
                <a:solidFill>
                  <a:schemeClr val="accent5">
                    <a:lumMod val="50000"/>
                  </a:schemeClr>
                </a:solidFill>
              </a:rPr>
              <a:t>OBLICI</a:t>
            </a:r>
          </a:p>
        </p:txBody>
      </p:sp>
      <p:sp>
        <p:nvSpPr>
          <p:cNvPr id="32" name="Lijeva vitičasta zagrada 31">
            <a:extLst>
              <a:ext uri="{FF2B5EF4-FFF2-40B4-BE49-F238E27FC236}">
                <a16:creationId xmlns:a16="http://schemas.microsoft.com/office/drawing/2014/main" xmlns="" id="{D65A1530-2537-47BB-BDE8-53828697B801}"/>
              </a:ext>
            </a:extLst>
          </p:cNvPr>
          <p:cNvSpPr/>
          <p:nvPr/>
        </p:nvSpPr>
        <p:spPr>
          <a:xfrm rot="16200000">
            <a:off x="1447320" y="4927799"/>
            <a:ext cx="325028" cy="2956200"/>
          </a:xfrm>
          <a:prstGeom prst="leftBrac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1600" b="1" dirty="0"/>
          </a:p>
        </p:txBody>
      </p:sp>
      <p:sp>
        <p:nvSpPr>
          <p:cNvPr id="33" name="Lijeva vitičasta zagrada 32">
            <a:extLst>
              <a:ext uri="{FF2B5EF4-FFF2-40B4-BE49-F238E27FC236}">
                <a16:creationId xmlns:a16="http://schemas.microsoft.com/office/drawing/2014/main" xmlns="" id="{4F12BD5F-DE2D-45AA-B179-55F2E42BE7A0}"/>
              </a:ext>
            </a:extLst>
          </p:cNvPr>
          <p:cNvSpPr/>
          <p:nvPr/>
        </p:nvSpPr>
        <p:spPr>
          <a:xfrm rot="16200000">
            <a:off x="4848428" y="4584169"/>
            <a:ext cx="273404" cy="3679763"/>
          </a:xfrm>
          <a:prstGeom prst="leftBrac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1600" b="1" dirty="0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xmlns="" id="{3E638AB3-4729-47F5-B05B-F384279B7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126" y="35168"/>
            <a:ext cx="567146" cy="49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xmlns="" id="{B8CD327D-2587-4756-9685-1F5B478FB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645">
            <a:off x="5123686" y="5185342"/>
            <a:ext cx="1168575" cy="96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>
            <a:extLst>
              <a:ext uri="{FF2B5EF4-FFF2-40B4-BE49-F238E27FC236}">
                <a16:creationId xmlns:a16="http://schemas.microsoft.com/office/drawing/2014/main" xmlns="" id="{17B01B3E-3589-4F53-8A32-A4ED403FC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26" y="3580432"/>
            <a:ext cx="1012907" cy="41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kstniOkvir 36">
            <a:extLst>
              <a:ext uri="{FF2B5EF4-FFF2-40B4-BE49-F238E27FC236}">
                <a16:creationId xmlns:a16="http://schemas.microsoft.com/office/drawing/2014/main" xmlns="" id="{980C1A49-88B9-4080-9A75-90B03CEC7FC3}"/>
              </a:ext>
            </a:extLst>
          </p:cNvPr>
          <p:cNvSpPr txBox="1"/>
          <p:nvPr/>
        </p:nvSpPr>
        <p:spPr>
          <a:xfrm rot="16200000">
            <a:off x="6004927" y="3497480"/>
            <a:ext cx="787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ZRAK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xmlns="" id="{0C7AE8B9-561F-43D9-8200-5C5A3B02CF27}"/>
              </a:ext>
            </a:extLst>
          </p:cNvPr>
          <p:cNvSpPr txBox="1"/>
          <p:nvPr/>
        </p:nvSpPr>
        <p:spPr>
          <a:xfrm rot="16200000">
            <a:off x="6030502" y="4487323"/>
            <a:ext cx="787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TLO</a:t>
            </a:r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xmlns="" id="{5A7B87EB-D64F-4C69-974E-8ED6F7206BB0}"/>
              </a:ext>
            </a:extLst>
          </p:cNvPr>
          <p:cNvSpPr txBox="1"/>
          <p:nvPr/>
        </p:nvSpPr>
        <p:spPr>
          <a:xfrm rot="16200000">
            <a:off x="6033043" y="5581297"/>
            <a:ext cx="787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VODA</a:t>
            </a:r>
          </a:p>
        </p:txBody>
      </p:sp>
      <p:sp>
        <p:nvSpPr>
          <p:cNvPr id="46" name="TekstniOkvir 45">
            <a:extLst>
              <a:ext uri="{FF2B5EF4-FFF2-40B4-BE49-F238E27FC236}">
                <a16:creationId xmlns:a16="http://schemas.microsoft.com/office/drawing/2014/main" xmlns="" id="{A1310641-905F-4976-8428-878C21530DB4}"/>
              </a:ext>
            </a:extLst>
          </p:cNvPr>
          <p:cNvSpPr txBox="1"/>
          <p:nvPr/>
        </p:nvSpPr>
        <p:spPr>
          <a:xfrm>
            <a:off x="5402231" y="3933953"/>
            <a:ext cx="821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letnica</a:t>
            </a:r>
          </a:p>
        </p:txBody>
      </p:sp>
      <p:sp>
        <p:nvSpPr>
          <p:cNvPr id="47" name="TekstniOkvir 46">
            <a:extLst>
              <a:ext uri="{FF2B5EF4-FFF2-40B4-BE49-F238E27FC236}">
                <a16:creationId xmlns:a16="http://schemas.microsoft.com/office/drawing/2014/main" xmlns="" id="{732AC091-8627-48F8-976B-A1B8C7BA6EB3}"/>
              </a:ext>
            </a:extLst>
          </p:cNvPr>
          <p:cNvSpPr txBox="1"/>
          <p:nvPr/>
        </p:nvSpPr>
        <p:spPr>
          <a:xfrm>
            <a:off x="4571785" y="3710760"/>
            <a:ext cx="611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krila</a:t>
            </a:r>
          </a:p>
        </p:txBody>
      </p:sp>
      <p:sp>
        <p:nvSpPr>
          <p:cNvPr id="48" name="TekstniOkvir 47">
            <a:extLst>
              <a:ext uri="{FF2B5EF4-FFF2-40B4-BE49-F238E27FC236}">
                <a16:creationId xmlns:a16="http://schemas.microsoft.com/office/drawing/2014/main" xmlns="" id="{0522557A-0FBE-40F9-9471-21731EB01AF2}"/>
              </a:ext>
            </a:extLst>
          </p:cNvPr>
          <p:cNvSpPr txBox="1"/>
          <p:nvPr/>
        </p:nvSpPr>
        <p:spPr>
          <a:xfrm>
            <a:off x="5223316" y="4975163"/>
            <a:ext cx="726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noge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xmlns="" id="{AE475822-E094-4D8A-8FC6-B3002BFDD0BE}"/>
              </a:ext>
            </a:extLst>
          </p:cNvPr>
          <p:cNvSpPr txBox="1"/>
          <p:nvPr/>
        </p:nvSpPr>
        <p:spPr>
          <a:xfrm>
            <a:off x="4526814" y="6091751"/>
            <a:ext cx="2847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peraje, vretenasto tijelo</a:t>
            </a:r>
          </a:p>
        </p:txBody>
      </p:sp>
      <p:cxnSp>
        <p:nvCxnSpPr>
          <p:cNvPr id="50" name="Ravni poveznik 49">
            <a:extLst>
              <a:ext uri="{FF2B5EF4-FFF2-40B4-BE49-F238E27FC236}">
                <a16:creationId xmlns:a16="http://schemas.microsoft.com/office/drawing/2014/main" xmlns="" id="{EA9F8390-2426-4B86-AC89-7695C6D4374E}"/>
              </a:ext>
            </a:extLst>
          </p:cNvPr>
          <p:cNvCxnSpPr/>
          <p:nvPr/>
        </p:nvCxnSpPr>
        <p:spPr>
          <a:xfrm flipH="1" flipV="1">
            <a:off x="1440828" y="3354255"/>
            <a:ext cx="20026" cy="2652234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vni poveznik 50">
            <a:extLst>
              <a:ext uri="{FF2B5EF4-FFF2-40B4-BE49-F238E27FC236}">
                <a16:creationId xmlns:a16="http://schemas.microsoft.com/office/drawing/2014/main" xmlns="" id="{4EED3F87-15EB-416C-8694-4C4DE5E54155}"/>
              </a:ext>
            </a:extLst>
          </p:cNvPr>
          <p:cNvCxnSpPr/>
          <p:nvPr/>
        </p:nvCxnSpPr>
        <p:spPr>
          <a:xfrm flipH="1" flipV="1">
            <a:off x="4405882" y="3139183"/>
            <a:ext cx="36593" cy="3222483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vni poveznik sa strelicom 52">
            <a:extLst>
              <a:ext uri="{FF2B5EF4-FFF2-40B4-BE49-F238E27FC236}">
                <a16:creationId xmlns:a16="http://schemas.microsoft.com/office/drawing/2014/main" xmlns="" id="{DFAAA0B0-82A8-4913-BCB2-54140EE178B3}"/>
              </a:ext>
            </a:extLst>
          </p:cNvPr>
          <p:cNvCxnSpPr/>
          <p:nvPr/>
        </p:nvCxnSpPr>
        <p:spPr>
          <a:xfrm flipH="1">
            <a:off x="5731645" y="2031008"/>
            <a:ext cx="1247432" cy="193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niOkvir 53">
            <a:extLst>
              <a:ext uri="{FF2B5EF4-FFF2-40B4-BE49-F238E27FC236}">
                <a16:creationId xmlns:a16="http://schemas.microsoft.com/office/drawing/2014/main" xmlns="" id="{EC9B9616-FD6F-49F8-ADBB-677E81931A45}"/>
              </a:ext>
            </a:extLst>
          </p:cNvPr>
          <p:cNvSpPr txBox="1"/>
          <p:nvPr/>
        </p:nvSpPr>
        <p:spPr>
          <a:xfrm>
            <a:off x="5819015" y="1710359"/>
            <a:ext cx="1288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omogućuje</a:t>
            </a:r>
          </a:p>
        </p:txBody>
      </p:sp>
      <p:sp>
        <p:nvSpPr>
          <p:cNvPr id="58" name="Pravokutnik 57">
            <a:extLst>
              <a:ext uri="{FF2B5EF4-FFF2-40B4-BE49-F238E27FC236}">
                <a16:creationId xmlns:a16="http://schemas.microsoft.com/office/drawing/2014/main" xmlns="" id="{999D8908-4512-4006-848D-729790A793E0}"/>
              </a:ext>
            </a:extLst>
          </p:cNvPr>
          <p:cNvSpPr/>
          <p:nvPr/>
        </p:nvSpPr>
        <p:spPr>
          <a:xfrm>
            <a:off x="117756" y="2311681"/>
            <a:ext cx="1492078" cy="83623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59" name="Ravni poveznik sa strelicom 58">
            <a:extLst>
              <a:ext uri="{FF2B5EF4-FFF2-40B4-BE49-F238E27FC236}">
                <a16:creationId xmlns:a16="http://schemas.microsoft.com/office/drawing/2014/main" xmlns="" id="{38CD9D58-8E6F-4A05-80C5-225AE8924579}"/>
              </a:ext>
            </a:extLst>
          </p:cNvPr>
          <p:cNvCxnSpPr/>
          <p:nvPr/>
        </p:nvCxnSpPr>
        <p:spPr>
          <a:xfrm>
            <a:off x="1754615" y="2029293"/>
            <a:ext cx="1526119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kstniOkvir 59">
            <a:extLst>
              <a:ext uri="{FF2B5EF4-FFF2-40B4-BE49-F238E27FC236}">
                <a16:creationId xmlns:a16="http://schemas.microsoft.com/office/drawing/2014/main" xmlns="" id="{90361CD1-71BB-4E7D-AB22-9BC112267400}"/>
              </a:ext>
            </a:extLst>
          </p:cNvPr>
          <p:cNvSpPr txBox="1"/>
          <p:nvPr/>
        </p:nvSpPr>
        <p:spPr>
          <a:xfrm>
            <a:off x="1684535" y="1706415"/>
            <a:ext cx="167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potpora tijela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xmlns="" id="{3A1E60FD-E7C6-469F-9039-E766A7C90D01}"/>
              </a:ext>
            </a:extLst>
          </p:cNvPr>
          <p:cNvSpPr txBox="1"/>
          <p:nvPr/>
        </p:nvSpPr>
        <p:spPr>
          <a:xfrm>
            <a:off x="4459151" y="349675"/>
            <a:ext cx="848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ALGE</a:t>
            </a:r>
          </a:p>
        </p:txBody>
      </p:sp>
      <p:sp>
        <p:nvSpPr>
          <p:cNvPr id="62" name="TekstniOkvir 61">
            <a:extLst>
              <a:ext uri="{FF2B5EF4-FFF2-40B4-BE49-F238E27FC236}">
                <a16:creationId xmlns:a16="http://schemas.microsoft.com/office/drawing/2014/main" xmlns="" id="{5EC0BDE1-243E-47F6-B413-790DC9231C46}"/>
              </a:ext>
            </a:extLst>
          </p:cNvPr>
          <p:cNvSpPr txBox="1"/>
          <p:nvPr/>
        </p:nvSpPr>
        <p:spPr>
          <a:xfrm>
            <a:off x="1512601" y="30438"/>
            <a:ext cx="3109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JEDNOSTANIČNI ORGANIZMI</a:t>
            </a:r>
          </a:p>
        </p:txBody>
      </p:sp>
      <p:sp>
        <p:nvSpPr>
          <p:cNvPr id="63" name="TekstniOkvir 62">
            <a:extLst>
              <a:ext uri="{FF2B5EF4-FFF2-40B4-BE49-F238E27FC236}">
                <a16:creationId xmlns:a16="http://schemas.microsoft.com/office/drawing/2014/main" xmlns="" id="{C2B8F89E-8959-4C56-9402-FB741F96887B}"/>
              </a:ext>
            </a:extLst>
          </p:cNvPr>
          <p:cNvSpPr txBox="1"/>
          <p:nvPr/>
        </p:nvSpPr>
        <p:spPr>
          <a:xfrm>
            <a:off x="1697657" y="266402"/>
            <a:ext cx="1447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/>
              <a:t>aktivno kretanje</a:t>
            </a:r>
            <a:r>
              <a:rPr lang="hr-HR" sz="1400" dirty="0"/>
              <a:t> </a:t>
            </a:r>
          </a:p>
        </p:txBody>
      </p:sp>
      <p:sp>
        <p:nvSpPr>
          <p:cNvPr id="64" name="TekstniOkvir 63">
            <a:extLst>
              <a:ext uri="{FF2B5EF4-FFF2-40B4-BE49-F238E27FC236}">
                <a16:creationId xmlns:a16="http://schemas.microsoft.com/office/drawing/2014/main" xmlns="" id="{644D6F08-0594-4F22-B1A2-402FCAE66A59}"/>
              </a:ext>
            </a:extLst>
          </p:cNvPr>
          <p:cNvSpPr txBox="1"/>
          <p:nvPr/>
        </p:nvSpPr>
        <p:spPr>
          <a:xfrm>
            <a:off x="2799633" y="252167"/>
            <a:ext cx="1720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 </a:t>
            </a:r>
            <a:r>
              <a:rPr lang="hr-HR" sz="1400" i="1" dirty="0"/>
              <a:t>pasivno kretanje</a:t>
            </a:r>
          </a:p>
        </p:txBody>
      </p:sp>
      <p:pic>
        <p:nvPicPr>
          <p:cNvPr id="66" name="Picture 5" descr="C:\Users\Stihl\Udžbenik_sve\Slike_bio 7\Steljka morske salate.tif">
            <a:extLst>
              <a:ext uri="{FF2B5EF4-FFF2-40B4-BE49-F238E27FC236}">
                <a16:creationId xmlns:a16="http://schemas.microsoft.com/office/drawing/2014/main" xmlns="" id="{C7C965BE-8C25-4EBA-B063-3B2A39268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0471" flipH="1">
            <a:off x="4867003" y="588651"/>
            <a:ext cx="428475" cy="73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kstniOkvir 66">
            <a:extLst>
              <a:ext uri="{FF2B5EF4-FFF2-40B4-BE49-F238E27FC236}">
                <a16:creationId xmlns:a16="http://schemas.microsoft.com/office/drawing/2014/main" xmlns="" id="{EB05210D-16DD-4FBA-B88B-181A6D9EF818}"/>
              </a:ext>
            </a:extLst>
          </p:cNvPr>
          <p:cNvSpPr txBox="1"/>
          <p:nvPr/>
        </p:nvSpPr>
        <p:spPr>
          <a:xfrm>
            <a:off x="6724302" y="463452"/>
            <a:ext cx="808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BILJKE</a:t>
            </a:r>
          </a:p>
        </p:txBody>
      </p:sp>
      <p:sp>
        <p:nvSpPr>
          <p:cNvPr id="68" name="Desna vitičasta zagrada 67">
            <a:extLst>
              <a:ext uri="{FF2B5EF4-FFF2-40B4-BE49-F238E27FC236}">
                <a16:creationId xmlns:a16="http://schemas.microsoft.com/office/drawing/2014/main" xmlns="" id="{3B64C157-70E3-4E26-B8B2-69E79B239659}"/>
              </a:ext>
            </a:extLst>
          </p:cNvPr>
          <p:cNvSpPr/>
          <p:nvPr/>
        </p:nvSpPr>
        <p:spPr>
          <a:xfrm rot="5400000">
            <a:off x="4604820" y="-245158"/>
            <a:ext cx="293955" cy="3685458"/>
          </a:xfrm>
          <a:prstGeom prst="rightBrac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9" name="TekstniOkvir 68">
            <a:extLst>
              <a:ext uri="{FF2B5EF4-FFF2-40B4-BE49-F238E27FC236}">
                <a16:creationId xmlns:a16="http://schemas.microsoft.com/office/drawing/2014/main" xmlns="" id="{DC407F47-4EC7-4B3D-9C73-B83C3FC480F7}"/>
              </a:ext>
            </a:extLst>
          </p:cNvPr>
          <p:cNvSpPr txBox="1"/>
          <p:nvPr/>
        </p:nvSpPr>
        <p:spPr>
          <a:xfrm>
            <a:off x="3614200" y="1347419"/>
            <a:ext cx="2204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organizmi bez organa za</a:t>
            </a:r>
          </a:p>
        </p:txBody>
      </p:sp>
      <p:sp>
        <p:nvSpPr>
          <p:cNvPr id="73" name="Lijeva vitičasta zagrada 72">
            <a:extLst>
              <a:ext uri="{FF2B5EF4-FFF2-40B4-BE49-F238E27FC236}">
                <a16:creationId xmlns:a16="http://schemas.microsoft.com/office/drawing/2014/main" xmlns="" id="{F2884895-32C0-4C29-BD10-15A689E2CB79}"/>
              </a:ext>
            </a:extLst>
          </p:cNvPr>
          <p:cNvSpPr/>
          <p:nvPr/>
        </p:nvSpPr>
        <p:spPr>
          <a:xfrm rot="10800000">
            <a:off x="1667181" y="51304"/>
            <a:ext cx="122973" cy="3209899"/>
          </a:xfrm>
          <a:prstGeom prst="leftBrace">
            <a:avLst>
              <a:gd name="adj1" fmla="val 45718"/>
              <a:gd name="adj2" fmla="val 43993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4" name="TekstniOkvir 73">
            <a:extLst>
              <a:ext uri="{FF2B5EF4-FFF2-40B4-BE49-F238E27FC236}">
                <a16:creationId xmlns:a16="http://schemas.microsoft.com/office/drawing/2014/main" xmlns="" id="{1168CF9C-B7EA-48B4-82DF-3984B495D7C2}"/>
              </a:ext>
            </a:extLst>
          </p:cNvPr>
          <p:cNvSpPr txBox="1"/>
          <p:nvPr/>
        </p:nvSpPr>
        <p:spPr>
          <a:xfrm>
            <a:off x="120519" y="5909078"/>
            <a:ext cx="1525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nožice, bodlje</a:t>
            </a:r>
          </a:p>
        </p:txBody>
      </p:sp>
      <p:sp>
        <p:nvSpPr>
          <p:cNvPr id="75" name="TekstniOkvir 74">
            <a:extLst>
              <a:ext uri="{FF2B5EF4-FFF2-40B4-BE49-F238E27FC236}">
                <a16:creationId xmlns:a16="http://schemas.microsoft.com/office/drawing/2014/main" xmlns="" id="{2B6C1FB5-A854-4AFC-A5C6-CAD9A713AD6D}"/>
              </a:ext>
            </a:extLst>
          </p:cNvPr>
          <p:cNvSpPr txBox="1"/>
          <p:nvPr/>
        </p:nvSpPr>
        <p:spPr>
          <a:xfrm>
            <a:off x="2533967" y="4273569"/>
            <a:ext cx="1968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člankovite noge, krila</a:t>
            </a:r>
          </a:p>
        </p:txBody>
      </p:sp>
      <p:sp>
        <p:nvSpPr>
          <p:cNvPr id="76" name="TekstniOkvir 75">
            <a:extLst>
              <a:ext uri="{FF2B5EF4-FFF2-40B4-BE49-F238E27FC236}">
                <a16:creationId xmlns:a16="http://schemas.microsoft.com/office/drawing/2014/main" xmlns="" id="{E649FB04-29DD-4A26-B33E-484FC778BC13}"/>
              </a:ext>
            </a:extLst>
          </p:cNvPr>
          <p:cNvSpPr txBox="1"/>
          <p:nvPr/>
        </p:nvSpPr>
        <p:spPr>
          <a:xfrm>
            <a:off x="2504177" y="4967240"/>
            <a:ext cx="2022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mišićno stopalo, sluz</a:t>
            </a:r>
          </a:p>
        </p:txBody>
      </p:sp>
      <p:sp>
        <p:nvSpPr>
          <p:cNvPr id="77" name="TekstniOkvir 76">
            <a:extLst>
              <a:ext uri="{FF2B5EF4-FFF2-40B4-BE49-F238E27FC236}">
                <a16:creationId xmlns:a16="http://schemas.microsoft.com/office/drawing/2014/main" xmlns="" id="{6C4800E9-4866-4101-B29A-C92777E9D0D7}"/>
              </a:ext>
            </a:extLst>
          </p:cNvPr>
          <p:cNvSpPr txBox="1"/>
          <p:nvPr/>
        </p:nvSpPr>
        <p:spPr>
          <a:xfrm>
            <a:off x="3030982" y="5821476"/>
            <a:ext cx="1656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mišići, sluz</a:t>
            </a:r>
          </a:p>
        </p:txBody>
      </p:sp>
      <p:pic>
        <p:nvPicPr>
          <p:cNvPr id="89" name="Slika 88">
            <a:extLst>
              <a:ext uri="{FF2B5EF4-FFF2-40B4-BE49-F238E27FC236}">
                <a16:creationId xmlns:a16="http://schemas.microsoft.com/office/drawing/2014/main" xmlns="" id="{FA104091-D85E-41F5-851D-0365EA7F4164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08664" y="5239396"/>
            <a:ext cx="1124096" cy="760790"/>
          </a:xfrm>
          <a:prstGeom prst="rect">
            <a:avLst/>
          </a:prstGeom>
        </p:spPr>
      </p:pic>
      <p:pic>
        <p:nvPicPr>
          <p:cNvPr id="90" name="Slika 89">
            <a:extLst>
              <a:ext uri="{FF2B5EF4-FFF2-40B4-BE49-F238E27FC236}">
                <a16:creationId xmlns:a16="http://schemas.microsoft.com/office/drawing/2014/main" xmlns="" id="{CE834EFA-A3B9-4617-8E5D-30CC44A7F470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601898" y="5244239"/>
            <a:ext cx="846513" cy="819225"/>
          </a:xfrm>
          <a:prstGeom prst="rect">
            <a:avLst/>
          </a:prstGeom>
        </p:spPr>
      </p:pic>
      <p:pic>
        <p:nvPicPr>
          <p:cNvPr id="91" name="Slika 90">
            <a:extLst>
              <a:ext uri="{FF2B5EF4-FFF2-40B4-BE49-F238E27FC236}">
                <a16:creationId xmlns:a16="http://schemas.microsoft.com/office/drawing/2014/main" xmlns="" id="{5C419EC2-6F26-4C90-8780-2E77BB9A699E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70816" y="1194937"/>
            <a:ext cx="1365723" cy="1026764"/>
          </a:xfrm>
          <a:prstGeom prst="rect">
            <a:avLst/>
          </a:prstGeom>
        </p:spPr>
      </p:pic>
      <p:sp>
        <p:nvSpPr>
          <p:cNvPr id="92" name="TekstniOkvir 91">
            <a:extLst>
              <a:ext uri="{FF2B5EF4-FFF2-40B4-BE49-F238E27FC236}">
                <a16:creationId xmlns:a16="http://schemas.microsoft.com/office/drawing/2014/main" xmlns="" id="{21EED686-A811-44EC-B730-5086F4775428}"/>
              </a:ext>
            </a:extLst>
          </p:cNvPr>
          <p:cNvSpPr txBox="1"/>
          <p:nvPr/>
        </p:nvSpPr>
        <p:spPr>
          <a:xfrm>
            <a:off x="34761" y="1055464"/>
            <a:ext cx="16829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hr-HR" sz="1400" dirty="0"/>
              <a:t>unutarnji potporni sustav</a:t>
            </a:r>
          </a:p>
        </p:txBody>
      </p:sp>
      <p:sp>
        <p:nvSpPr>
          <p:cNvPr id="93" name="Pravokutnik 92">
            <a:extLst>
              <a:ext uri="{FF2B5EF4-FFF2-40B4-BE49-F238E27FC236}">
                <a16:creationId xmlns:a16="http://schemas.microsoft.com/office/drawing/2014/main" xmlns="" id="{48516F43-76BB-4A6E-BFB4-3C718EA6BAD6}"/>
              </a:ext>
            </a:extLst>
          </p:cNvPr>
          <p:cNvSpPr/>
          <p:nvPr/>
        </p:nvSpPr>
        <p:spPr>
          <a:xfrm>
            <a:off x="117756" y="51306"/>
            <a:ext cx="1493064" cy="981324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94" name="Slika 93">
            <a:extLst>
              <a:ext uri="{FF2B5EF4-FFF2-40B4-BE49-F238E27FC236}">
                <a16:creationId xmlns:a16="http://schemas.microsoft.com/office/drawing/2014/main" xmlns="" id="{A9F257DB-3C61-4FD3-8A68-B2AC93A40150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774388" y="391501"/>
            <a:ext cx="1312228" cy="1225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5" name="Slika 94">
            <a:extLst>
              <a:ext uri="{FF2B5EF4-FFF2-40B4-BE49-F238E27FC236}">
                <a16:creationId xmlns:a16="http://schemas.microsoft.com/office/drawing/2014/main" xmlns="" id="{BAD487DA-9BB8-4AB0-9867-8DA2257081C1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611293" y="405544"/>
            <a:ext cx="1297776" cy="1254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" name="Slika 95">
            <a:extLst>
              <a:ext uri="{FF2B5EF4-FFF2-40B4-BE49-F238E27FC236}">
                <a16:creationId xmlns:a16="http://schemas.microsoft.com/office/drawing/2014/main" xmlns="" id="{E40E9C77-EB10-494B-AE38-D26B8BD869E1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 rot="10800000">
            <a:off x="212523" y="2466696"/>
            <a:ext cx="1341673" cy="654705"/>
          </a:xfrm>
          <a:prstGeom prst="rect">
            <a:avLst/>
          </a:prstGeom>
        </p:spPr>
      </p:pic>
      <p:sp>
        <p:nvSpPr>
          <p:cNvPr id="97" name="TekstniOkvir 96">
            <a:extLst>
              <a:ext uri="{FF2B5EF4-FFF2-40B4-BE49-F238E27FC236}">
                <a16:creationId xmlns:a16="http://schemas.microsoft.com/office/drawing/2014/main" xmlns="" id="{E39180A9-11E4-4972-A192-A5D2CFC3EF3D}"/>
              </a:ext>
            </a:extLst>
          </p:cNvPr>
          <p:cNvSpPr txBox="1"/>
          <p:nvPr/>
        </p:nvSpPr>
        <p:spPr>
          <a:xfrm>
            <a:off x="74510" y="2295304"/>
            <a:ext cx="1497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hidroskelet</a:t>
            </a:r>
          </a:p>
        </p:txBody>
      </p:sp>
      <p:cxnSp>
        <p:nvCxnSpPr>
          <p:cNvPr id="98" name="Ravni poveznik 97">
            <a:extLst>
              <a:ext uri="{FF2B5EF4-FFF2-40B4-BE49-F238E27FC236}">
                <a16:creationId xmlns:a16="http://schemas.microsoft.com/office/drawing/2014/main" xmlns="" id="{FD92E336-0449-46D8-81EF-0C2C2AC5BEA2}"/>
              </a:ext>
            </a:extLst>
          </p:cNvPr>
          <p:cNvCxnSpPr/>
          <p:nvPr/>
        </p:nvCxnSpPr>
        <p:spPr>
          <a:xfrm flipH="1" flipV="1">
            <a:off x="2497648" y="3395343"/>
            <a:ext cx="20026" cy="2652234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avni poveznik 99">
            <a:extLst>
              <a:ext uri="{FF2B5EF4-FFF2-40B4-BE49-F238E27FC236}">
                <a16:creationId xmlns:a16="http://schemas.microsoft.com/office/drawing/2014/main" xmlns="" id="{51326D99-F150-49D3-A520-FF7B47BD3183}"/>
              </a:ext>
            </a:extLst>
          </p:cNvPr>
          <p:cNvCxnSpPr/>
          <p:nvPr/>
        </p:nvCxnSpPr>
        <p:spPr>
          <a:xfrm flipV="1">
            <a:off x="34450" y="5202456"/>
            <a:ext cx="3181832" cy="49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Slika 100">
            <a:extLst>
              <a:ext uri="{FF2B5EF4-FFF2-40B4-BE49-F238E27FC236}">
                <a16:creationId xmlns:a16="http://schemas.microsoft.com/office/drawing/2014/main" xmlns="" id="{E3B5BE99-568F-4F32-BB6D-BAB5F667BB8A}"/>
              </a:ext>
            </a:extLst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654358" y="4839315"/>
            <a:ext cx="661544" cy="557284"/>
          </a:xfrm>
          <a:prstGeom prst="rect">
            <a:avLst/>
          </a:prstGeom>
        </p:spPr>
      </p:pic>
      <p:grpSp>
        <p:nvGrpSpPr>
          <p:cNvPr id="109" name="Grupa 108">
            <a:extLst>
              <a:ext uri="{FF2B5EF4-FFF2-40B4-BE49-F238E27FC236}">
                <a16:creationId xmlns:a16="http://schemas.microsoft.com/office/drawing/2014/main" xmlns="" id="{E21FD795-5056-47EA-922D-FD953618D10A}"/>
              </a:ext>
            </a:extLst>
          </p:cNvPr>
          <p:cNvGrpSpPr/>
          <p:nvPr/>
        </p:nvGrpSpPr>
        <p:grpSpPr>
          <a:xfrm>
            <a:off x="5989333" y="32214"/>
            <a:ext cx="656649" cy="1067768"/>
            <a:chOff x="1643042" y="714356"/>
            <a:chExt cx="3357586" cy="4698705"/>
          </a:xfrm>
        </p:grpSpPr>
        <p:grpSp>
          <p:nvGrpSpPr>
            <p:cNvPr id="110" name="Grupa 109">
              <a:extLst>
                <a:ext uri="{FF2B5EF4-FFF2-40B4-BE49-F238E27FC236}">
                  <a16:creationId xmlns:a16="http://schemas.microsoft.com/office/drawing/2014/main" xmlns="" id="{BAC52018-B4A3-43B5-8D74-3055D3DB3ACF}"/>
                </a:ext>
              </a:extLst>
            </p:cNvPr>
            <p:cNvGrpSpPr/>
            <p:nvPr/>
          </p:nvGrpSpPr>
          <p:grpSpPr>
            <a:xfrm>
              <a:off x="2214546" y="714356"/>
              <a:ext cx="2786082" cy="4698705"/>
              <a:chOff x="2214546" y="714356"/>
              <a:chExt cx="2786082" cy="4698705"/>
            </a:xfrm>
          </p:grpSpPr>
          <p:pic>
            <p:nvPicPr>
              <p:cNvPr id="112" name="Picture 2">
                <a:extLst>
                  <a:ext uri="{FF2B5EF4-FFF2-40B4-BE49-F238E27FC236}">
                    <a16:creationId xmlns:a16="http://schemas.microsoft.com/office/drawing/2014/main" xmlns="" id="{79BE4E6C-DD65-4F7D-AF08-553CD6D5A0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2214546" y="714356"/>
                <a:ext cx="2786082" cy="2444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3" name="Picture 3">
                <a:extLst>
                  <a:ext uri="{FF2B5EF4-FFF2-40B4-BE49-F238E27FC236}">
                    <a16:creationId xmlns:a16="http://schemas.microsoft.com/office/drawing/2014/main" xmlns="" id="{26A00F5B-E288-4B4D-A2A0-462E9E81D7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2214546" y="3143248"/>
                <a:ext cx="2786082" cy="2269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11" name="Picture 4">
              <a:extLst>
                <a:ext uri="{FF2B5EF4-FFF2-40B4-BE49-F238E27FC236}">
                  <a16:creationId xmlns:a16="http://schemas.microsoft.com/office/drawing/2014/main" xmlns="" id="{1901B5E3-DD41-4120-80B2-5FBB49A9C5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643042" y="1571611"/>
              <a:ext cx="571504" cy="3786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4" name="TekstniOkvir 113">
            <a:extLst>
              <a:ext uri="{FF2B5EF4-FFF2-40B4-BE49-F238E27FC236}">
                <a16:creationId xmlns:a16="http://schemas.microsoft.com/office/drawing/2014/main" xmlns="" id="{BAF4D37A-A895-466C-B9D2-BCF2220F8899}"/>
              </a:ext>
            </a:extLst>
          </p:cNvPr>
          <p:cNvSpPr txBox="1"/>
          <p:nvPr/>
        </p:nvSpPr>
        <p:spPr>
          <a:xfrm>
            <a:off x="5367183" y="306699"/>
            <a:ext cx="848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GLJIVE</a:t>
            </a:r>
          </a:p>
        </p:txBody>
      </p:sp>
      <p:pic>
        <p:nvPicPr>
          <p:cNvPr id="117" name="Picture 2" descr="C:\Documents and Settings\Ivana i Dijana\My Documents\Dropbox\Dijana - Val (2)\SLIKE\Ribe1\Saran vanjska grada.tif">
            <a:extLst>
              <a:ext uri="{FF2B5EF4-FFF2-40B4-BE49-F238E27FC236}">
                <a16:creationId xmlns:a16="http://schemas.microsoft.com/office/drawing/2014/main" xmlns="" id="{B09058CE-8B29-45C3-BA05-7C85E352E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09" y="5642888"/>
            <a:ext cx="916252" cy="49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Slika 117">
            <a:extLst>
              <a:ext uri="{FF2B5EF4-FFF2-40B4-BE49-F238E27FC236}">
                <a16:creationId xmlns:a16="http://schemas.microsoft.com/office/drawing/2014/main" xmlns="" id="{53BE97A8-B4A7-420E-A62C-76C5FCE06459}"/>
              </a:ext>
            </a:extLst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40295" y="3691097"/>
            <a:ext cx="1000125" cy="647700"/>
          </a:xfrm>
          <a:prstGeom prst="rect">
            <a:avLst/>
          </a:prstGeom>
        </p:spPr>
      </p:pic>
      <p:pic>
        <p:nvPicPr>
          <p:cNvPr id="119" name="Slika 118">
            <a:extLst>
              <a:ext uri="{FF2B5EF4-FFF2-40B4-BE49-F238E27FC236}">
                <a16:creationId xmlns:a16="http://schemas.microsoft.com/office/drawing/2014/main" xmlns="" id="{360FAF3A-A4AC-4B2D-88CF-14E8222FF76D}"/>
              </a:ext>
            </a:extLst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8766" y="3790906"/>
            <a:ext cx="1171575" cy="923925"/>
          </a:xfrm>
          <a:prstGeom prst="rect">
            <a:avLst/>
          </a:prstGeom>
        </p:spPr>
      </p:pic>
      <p:cxnSp>
        <p:nvCxnSpPr>
          <p:cNvPr id="120" name="Ravni poveznik 119">
            <a:extLst>
              <a:ext uri="{FF2B5EF4-FFF2-40B4-BE49-F238E27FC236}">
                <a16:creationId xmlns:a16="http://schemas.microsoft.com/office/drawing/2014/main" xmlns="" id="{A7C17F75-6AA1-46A1-AA13-A28A333843BD}"/>
              </a:ext>
            </a:extLst>
          </p:cNvPr>
          <p:cNvCxnSpPr/>
          <p:nvPr/>
        </p:nvCxnSpPr>
        <p:spPr>
          <a:xfrm flipH="1">
            <a:off x="44946" y="5202037"/>
            <a:ext cx="79" cy="356104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Ravni poveznik 120">
            <a:extLst>
              <a:ext uri="{FF2B5EF4-FFF2-40B4-BE49-F238E27FC236}">
                <a16:creationId xmlns:a16="http://schemas.microsoft.com/office/drawing/2014/main" xmlns="" id="{AA5173B7-3C8E-4F74-8CAE-C6ADAEDFE587}"/>
              </a:ext>
            </a:extLst>
          </p:cNvPr>
          <p:cNvCxnSpPr/>
          <p:nvPr/>
        </p:nvCxnSpPr>
        <p:spPr>
          <a:xfrm flipH="1">
            <a:off x="3223421" y="5229021"/>
            <a:ext cx="79" cy="356104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kstniOkvir 131">
            <a:extLst>
              <a:ext uri="{FF2B5EF4-FFF2-40B4-BE49-F238E27FC236}">
                <a16:creationId xmlns:a16="http://schemas.microsoft.com/office/drawing/2014/main" xmlns="" id="{3FCF7806-08BB-43A2-9256-830ABC824711}"/>
              </a:ext>
            </a:extLst>
          </p:cNvPr>
          <p:cNvSpPr txBox="1"/>
          <p:nvPr/>
        </p:nvSpPr>
        <p:spPr>
          <a:xfrm>
            <a:off x="7007374" y="4072749"/>
            <a:ext cx="22164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>
                <a:latin typeface="Comic Sans MS" panose="030F0702030302020204" pitchFamily="66" charset="0"/>
              </a:rPr>
              <a:t>Primjer pitanja: </a:t>
            </a:r>
          </a:p>
          <a:p>
            <a:r>
              <a:rPr lang="hr-HR" sz="2000" i="1" dirty="0">
                <a:latin typeface="Comic Sans MS" panose="030F0702030302020204" pitchFamily="66" charset="0"/>
              </a:rPr>
              <a:t>Zašto se kralježnjaci kreću na razne načine?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FDA005B8-1D7A-49C9-BFAF-BDBDCA478D29}"/>
              </a:ext>
            </a:extLst>
          </p:cNvPr>
          <p:cNvSpPr txBox="1"/>
          <p:nvPr/>
        </p:nvSpPr>
        <p:spPr>
          <a:xfrm>
            <a:off x="750427" y="6560753"/>
            <a:ext cx="720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ZRAKASTA SIMETRIJA                    DVOBOČNA SIMETRIJA</a:t>
            </a:r>
          </a:p>
        </p:txBody>
      </p:sp>
    </p:spTree>
    <p:extLst>
      <p:ext uri="{BB962C8B-B14F-4D97-AF65-F5344CB8AC3E}">
        <p14:creationId xmlns:p14="http://schemas.microsoft.com/office/powerpoint/2010/main" val="391561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jagram toka: Izmjenična obrada 3">
            <a:extLst>
              <a:ext uri="{FF2B5EF4-FFF2-40B4-BE49-F238E27FC236}">
                <a16:creationId xmlns:a16="http://schemas.microsoft.com/office/drawing/2014/main" xmlns="" id="{B2FA56E2-1693-430F-A400-A5DA53A08CE0}"/>
              </a:ext>
            </a:extLst>
          </p:cNvPr>
          <p:cNvSpPr/>
          <p:nvPr/>
        </p:nvSpPr>
        <p:spPr>
          <a:xfrm>
            <a:off x="102840" y="1160407"/>
            <a:ext cx="4570761" cy="3593021"/>
          </a:xfrm>
          <a:prstGeom prst="flowChartAlternateProcess">
            <a:avLst/>
          </a:prstGeom>
          <a:solidFill>
            <a:srgbClr val="AFBC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Zadatak: </a:t>
            </a:r>
            <a:r>
              <a:rPr lang="hr-HR" sz="2400" i="1" dirty="0">
                <a:solidFill>
                  <a:srgbClr val="FFFF00"/>
                </a:solidFill>
                <a:latin typeface="Comic Sans MS" panose="030F0702030302020204" pitchFamily="66" charset="0"/>
              </a:rPr>
              <a:t>individualni rad</a:t>
            </a:r>
          </a:p>
          <a:p>
            <a:pPr algn="ctr"/>
            <a:endParaRPr lang="hr-HR" sz="2400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hr-HR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Promotri animacije i opiši kako se ameba, </a:t>
            </a:r>
            <a:r>
              <a:rPr lang="hr-HR" sz="24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euglena</a:t>
            </a:r>
            <a:r>
              <a:rPr lang="hr-HR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 i papučica kreću.</a:t>
            </a:r>
          </a:p>
          <a:p>
            <a:pPr algn="ctr"/>
            <a:endParaRPr lang="hr-HR" sz="24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hr-HR" sz="2400" i="1" dirty="0">
                <a:solidFill>
                  <a:schemeClr val="tx1"/>
                </a:solidFill>
                <a:latin typeface="Comic Sans MS" panose="030F0702030302020204" pitchFamily="66" charset="0"/>
              </a:rPr>
              <a:t>Skiciraj prikazane organizme u bilježnicu.</a:t>
            </a:r>
          </a:p>
          <a:p>
            <a:pPr algn="ctr"/>
            <a:endParaRPr lang="hr-HR" sz="24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 descr="Slikovni rezultat za ameba animation">
            <a:extLst>
              <a:ext uri="{FF2B5EF4-FFF2-40B4-BE49-F238E27FC236}">
                <a16:creationId xmlns:a16="http://schemas.microsoft.com/office/drawing/2014/main" xmlns="" id="{CB0245A1-8C64-4B78-9952-D0CEBA233C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43" y="357413"/>
            <a:ext cx="2937329" cy="293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likovni rezultat za paramecium animation">
            <a:extLst>
              <a:ext uri="{FF2B5EF4-FFF2-40B4-BE49-F238E27FC236}">
                <a16:creationId xmlns:a16="http://schemas.microsoft.com/office/drawing/2014/main" xmlns="" id="{61406F9E-0545-44DB-AD4A-61AE71728C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23" y="2956918"/>
            <a:ext cx="3965985" cy="162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kovni rezultat za EUGLENA MOVING animation">
            <a:extLst>
              <a:ext uri="{FF2B5EF4-FFF2-40B4-BE49-F238E27FC236}">
                <a16:creationId xmlns:a16="http://schemas.microsoft.com/office/drawing/2014/main" xmlns="" id="{B1EE3F4F-4D30-481B-B189-17DEA5D6B1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43" y="4747986"/>
            <a:ext cx="35718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43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7673DB77-5303-4A02-910C-46078CBEFA5B}"/>
              </a:ext>
            </a:extLst>
          </p:cNvPr>
          <p:cNvSpPr txBox="1"/>
          <p:nvPr/>
        </p:nvSpPr>
        <p:spPr>
          <a:xfrm>
            <a:off x="188686" y="719427"/>
            <a:ext cx="8766628" cy="523220"/>
          </a:xfrm>
          <a:prstGeom prst="rect">
            <a:avLst/>
          </a:prstGeom>
          <a:solidFill>
            <a:srgbClr val="FEBEF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KRETANJE JEDNOSTANIČNIH ORGANIZAMA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EF60DDB-2EA1-4A0A-8188-001A15AF54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92" y="2006573"/>
            <a:ext cx="7079797" cy="2941043"/>
          </a:xfrm>
          <a:prstGeom prst="rect">
            <a:avLst/>
          </a:prstGeom>
        </p:spPr>
      </p:pic>
      <p:sp>
        <p:nvSpPr>
          <p:cNvPr id="5" name="Oblačić za govor: pravokutnik sa zaobljenim kutovima 4">
            <a:extLst>
              <a:ext uri="{FF2B5EF4-FFF2-40B4-BE49-F238E27FC236}">
                <a16:creationId xmlns:a16="http://schemas.microsoft.com/office/drawing/2014/main" xmlns="" id="{5ADA3BE9-F9BA-40DD-9B1B-E996D68E6353}"/>
              </a:ext>
            </a:extLst>
          </p:cNvPr>
          <p:cNvSpPr/>
          <p:nvPr/>
        </p:nvSpPr>
        <p:spPr>
          <a:xfrm>
            <a:off x="522288" y="5846763"/>
            <a:ext cx="4369026" cy="609599"/>
          </a:xfrm>
          <a:prstGeom prst="wedgeRoundRectCallout">
            <a:avLst>
              <a:gd name="adj1" fmla="val 53568"/>
              <a:gd name="adj2" fmla="val 26408"/>
              <a:gd name="adj3" fmla="val 16667"/>
            </a:avLst>
          </a:prstGeom>
          <a:solidFill>
            <a:schemeClr val="bg1"/>
          </a:solidFill>
          <a:ln w="28575">
            <a:solidFill>
              <a:srgbClr val="436C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B2BBC4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201522E0-81A0-45B2-9241-15779294C9B8}"/>
              </a:ext>
            </a:extLst>
          </p:cNvPr>
          <p:cNvSpPr txBox="1"/>
          <p:nvPr/>
        </p:nvSpPr>
        <p:spPr>
          <a:xfrm>
            <a:off x="1228610" y="5951507"/>
            <a:ext cx="3511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3000"/>
              <a:defRPr/>
            </a:pPr>
            <a:r>
              <a:rPr lang="hr-HR" sz="2000" dirty="0">
                <a:latin typeface="Comic Sans MS" panose="030F0702030302020204" pitchFamily="66" charset="0"/>
              </a:rPr>
              <a:t>Čime se pokreće ameba?</a:t>
            </a:r>
          </a:p>
        </p:txBody>
      </p:sp>
      <p:pic>
        <p:nvPicPr>
          <p:cNvPr id="7" name="Picture 2" descr="Slikovni rezultat za spajalica">
            <a:extLst>
              <a:ext uri="{FF2B5EF4-FFF2-40B4-BE49-F238E27FC236}">
                <a16:creationId xmlns:a16="http://schemas.microsoft.com/office/drawing/2014/main" xmlns="" id="{CF3DCE91-9F3A-46B2-8DEB-279D01F2C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497794" y="5478575"/>
            <a:ext cx="579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17BB54B5-6567-4D41-A12C-79DDA94E8F51}"/>
              </a:ext>
            </a:extLst>
          </p:cNvPr>
          <p:cNvSpPr/>
          <p:nvPr/>
        </p:nvSpPr>
        <p:spPr>
          <a:xfrm>
            <a:off x="6589486" y="4183260"/>
            <a:ext cx="1074058" cy="764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07BB25D5-BB6E-48FB-A851-D184F6CDA635}"/>
              </a:ext>
            </a:extLst>
          </p:cNvPr>
          <p:cNvSpPr txBox="1"/>
          <p:nvPr/>
        </p:nvSpPr>
        <p:spPr>
          <a:xfrm>
            <a:off x="4504190" y="5643731"/>
            <a:ext cx="4369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izdanci stanične membrane koji nastaju gibanjem citoplazme</a:t>
            </a:r>
          </a:p>
        </p:txBody>
      </p:sp>
      <p:pic>
        <p:nvPicPr>
          <p:cNvPr id="10" name="Picture 2" descr="Slikovni rezultat za STRELICA">
            <a:extLst>
              <a:ext uri="{FF2B5EF4-FFF2-40B4-BE49-F238E27FC236}">
                <a16:creationId xmlns:a16="http://schemas.microsoft.com/office/drawing/2014/main" xmlns="" id="{4DE8E118-C9A5-418E-97ED-1F4E8D5E9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9254" y="5176188"/>
            <a:ext cx="605641" cy="24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12D0FAF6-0F45-49E6-8BA7-E45F0B23141F}"/>
              </a:ext>
            </a:extLst>
          </p:cNvPr>
          <p:cNvSpPr txBox="1"/>
          <p:nvPr/>
        </p:nvSpPr>
        <p:spPr>
          <a:xfrm>
            <a:off x="333829" y="1654629"/>
            <a:ext cx="249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sz="2800" b="1" dirty="0">
                <a:latin typeface="Comic Sans MS" panose="030F0702030302020204" pitchFamily="66" charset="0"/>
              </a:rPr>
              <a:t>Ameba</a:t>
            </a:r>
          </a:p>
        </p:txBody>
      </p:sp>
    </p:spTree>
    <p:extLst>
      <p:ext uri="{BB962C8B-B14F-4D97-AF65-F5344CB8AC3E}">
        <p14:creationId xmlns:p14="http://schemas.microsoft.com/office/powerpoint/2010/main" val="89333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/>
      <p:bldP spid="6" grpId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9E86EB5C-C554-4C22-BA05-8FED220B53A6}"/>
              </a:ext>
            </a:extLst>
          </p:cNvPr>
          <p:cNvSpPr txBox="1"/>
          <p:nvPr/>
        </p:nvSpPr>
        <p:spPr>
          <a:xfrm>
            <a:off x="188686" y="719427"/>
            <a:ext cx="8766628" cy="523220"/>
          </a:xfrm>
          <a:prstGeom prst="rect">
            <a:avLst/>
          </a:prstGeom>
          <a:solidFill>
            <a:srgbClr val="FEBEF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KRETANJE JEDNOSTANIČNIH ORGANIZAMA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B9CFF454-281A-4862-B020-344E0E1985E4}"/>
              </a:ext>
            </a:extLst>
          </p:cNvPr>
          <p:cNvSpPr txBox="1"/>
          <p:nvPr/>
        </p:nvSpPr>
        <p:spPr>
          <a:xfrm>
            <a:off x="333829" y="1654629"/>
            <a:ext cx="249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sz="2800" b="1" dirty="0">
                <a:latin typeface="Comic Sans MS" panose="030F0702030302020204" pitchFamily="66" charset="0"/>
              </a:rPr>
              <a:t>Papučica</a:t>
            </a:r>
          </a:p>
        </p:txBody>
      </p:sp>
      <p:pic>
        <p:nvPicPr>
          <p:cNvPr id="2050" name="Picture 2" descr="Slikovni rezultat za paramecium">
            <a:extLst>
              <a:ext uri="{FF2B5EF4-FFF2-40B4-BE49-F238E27FC236}">
                <a16:creationId xmlns:a16="http://schemas.microsoft.com/office/drawing/2014/main" xmlns="" id="{8D0ACCF6-5A1A-40C2-B50E-9E0B40432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2"/>
          <a:stretch/>
        </p:blipFill>
        <p:spPr bwMode="auto">
          <a:xfrm>
            <a:off x="1401423" y="2146056"/>
            <a:ext cx="4397375" cy="289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ačić za govor: pravokutnik sa zaobljenim kutovima 4">
            <a:extLst>
              <a:ext uri="{FF2B5EF4-FFF2-40B4-BE49-F238E27FC236}">
                <a16:creationId xmlns:a16="http://schemas.microsoft.com/office/drawing/2014/main" xmlns="" id="{DE4135BB-EFF8-4146-B52E-D70A39155FA6}"/>
              </a:ext>
            </a:extLst>
          </p:cNvPr>
          <p:cNvSpPr/>
          <p:nvPr/>
        </p:nvSpPr>
        <p:spPr>
          <a:xfrm>
            <a:off x="333829" y="5530797"/>
            <a:ext cx="4238171" cy="798656"/>
          </a:xfrm>
          <a:prstGeom prst="wedgeRoundRectCallout">
            <a:avLst>
              <a:gd name="adj1" fmla="val 53568"/>
              <a:gd name="adj2" fmla="val 26408"/>
              <a:gd name="adj3" fmla="val 16667"/>
            </a:avLst>
          </a:prstGeom>
          <a:solidFill>
            <a:schemeClr val="bg1"/>
          </a:solidFill>
          <a:ln w="28575">
            <a:solidFill>
              <a:srgbClr val="436C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B2BBC4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FFD3A310-BA3C-46B0-8356-F00D3551AF87}"/>
              </a:ext>
            </a:extLst>
          </p:cNvPr>
          <p:cNvSpPr txBox="1"/>
          <p:nvPr/>
        </p:nvSpPr>
        <p:spPr>
          <a:xfrm>
            <a:off x="868365" y="5576182"/>
            <a:ext cx="38487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3000"/>
              <a:defRPr/>
            </a:pPr>
            <a:r>
              <a:rPr lang="hr-HR" sz="2000" dirty="0">
                <a:latin typeface="Comic Sans MS" panose="030F0702030302020204" pitchFamily="66" charset="0"/>
              </a:rPr>
              <a:t>Na koji način trepetljike pokreću papučicu?</a:t>
            </a:r>
          </a:p>
        </p:txBody>
      </p:sp>
      <p:pic>
        <p:nvPicPr>
          <p:cNvPr id="7" name="Picture 2" descr="Slikovni rezultat za spajalica">
            <a:extLst>
              <a:ext uri="{FF2B5EF4-FFF2-40B4-BE49-F238E27FC236}">
                <a16:creationId xmlns:a16="http://schemas.microsoft.com/office/drawing/2014/main" xmlns="" id="{BEAE4E8A-AE00-4E53-9652-6FCA8E5C7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333829" y="5166380"/>
            <a:ext cx="579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xmlns="" id="{D36BDC4E-D6ED-4487-A199-E87ACBC6C09D}"/>
              </a:ext>
            </a:extLst>
          </p:cNvPr>
          <p:cNvCxnSpPr/>
          <p:nvPr/>
        </p:nvCxnSpPr>
        <p:spPr>
          <a:xfrm>
            <a:off x="4876800" y="3473036"/>
            <a:ext cx="921998" cy="667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xmlns="" id="{B075A1D4-4F15-4C46-8745-90071CF82A61}"/>
              </a:ext>
            </a:extLst>
          </p:cNvPr>
          <p:cNvCxnSpPr>
            <a:cxnSpLocks/>
          </p:cNvCxnSpPr>
          <p:nvPr/>
        </p:nvCxnSpPr>
        <p:spPr>
          <a:xfrm>
            <a:off x="3812666" y="4140693"/>
            <a:ext cx="19861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C9C37936-FFCD-4BF6-9D4F-A9931C237137}"/>
              </a:ext>
            </a:extLst>
          </p:cNvPr>
          <p:cNvSpPr txBox="1"/>
          <p:nvPr/>
        </p:nvSpPr>
        <p:spPr>
          <a:xfrm>
            <a:off x="5907653" y="3909860"/>
            <a:ext cx="216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trepetljike</a:t>
            </a:r>
          </a:p>
        </p:txBody>
      </p:sp>
      <p:pic>
        <p:nvPicPr>
          <p:cNvPr id="13" name="Picture 2" descr="Slikovni rezultat za STRELICA">
            <a:extLst>
              <a:ext uri="{FF2B5EF4-FFF2-40B4-BE49-F238E27FC236}">
                <a16:creationId xmlns:a16="http://schemas.microsoft.com/office/drawing/2014/main" xmlns="" id="{DFA787DE-DE9D-411A-B7B6-CD5D150CA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94274" y="4621257"/>
            <a:ext cx="605641" cy="24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7617286A-D856-4C03-A5FD-C4D02C21233B}"/>
              </a:ext>
            </a:extLst>
          </p:cNvPr>
          <p:cNvSpPr txBox="1"/>
          <p:nvPr/>
        </p:nvSpPr>
        <p:spPr>
          <a:xfrm>
            <a:off x="5444901" y="5104831"/>
            <a:ext cx="308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stvaraju struju vode</a:t>
            </a:r>
          </a:p>
        </p:txBody>
      </p:sp>
    </p:spTree>
    <p:extLst>
      <p:ext uri="{BB962C8B-B14F-4D97-AF65-F5344CB8AC3E}">
        <p14:creationId xmlns:p14="http://schemas.microsoft.com/office/powerpoint/2010/main" val="10892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6" grpId="0"/>
      <p:bldP spid="6" grpId="1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9A6FE997-3ADD-46C4-A82B-CDE35592E1CE}"/>
              </a:ext>
            </a:extLst>
          </p:cNvPr>
          <p:cNvSpPr txBox="1"/>
          <p:nvPr/>
        </p:nvSpPr>
        <p:spPr>
          <a:xfrm>
            <a:off x="188686" y="719427"/>
            <a:ext cx="8766628" cy="523220"/>
          </a:xfrm>
          <a:prstGeom prst="rect">
            <a:avLst/>
          </a:prstGeom>
          <a:solidFill>
            <a:srgbClr val="FEBEF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KRETANJE JEDNOSTANIČNIH ORGANIZAMA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9999C5E7-D5FB-4F07-AB1F-0BABABBD3BA2}"/>
              </a:ext>
            </a:extLst>
          </p:cNvPr>
          <p:cNvSpPr txBox="1"/>
          <p:nvPr/>
        </p:nvSpPr>
        <p:spPr>
          <a:xfrm>
            <a:off x="333829" y="1654629"/>
            <a:ext cx="249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sz="2800" b="1" dirty="0" err="1">
                <a:latin typeface="Comic Sans MS" panose="030F0702030302020204" pitchFamily="66" charset="0"/>
              </a:rPr>
              <a:t>Euglena</a:t>
            </a:r>
            <a:endParaRPr lang="hr-HR" sz="28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Povezana slika">
            <a:extLst>
              <a:ext uri="{FF2B5EF4-FFF2-40B4-BE49-F238E27FC236}">
                <a16:creationId xmlns:a16="http://schemas.microsoft.com/office/drawing/2014/main" xmlns="" id="{8F8F0CA9-B58F-4AC4-88F8-CFACD7D34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2"/>
          <a:stretch/>
        </p:blipFill>
        <p:spPr bwMode="auto">
          <a:xfrm>
            <a:off x="2699658" y="2308477"/>
            <a:ext cx="3444421" cy="316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xmlns="" id="{1A9C2C52-9FF9-45C9-82EF-3DD547485552}"/>
              </a:ext>
            </a:extLst>
          </p:cNvPr>
          <p:cNvCxnSpPr>
            <a:cxnSpLocks/>
          </p:cNvCxnSpPr>
          <p:nvPr/>
        </p:nvCxnSpPr>
        <p:spPr>
          <a:xfrm flipV="1">
            <a:off x="5486400" y="3149600"/>
            <a:ext cx="1146629" cy="405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D1AAD61F-C2ED-45FD-A56F-46F70F9716BD}"/>
              </a:ext>
            </a:extLst>
          </p:cNvPr>
          <p:cNvSpPr txBox="1"/>
          <p:nvPr/>
        </p:nvSpPr>
        <p:spPr>
          <a:xfrm>
            <a:off x="6604001" y="2967335"/>
            <a:ext cx="2162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bič</a:t>
            </a:r>
          </a:p>
        </p:txBody>
      </p:sp>
    </p:spTree>
    <p:extLst>
      <p:ext uri="{BB962C8B-B14F-4D97-AF65-F5344CB8AC3E}">
        <p14:creationId xmlns:p14="http://schemas.microsoft.com/office/powerpoint/2010/main" val="46132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9E8FF9DC-BD13-481C-919E-C84023761798}"/>
              </a:ext>
            </a:extLst>
          </p:cNvPr>
          <p:cNvSpPr txBox="1"/>
          <p:nvPr/>
        </p:nvSpPr>
        <p:spPr>
          <a:xfrm>
            <a:off x="188686" y="719427"/>
            <a:ext cx="8766628" cy="523220"/>
          </a:xfrm>
          <a:prstGeom prst="rect">
            <a:avLst/>
          </a:prstGeom>
          <a:solidFill>
            <a:srgbClr val="FEBEF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KRETANJE JEDNOSTANIČNIH ORGANIZAMA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46B5FF3E-92F8-4937-984B-3B9DD31F241B}"/>
              </a:ext>
            </a:extLst>
          </p:cNvPr>
          <p:cNvSpPr txBox="1"/>
          <p:nvPr/>
        </p:nvSpPr>
        <p:spPr>
          <a:xfrm>
            <a:off x="333829" y="1654629"/>
            <a:ext cx="249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sz="2800" b="1" dirty="0">
                <a:latin typeface="Comic Sans MS" panose="030F0702030302020204" pitchFamily="66" charset="0"/>
              </a:rPr>
              <a:t>Planktoni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F625945-30F3-4A82-B647-7CD1ABB89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78" y="2870401"/>
            <a:ext cx="3154929" cy="31030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EAAB4449-11FF-461F-ADBA-97699F6B7ECC}"/>
              </a:ext>
            </a:extLst>
          </p:cNvPr>
          <p:cNvSpPr txBox="1"/>
          <p:nvPr/>
        </p:nvSpPr>
        <p:spPr>
          <a:xfrm>
            <a:off x="2612571" y="1723773"/>
            <a:ext cx="6342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 zajednica organizama koji „plutaju” u stupcu vode ili ih pokreće strujanje vode</a:t>
            </a:r>
          </a:p>
        </p:txBody>
      </p:sp>
      <p:pic>
        <p:nvPicPr>
          <p:cNvPr id="6" name="Picture 2" descr="Slikovni rezultat za STRELICA">
            <a:extLst>
              <a:ext uri="{FF2B5EF4-FFF2-40B4-BE49-F238E27FC236}">
                <a16:creationId xmlns:a16="http://schemas.microsoft.com/office/drawing/2014/main" xmlns="" id="{1ED1A279-3205-4CC0-8C87-390324C68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81121" y="2745702"/>
            <a:ext cx="605641" cy="24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35ED9724-E342-411B-8C4C-8E636D16BE17}"/>
              </a:ext>
            </a:extLst>
          </p:cNvPr>
          <p:cNvSpPr txBox="1"/>
          <p:nvPr/>
        </p:nvSpPr>
        <p:spPr>
          <a:xfrm>
            <a:off x="4571999" y="3240160"/>
            <a:ext cx="308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Comic Sans MS" panose="030F0702030302020204" pitchFamily="66" charset="0"/>
              </a:rPr>
              <a:t>PASIVNO KRETANJE</a:t>
            </a:r>
          </a:p>
        </p:txBody>
      </p:sp>
      <p:sp>
        <p:nvSpPr>
          <p:cNvPr id="11" name="Oblačić za govor: pravokutnik sa zaobljenim kutovima 10">
            <a:extLst>
              <a:ext uri="{FF2B5EF4-FFF2-40B4-BE49-F238E27FC236}">
                <a16:creationId xmlns:a16="http://schemas.microsoft.com/office/drawing/2014/main" xmlns="" id="{D804114D-2C79-44B5-A578-98642A38C2DF}"/>
              </a:ext>
            </a:extLst>
          </p:cNvPr>
          <p:cNvSpPr/>
          <p:nvPr/>
        </p:nvSpPr>
        <p:spPr>
          <a:xfrm>
            <a:off x="3754607" y="5574151"/>
            <a:ext cx="4238171" cy="798656"/>
          </a:xfrm>
          <a:prstGeom prst="wedgeRoundRectCallout">
            <a:avLst>
              <a:gd name="adj1" fmla="val 53568"/>
              <a:gd name="adj2" fmla="val 26408"/>
              <a:gd name="adj3" fmla="val 16667"/>
            </a:avLst>
          </a:prstGeom>
          <a:solidFill>
            <a:schemeClr val="bg1"/>
          </a:solidFill>
          <a:ln w="28575">
            <a:solidFill>
              <a:srgbClr val="436C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B2BBC4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02F10EA0-CBEA-4B3E-AA9E-93DE3BDA4A5A}"/>
              </a:ext>
            </a:extLst>
          </p:cNvPr>
          <p:cNvSpPr txBox="1"/>
          <p:nvPr/>
        </p:nvSpPr>
        <p:spPr>
          <a:xfrm>
            <a:off x="4289143" y="5619536"/>
            <a:ext cx="38487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3000"/>
              <a:defRPr/>
            </a:pPr>
            <a:r>
              <a:rPr lang="hr-HR" sz="2000" dirty="0">
                <a:latin typeface="Comic Sans MS" panose="030F0702030302020204" pitchFamily="66" charset="0"/>
              </a:rPr>
              <a:t>koje su prilagodbe razvili planktoni za lakše kretanje?</a:t>
            </a:r>
          </a:p>
        </p:txBody>
      </p:sp>
      <p:pic>
        <p:nvPicPr>
          <p:cNvPr id="13" name="Picture 2" descr="Slikovni rezultat za spajalica">
            <a:extLst>
              <a:ext uri="{FF2B5EF4-FFF2-40B4-BE49-F238E27FC236}">
                <a16:creationId xmlns:a16="http://schemas.microsoft.com/office/drawing/2014/main" xmlns="" id="{1D03815E-599E-42E8-8003-FCC156AF0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3754607" y="5209734"/>
            <a:ext cx="579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EFCF5B74-64F5-4577-BE92-4DB7FB996213}"/>
              </a:ext>
            </a:extLst>
          </p:cNvPr>
          <p:cNvSpPr txBox="1"/>
          <p:nvPr/>
        </p:nvSpPr>
        <p:spPr>
          <a:xfrm>
            <a:off x="3962400" y="3782336"/>
            <a:ext cx="4992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latin typeface="Comic Sans MS" panose="030F0702030302020204" pitchFamily="66" charset="0"/>
              </a:rPr>
              <a:t>- razvili nastavke koji sprječavaju da</a:t>
            </a:r>
          </a:p>
          <a:p>
            <a:r>
              <a:rPr lang="hr-HR" sz="2000" i="1" dirty="0">
                <a:latin typeface="Comic Sans MS" panose="030F0702030302020204" pitchFamily="66" charset="0"/>
              </a:rPr>
              <a:t>  potonu</a:t>
            </a:r>
          </a:p>
          <a:p>
            <a:r>
              <a:rPr lang="hr-HR" sz="2000" i="1" dirty="0">
                <a:latin typeface="Comic Sans MS" panose="030F0702030302020204" pitchFamily="66" charset="0"/>
              </a:rPr>
              <a:t>- mogu sadržavati ulja ili plinove koji</a:t>
            </a:r>
          </a:p>
          <a:p>
            <a:r>
              <a:rPr lang="hr-HR" sz="2000" i="1" dirty="0">
                <a:latin typeface="Comic Sans MS" panose="030F0702030302020204" pitchFamily="66" charset="0"/>
              </a:rPr>
              <a:t>  olakšavaju plutanje</a:t>
            </a:r>
          </a:p>
        </p:txBody>
      </p:sp>
    </p:spTree>
    <p:extLst>
      <p:ext uri="{BB962C8B-B14F-4D97-AF65-F5344CB8AC3E}">
        <p14:creationId xmlns:p14="http://schemas.microsoft.com/office/powerpoint/2010/main" val="162207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 animBg="1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9E8FF9DC-BD13-481C-919E-C84023761798}"/>
              </a:ext>
            </a:extLst>
          </p:cNvPr>
          <p:cNvSpPr txBox="1"/>
          <p:nvPr/>
        </p:nvSpPr>
        <p:spPr>
          <a:xfrm>
            <a:off x="188686" y="719427"/>
            <a:ext cx="8766628" cy="523220"/>
          </a:xfrm>
          <a:prstGeom prst="rect">
            <a:avLst/>
          </a:prstGeom>
          <a:solidFill>
            <a:srgbClr val="FEBEF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KRETANJE JEDNOSTANIČNIH ORGANIZAMA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46B5FF3E-92F8-4937-984B-3B9DD31F241B}"/>
              </a:ext>
            </a:extLst>
          </p:cNvPr>
          <p:cNvSpPr txBox="1"/>
          <p:nvPr/>
        </p:nvSpPr>
        <p:spPr>
          <a:xfrm>
            <a:off x="333829" y="1654629"/>
            <a:ext cx="249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sz="2800" b="1" dirty="0">
                <a:latin typeface="Comic Sans MS" panose="030F0702030302020204" pitchFamily="66" charset="0"/>
              </a:rPr>
              <a:t>Bakterije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6EDA6A6-6ADD-4C71-809B-C1E1E6DD7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307" y="2378204"/>
            <a:ext cx="3154929" cy="3103078"/>
          </a:xfrm>
          <a:prstGeom prst="rect">
            <a:avLst/>
          </a:prstGeom>
        </p:spPr>
      </p:pic>
      <p:sp>
        <p:nvSpPr>
          <p:cNvPr id="6" name="Oblačić za govor: pravokutnik sa zaobljenim kutovima 5">
            <a:extLst>
              <a:ext uri="{FF2B5EF4-FFF2-40B4-BE49-F238E27FC236}">
                <a16:creationId xmlns:a16="http://schemas.microsoft.com/office/drawing/2014/main" xmlns="" id="{22EC0817-A71F-4BE3-8C26-A4028C43B2AC}"/>
              </a:ext>
            </a:extLst>
          </p:cNvPr>
          <p:cNvSpPr/>
          <p:nvPr/>
        </p:nvSpPr>
        <p:spPr>
          <a:xfrm>
            <a:off x="333829" y="5530797"/>
            <a:ext cx="4238171" cy="798656"/>
          </a:xfrm>
          <a:prstGeom prst="wedgeRoundRectCallout">
            <a:avLst>
              <a:gd name="adj1" fmla="val 53568"/>
              <a:gd name="adj2" fmla="val 26408"/>
              <a:gd name="adj3" fmla="val 16667"/>
            </a:avLst>
          </a:prstGeom>
          <a:solidFill>
            <a:schemeClr val="bg1"/>
          </a:solidFill>
          <a:ln w="28575">
            <a:solidFill>
              <a:srgbClr val="436C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B2BBC4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9690FC11-50C1-4EFE-8086-4158D24BFDF0}"/>
              </a:ext>
            </a:extLst>
          </p:cNvPr>
          <p:cNvSpPr txBox="1"/>
          <p:nvPr/>
        </p:nvSpPr>
        <p:spPr>
          <a:xfrm>
            <a:off x="868365" y="5576182"/>
            <a:ext cx="38487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3000"/>
              <a:defRPr/>
            </a:pPr>
            <a:r>
              <a:rPr lang="hr-HR" sz="2000" dirty="0">
                <a:latin typeface="Comic Sans MS" panose="030F0702030302020204" pitchFamily="66" charset="0"/>
              </a:rPr>
              <a:t>Na koji se način mogu kretati bakterije?</a:t>
            </a:r>
          </a:p>
        </p:txBody>
      </p:sp>
      <p:pic>
        <p:nvPicPr>
          <p:cNvPr id="8" name="Picture 2" descr="Slikovni rezultat za spajalica">
            <a:extLst>
              <a:ext uri="{FF2B5EF4-FFF2-40B4-BE49-F238E27FC236}">
                <a16:creationId xmlns:a16="http://schemas.microsoft.com/office/drawing/2014/main" xmlns="" id="{082FEF5B-4436-498E-A439-AAE108C56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333829" y="5166380"/>
            <a:ext cx="579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2859B239-85A6-4466-941D-EF07B1F7E885}"/>
              </a:ext>
            </a:extLst>
          </p:cNvPr>
          <p:cNvSpPr txBox="1"/>
          <p:nvPr/>
        </p:nvSpPr>
        <p:spPr>
          <a:xfrm>
            <a:off x="333829" y="2358998"/>
            <a:ext cx="49058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- </a:t>
            </a:r>
            <a:r>
              <a:rPr lang="hr-HR" sz="2400" b="1" dirty="0">
                <a:latin typeface="Comic Sans MS" panose="030F0702030302020204" pitchFamily="66" charset="0"/>
              </a:rPr>
              <a:t>bič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- </a:t>
            </a:r>
            <a:r>
              <a:rPr lang="hr-HR" sz="2400" b="1" dirty="0">
                <a:latin typeface="Comic Sans MS" panose="030F0702030302020204" pitchFamily="66" charset="0"/>
              </a:rPr>
              <a:t>sluzavi omotač </a:t>
            </a:r>
            <a:r>
              <a:rPr lang="hr-HR" sz="2400" dirty="0">
                <a:latin typeface="Comic Sans MS" panose="030F0702030302020204" pitchFamily="66" charset="0"/>
              </a:rPr>
              <a:t>(omogućuje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  klizanje po podlozi)</a:t>
            </a:r>
          </a:p>
          <a:p>
            <a:endParaRPr lang="hr-HR" sz="2400" dirty="0">
              <a:latin typeface="Comic Sans MS" panose="030F0702030302020204" pitchFamily="66" charset="0"/>
            </a:endParaRPr>
          </a:p>
          <a:p>
            <a:r>
              <a:rPr lang="hr-HR" sz="2400" dirty="0">
                <a:latin typeface="Comic Sans MS" panose="030F0702030302020204" pitchFamily="66" charset="0"/>
              </a:rPr>
              <a:t>- </a:t>
            </a:r>
            <a:r>
              <a:rPr lang="hr-HR" sz="2400" b="1" dirty="0">
                <a:latin typeface="Comic Sans MS" panose="030F0702030302020204" pitchFamily="66" charset="0"/>
              </a:rPr>
              <a:t>pasivno</a:t>
            </a:r>
            <a:r>
              <a:rPr lang="hr-HR" sz="2400" dirty="0">
                <a:latin typeface="Comic Sans MS" panose="030F0702030302020204" pitchFamily="66" charset="0"/>
              </a:rPr>
              <a:t> (strujanjem čestica</a:t>
            </a:r>
          </a:p>
          <a:p>
            <a:r>
              <a:rPr lang="hr-HR" sz="2400" dirty="0">
                <a:latin typeface="Comic Sans MS" panose="030F0702030302020204" pitchFamily="66" charset="0"/>
              </a:rPr>
              <a:t>  zraka ili vode)</a:t>
            </a:r>
          </a:p>
        </p:txBody>
      </p:sp>
    </p:spTree>
    <p:extLst>
      <p:ext uri="{BB962C8B-B14F-4D97-AF65-F5344CB8AC3E}">
        <p14:creationId xmlns:p14="http://schemas.microsoft.com/office/powerpoint/2010/main" val="226218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3F8DBD28-2712-46C0-B327-994355D98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5600" cy="6857999"/>
          </a:xfrm>
          <a:prstGeom prst="rect">
            <a:avLst/>
          </a:prstGeom>
        </p:spPr>
      </p:pic>
      <p:sp>
        <p:nvSpPr>
          <p:cNvPr id="3" name="Zvijezda: 24 kraka 2">
            <a:extLst>
              <a:ext uri="{FF2B5EF4-FFF2-40B4-BE49-F238E27FC236}">
                <a16:creationId xmlns:a16="http://schemas.microsoft.com/office/drawing/2014/main" xmlns="" id="{FF2C0CE7-3D02-41B0-86BD-B82D1F32AEC0}"/>
              </a:ext>
            </a:extLst>
          </p:cNvPr>
          <p:cNvSpPr/>
          <p:nvPr/>
        </p:nvSpPr>
        <p:spPr>
          <a:xfrm>
            <a:off x="391885" y="290286"/>
            <a:ext cx="3947886" cy="2931885"/>
          </a:xfrm>
          <a:prstGeom prst="star24">
            <a:avLst/>
          </a:prstGeom>
          <a:solidFill>
            <a:srgbClr val="71B7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Jesu li biljke pokretna ili nepokretna živa bića?</a:t>
            </a:r>
          </a:p>
        </p:txBody>
      </p:sp>
    </p:spTree>
    <p:extLst>
      <p:ext uri="{BB962C8B-B14F-4D97-AF65-F5344CB8AC3E}">
        <p14:creationId xmlns:p14="http://schemas.microsoft.com/office/powerpoint/2010/main" val="188625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likovni rezultat za plants and algae">
            <a:extLst>
              <a:ext uri="{FF2B5EF4-FFF2-40B4-BE49-F238E27FC236}">
                <a16:creationId xmlns:a16="http://schemas.microsoft.com/office/drawing/2014/main" xmlns="" id="{27559DB4-46CE-45B4-8954-8E34DD2A9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69572"/>
            <a:ext cx="3244398" cy="324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likovni rezultat za plants and algae">
            <a:extLst>
              <a:ext uri="{FF2B5EF4-FFF2-40B4-BE49-F238E27FC236}">
                <a16:creationId xmlns:a16="http://schemas.microsoft.com/office/drawing/2014/main" xmlns="" id="{94FF84AE-04BC-42EA-A913-45D27B8A2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937" y="2637160"/>
            <a:ext cx="22479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likovni rezultat za plants a">
            <a:extLst>
              <a:ext uri="{FF2B5EF4-FFF2-40B4-BE49-F238E27FC236}">
                <a16:creationId xmlns:a16="http://schemas.microsoft.com/office/drawing/2014/main" xmlns="" id="{6B5DCC65-AEEB-48DE-AAA2-6F4436587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" y="1614715"/>
            <a:ext cx="3397229" cy="444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5AA8CFDC-8D5A-4A11-BFBD-3AEFC93C7AAB}"/>
              </a:ext>
            </a:extLst>
          </p:cNvPr>
          <p:cNvSpPr txBox="1"/>
          <p:nvPr/>
        </p:nvSpPr>
        <p:spPr>
          <a:xfrm>
            <a:off x="937307" y="5983138"/>
            <a:ext cx="226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BILJKE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EC0C9489-E07F-4DD3-B39B-A27E8BDAE448}"/>
              </a:ext>
            </a:extLst>
          </p:cNvPr>
          <p:cNvSpPr txBox="1"/>
          <p:nvPr/>
        </p:nvSpPr>
        <p:spPr>
          <a:xfrm>
            <a:off x="6497858" y="5960417"/>
            <a:ext cx="226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ALGE</a:t>
            </a:r>
          </a:p>
        </p:txBody>
      </p:sp>
      <p:sp>
        <p:nvSpPr>
          <p:cNvPr id="7" name="Oblačić za govor: pravokutnik sa zaobljenim kutovima 6">
            <a:extLst>
              <a:ext uri="{FF2B5EF4-FFF2-40B4-BE49-F238E27FC236}">
                <a16:creationId xmlns:a16="http://schemas.microsoft.com/office/drawing/2014/main" xmlns="" id="{7C537168-2C28-4F90-B190-7260BC3F0DFB}"/>
              </a:ext>
            </a:extLst>
          </p:cNvPr>
          <p:cNvSpPr/>
          <p:nvPr/>
        </p:nvSpPr>
        <p:spPr>
          <a:xfrm>
            <a:off x="2046516" y="754742"/>
            <a:ext cx="6212113" cy="899887"/>
          </a:xfrm>
          <a:prstGeom prst="wedgeRoundRectCallout">
            <a:avLst>
              <a:gd name="adj1" fmla="val -33583"/>
              <a:gd name="adj2" fmla="val 77442"/>
              <a:gd name="adj3" fmla="val 16667"/>
            </a:avLst>
          </a:prstGeom>
          <a:solidFill>
            <a:schemeClr val="bg1"/>
          </a:solidFill>
          <a:ln w="28575">
            <a:solidFill>
              <a:srgbClr val="436CA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rgbClr val="B2BBC4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C8844717-552F-4890-A5BD-C7555CD45C2C}"/>
              </a:ext>
            </a:extLst>
          </p:cNvPr>
          <p:cNvSpPr txBox="1"/>
          <p:nvPr/>
        </p:nvSpPr>
        <p:spPr>
          <a:xfrm>
            <a:off x="2189167" y="874862"/>
            <a:ext cx="5822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Clr>
                <a:schemeClr val="tx2">
                  <a:lumMod val="60000"/>
                  <a:lumOff val="40000"/>
                </a:schemeClr>
              </a:buClr>
              <a:buSzPct val="103000"/>
              <a:defRPr/>
            </a:pPr>
            <a:r>
              <a:rPr lang="hr-HR" sz="2000" dirty="0">
                <a:latin typeface="Comic Sans MS" panose="030F0702030302020204" pitchFamily="66" charset="0"/>
              </a:rPr>
              <a:t>Kako nazivamo organizme poput biljaka i većine algi koji su pričvršćeni za podlogu?</a:t>
            </a:r>
          </a:p>
        </p:txBody>
      </p:sp>
      <p:pic>
        <p:nvPicPr>
          <p:cNvPr id="9" name="Picture 2" descr="Slikovni rezultat za spajalica">
            <a:extLst>
              <a:ext uri="{FF2B5EF4-FFF2-40B4-BE49-F238E27FC236}">
                <a16:creationId xmlns:a16="http://schemas.microsoft.com/office/drawing/2014/main" xmlns="" id="{38AC7D18-D210-49F8-9F14-3E43F9C8E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50000"/>
          <a:stretch>
            <a:fillRect/>
          </a:stretch>
        </p:blipFill>
        <p:spPr bwMode="auto">
          <a:xfrm>
            <a:off x="1899448" y="413197"/>
            <a:ext cx="5794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7C2A8991-AC1B-41EF-9B2C-5642E85F722F}"/>
              </a:ext>
            </a:extLst>
          </p:cNvPr>
          <p:cNvSpPr txBox="1"/>
          <p:nvPr/>
        </p:nvSpPr>
        <p:spPr>
          <a:xfrm>
            <a:off x="3201535" y="2025911"/>
            <a:ext cx="4778150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>
                <a:latin typeface="Comic Sans MS" panose="030F0702030302020204" pitchFamily="66" charset="0"/>
              </a:rPr>
              <a:t>SJEDILAČKI ORGANIZMI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BC71E6F4-6F04-413E-ADC1-6EB9ACA5FB32}"/>
              </a:ext>
            </a:extLst>
          </p:cNvPr>
          <p:cNvSpPr txBox="1"/>
          <p:nvPr/>
        </p:nvSpPr>
        <p:spPr>
          <a:xfrm>
            <a:off x="2241212" y="867848"/>
            <a:ext cx="5822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Clr>
                <a:schemeClr val="tx2">
                  <a:lumMod val="60000"/>
                  <a:lumOff val="40000"/>
                </a:schemeClr>
              </a:buClr>
              <a:buSzPct val="103000"/>
              <a:defRPr/>
            </a:pPr>
            <a:r>
              <a:rPr lang="hr-HR" sz="2000" dirty="0">
                <a:latin typeface="Comic Sans MS" panose="030F0702030302020204" pitchFamily="66" charset="0"/>
              </a:rPr>
              <a:t>Zašto je kretanje važnije za preživljavanje životinjama nego </a:t>
            </a:r>
            <a:r>
              <a:rPr lang="hr-HR" sz="2000" dirty="0" err="1">
                <a:latin typeface="Comic Sans MS" panose="030F0702030302020204" pitchFamily="66" charset="0"/>
              </a:rPr>
              <a:t>biljakama</a:t>
            </a:r>
            <a:r>
              <a:rPr lang="hr-HR" sz="2000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618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3" grpId="0" animBg="1"/>
      <p:bldP spid="11" grpId="0"/>
    </p:bldLst>
  </p:timing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468</Words>
  <Application>Microsoft Office PowerPoint</Application>
  <PresentationFormat>Prikaz na zaslonu (4:3)</PresentationFormat>
  <Paragraphs>117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Verdana</vt:lpstr>
      <vt:lpstr>Wingdings</vt:lpstr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Dubravko Šutak</dc:creator>
  <cp:lastModifiedBy>Svjetlana</cp:lastModifiedBy>
  <cp:revision>120</cp:revision>
  <dcterms:created xsi:type="dcterms:W3CDTF">2018-09-01T18:15:56Z</dcterms:created>
  <dcterms:modified xsi:type="dcterms:W3CDTF">2020-05-15T20:31:15Z</dcterms:modified>
</cp:coreProperties>
</file>