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85" r:id="rId3"/>
    <p:sldId id="286" r:id="rId4"/>
    <p:sldId id="287" r:id="rId5"/>
    <p:sldId id="292" r:id="rId6"/>
    <p:sldId id="288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7E1"/>
    <a:srgbClr val="6C2D9B"/>
    <a:srgbClr val="B482DA"/>
    <a:srgbClr val="C9A3E5"/>
    <a:srgbClr val="C197E1"/>
    <a:srgbClr val="E69A6C"/>
    <a:srgbClr val="E4915E"/>
    <a:srgbClr val="E08248"/>
    <a:srgbClr val="DB7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2" autoAdjust="0"/>
    <p:restoredTop sz="91160" autoAdjust="0"/>
  </p:normalViewPr>
  <p:slideViewPr>
    <p:cSldViewPr snapToGrid="0">
      <p:cViewPr varScale="1">
        <p:scale>
          <a:sx n="42" d="100"/>
          <a:sy n="42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B1173-A058-4F2D-9A42-A4E1FFF33FEF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F5378-405F-43C0-8375-D07D9823E00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517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5378-405F-43C0-8375-D07D9823E00D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937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5378-405F-43C0-8375-D07D9823E00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68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5378-405F-43C0-8375-D07D9823E00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86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BF76B-E207-42EA-9FF5-898AB585F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210DEB3-4EED-4D46-A52B-261F04F72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24EC863-D41D-4AD8-ABE8-2E7A8812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A443C82-9222-40A8-910F-BB68D95E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530F0DB-80EF-4E6F-B127-A200DD25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486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B99B53-EDC4-4D7D-B57D-A7A81652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33CED75-A7E8-4830-AEA0-C20DAC33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E5C0B1D-11CC-424D-92EE-E8142BE8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EDBD8A9-9C6A-4FBE-B3AB-10E196A0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A7A2AAF-4295-4033-84DB-B61EB08D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84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A18C3B0-F242-4149-82F3-E4EE476E8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B2BF2FE-197C-41CB-937E-ED3DDA647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AD15626-9A0A-499A-9B90-3A1D7959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3F7D967-871B-4EBC-8FDB-2F5C9C9E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3C9AA0F-5022-4114-BC37-D8AB7515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406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0234ED-AF25-4FFE-A40B-292765A1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A7BDBBD-282D-45C2-AB54-61F01812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DBAD7C2-40E6-4F38-9C5C-B61AB81E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AAF9E11-D6F0-4CCA-AB4D-4C67B523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F19E85F-D0FE-448D-BCCF-89335581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040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1E4F8F-6242-4CFF-837B-94801B00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A5CCB95-26BC-4E36-880C-755804B2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52509B1-A370-4B53-B40F-7AA6B2F9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C3974C5-9525-4EA2-BF35-1D868F8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CA9C697-160F-4A07-8006-619E9BDB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396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9A81A3-87FE-404D-A1F8-80EBD99E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955700B-0342-4BEC-A775-C3E20F733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B5CC2FE-5FD1-4E37-B5CD-B24F549C9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8F5AA73-6EC2-49A2-9B52-7ADC5598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4C77BFE-DA9F-42C4-8150-29CB1030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01BB6C0-7811-4E11-88B5-EBEFF8EB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0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6D0162-5669-4DC5-AC67-20CC4087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481854F-82B9-4AF9-9A2A-DB1BB301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65A84E6-7482-4123-894A-07D87B00A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2F417BE-4B03-4DFF-969A-10B94605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2196683-1E33-447F-9FA2-7E4203165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46A3ED2-0762-4498-8A3B-A6598880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B8B1AE74-BD2F-40FC-8670-3291AAB8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2D1021DC-286F-4444-B34B-83F17031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825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40D49C-EF51-40E5-BB2C-5DB026C4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BE30622-87B4-43B4-BFE7-C05E77B0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8ED5E94-044B-47DD-BF4C-357E84AA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06E5699-519B-4FDB-AE3A-350AD6F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016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C3BDB37-B6ED-4EF5-83D0-11702177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C51DB4E-B0B4-49E2-AFFB-4263735F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C977BFBF-0BE8-4F3B-A07C-8A39C449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782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1E2200-4E31-4426-AE79-40061033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8DE9A10-C0D3-491F-B015-A70829B0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D719F93-6181-4DE6-A7C9-20134A0F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978911D-4987-4147-A474-611823EA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7F832C4-150E-42DE-9E05-C6898EA1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543B15C-21E5-45F3-A3BD-029E13FE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36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E14CA5-F77B-4941-887F-1D94EE89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7412839-9C6B-493E-AF48-9BEF29220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6897B85-BD93-4DBB-BB5F-188E5EBA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71EBBC5-96C1-4D49-A000-BC470F29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4BC2D0-89A4-4D7F-AF66-6C722152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1605912-7CEA-4FBF-88BA-9302BDB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826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D80E9E4-69EF-4885-8E5A-A3B1ED94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1FEDD87-C929-47E6-A430-D32E1F143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BE57DE1-AAF0-4ACA-9FF6-5BB1E03CB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CC7D-9430-46E9-80C5-750DB6AED422}" type="datetimeFigureOut">
              <a:rPr lang="hr-HR" smtClean="0"/>
              <a:t>26.5.2020.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482776D-A04D-4C45-A9FF-DEFA36233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C2BAC5-C5B1-4E76-BABF-51FE7E82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F364-6CCF-46A9-8E23-DB95C5970B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1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hyperlink" Target="http://www.mozaweb.com/hr/Extra-3D_animacije-Sjeme_i_klijanje-206284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www.mozaweb.com/hr/Extra-3D_animacije-Proljetne_lukovicaste_biljke-172846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45B68397-3DE9-4943-87F5-7C9B8A4238F1}"/>
              </a:ext>
            </a:extLst>
          </p:cNvPr>
          <p:cNvSpPr/>
          <p:nvPr/>
        </p:nvSpPr>
        <p:spPr>
          <a:xfrm>
            <a:off x="406398" y="1378849"/>
            <a:ext cx="833120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eRhino75Heavy"/>
              </a:rPr>
              <a:t>Prilagođavanje</a:t>
            </a:r>
            <a:r>
              <a:rPr lang="hr-HR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eRhino75Heavy"/>
              </a:rPr>
              <a:t/>
            </a:r>
            <a:br>
              <a:rPr lang="hr-HR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eRhino75Heavy"/>
              </a:rPr>
            </a:br>
            <a:r>
              <a:rPr lang="hr-HR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eRhino75Heavy"/>
              </a:rPr>
              <a:t>živih </a:t>
            </a:r>
            <a:r>
              <a:rPr lang="hr-HR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eRhino75Heavy"/>
              </a:rPr>
              <a:t>bića </a:t>
            </a:r>
            <a:r>
              <a:rPr lang="hr-H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eRhino75Heavy"/>
              </a:rPr>
              <a:t>i opstanak vrste, </a:t>
            </a:r>
          </a:p>
          <a:p>
            <a:pPr algn="ctr"/>
            <a:r>
              <a:rPr lang="hr-H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eRhino75Heavy"/>
              </a:rPr>
              <a:t>2.dio </a:t>
            </a:r>
            <a:endParaRPr lang="hr-HR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7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terokut 14">
            <a:extLst>
              <a:ext uri="{FF2B5EF4-FFF2-40B4-BE49-F238E27FC236}">
                <a16:creationId xmlns:a16="http://schemas.microsoft.com/office/drawing/2014/main" xmlns="" id="{FE3DC1DE-DA47-45EF-B4E1-D6B25A860B58}"/>
              </a:ext>
            </a:extLst>
          </p:cNvPr>
          <p:cNvSpPr/>
          <p:nvPr/>
        </p:nvSpPr>
        <p:spPr>
          <a:xfrm rot="5400000">
            <a:off x="6948215" y="122053"/>
            <a:ext cx="2142698" cy="1898592"/>
          </a:xfrm>
          <a:prstGeom prst="homePlate">
            <a:avLst>
              <a:gd name="adj" fmla="val 28140"/>
            </a:avLst>
          </a:prstGeom>
          <a:gradFill flip="none" rotWithShape="1">
            <a:gsLst>
              <a:gs pos="0">
                <a:srgbClr val="B482DA">
                  <a:shade val="30000"/>
                  <a:satMod val="115000"/>
                </a:srgbClr>
              </a:gs>
              <a:gs pos="50000">
                <a:srgbClr val="B482DA">
                  <a:shade val="67500"/>
                  <a:satMod val="115000"/>
                </a:srgbClr>
              </a:gs>
              <a:gs pos="100000">
                <a:srgbClr val="B482D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2D3B0C7-EF1F-4B7D-912B-06FDE8375793}"/>
              </a:ext>
            </a:extLst>
          </p:cNvPr>
          <p:cNvSpPr txBox="1"/>
          <p:nvPr/>
        </p:nvSpPr>
        <p:spPr>
          <a:xfrm>
            <a:off x="7043764" y="316739"/>
            <a:ext cx="20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Prilagođavanje živih bića i opstanak vrste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E7B594A-CB94-4E90-8221-CC9AB2179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4" r="25055"/>
          <a:stretch/>
        </p:blipFill>
        <p:spPr>
          <a:xfrm flipH="1">
            <a:off x="795849" y="3156787"/>
            <a:ext cx="2843117" cy="22156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A071E37-FC1F-4C10-8657-0080C461B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661" y="588408"/>
            <a:ext cx="3015103" cy="22144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7C3789A-6AD7-446D-94A6-C516A2E31F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 b="4411"/>
          <a:stretch/>
        </p:blipFill>
        <p:spPr>
          <a:xfrm flipH="1">
            <a:off x="5522960" y="3370127"/>
            <a:ext cx="2878918" cy="1893210"/>
          </a:xfrm>
          <a:prstGeom prst="rect">
            <a:avLst/>
          </a:prstGeom>
        </p:spPr>
      </p:pic>
      <p:sp>
        <p:nvSpPr>
          <p:cNvPr id="15" name="Oblačić za govor: pravokutnik sa zaobljenim kutovima 14">
            <a:extLst>
              <a:ext uri="{FF2B5EF4-FFF2-40B4-BE49-F238E27FC236}">
                <a16:creationId xmlns:a16="http://schemas.microsoft.com/office/drawing/2014/main" xmlns="" id="{CA1E657A-1079-4C32-814C-7B9133596537}"/>
              </a:ext>
            </a:extLst>
          </p:cNvPr>
          <p:cNvSpPr/>
          <p:nvPr/>
        </p:nvSpPr>
        <p:spPr>
          <a:xfrm>
            <a:off x="272653" y="694953"/>
            <a:ext cx="3547177" cy="1822332"/>
          </a:xfrm>
          <a:prstGeom prst="wedgeRoundRectCallout">
            <a:avLst>
              <a:gd name="adj1" fmla="val 55856"/>
              <a:gd name="adj2" fmla="val 27685"/>
              <a:gd name="adj3" fmla="val 16667"/>
            </a:avLst>
          </a:prstGeom>
          <a:solidFill>
            <a:schemeClr val="bg1"/>
          </a:solidFill>
          <a:ln w="28575">
            <a:solidFill>
              <a:srgbClr val="B482D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Grafika 8" descr="Prikvači">
            <a:extLst>
              <a:ext uri="{FF2B5EF4-FFF2-40B4-BE49-F238E27FC236}">
                <a16:creationId xmlns:a16="http://schemas.microsoft.com/office/drawing/2014/main" xmlns="" id="{53F31B02-43DA-4F78-8382-C65D2ACA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028">
            <a:off x="-41360" y="506973"/>
            <a:ext cx="6127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3C79D4F-94F1-4626-9C8A-47B2B6A8EF41}"/>
              </a:ext>
            </a:extLst>
          </p:cNvPr>
          <p:cNvSpPr txBox="1"/>
          <p:nvPr/>
        </p:nvSpPr>
        <p:spPr>
          <a:xfrm>
            <a:off x="368671" y="824570"/>
            <a:ext cx="3270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Zašto se masa medvjeda značajno mijenja prije i nakon zimskog sna?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xmlns="" id="{F8D1BC3F-0071-4360-B36B-DA5E4A259605}"/>
              </a:ext>
            </a:extLst>
          </p:cNvPr>
          <p:cNvCxnSpPr/>
          <p:nvPr/>
        </p:nvCxnSpPr>
        <p:spPr>
          <a:xfrm>
            <a:off x="3869635" y="4471164"/>
            <a:ext cx="1272208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190538B9-E25D-4BD1-BD69-E631E4393340}"/>
              </a:ext>
            </a:extLst>
          </p:cNvPr>
          <p:cNvSpPr txBox="1"/>
          <p:nvPr/>
        </p:nvSpPr>
        <p:spPr>
          <a:xfrm>
            <a:off x="795849" y="5699124"/>
            <a:ext cx="5446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Za vrijeme sna troše rezerve masnog tkiva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AA271B18-53CE-4FC6-AC85-6725BC4D4220}"/>
              </a:ext>
            </a:extLst>
          </p:cNvPr>
          <p:cNvCxnSpPr/>
          <p:nvPr/>
        </p:nvCxnSpPr>
        <p:spPr>
          <a:xfrm>
            <a:off x="6059352" y="5899179"/>
            <a:ext cx="424069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F6D58870-E422-46A2-8499-905822CCB91B}"/>
              </a:ext>
            </a:extLst>
          </p:cNvPr>
          <p:cNvSpPr txBox="1"/>
          <p:nvPr/>
        </p:nvSpPr>
        <p:spPr>
          <a:xfrm>
            <a:off x="6483420" y="5721686"/>
            <a:ext cx="261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IZVOR ENERGIJE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AF5AF7D5-EF6E-485B-A226-E4C577C239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45" y="2801818"/>
            <a:ext cx="1599788" cy="1599788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C0F70993-065B-4375-B9B5-B4A2A5175C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695" b="9723"/>
          <a:stretch/>
        </p:blipFill>
        <p:spPr>
          <a:xfrm>
            <a:off x="293154" y="1940117"/>
            <a:ext cx="5039248" cy="3145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46321819-B497-4108-BCE6-D13962DA6D9F}"/>
              </a:ext>
            </a:extLst>
          </p:cNvPr>
          <p:cNvSpPr txBox="1"/>
          <p:nvPr/>
        </p:nvSpPr>
        <p:spPr>
          <a:xfrm>
            <a:off x="5464659" y="2394230"/>
            <a:ext cx="3463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Zimi teško pronalaze hranu, pa usporavaju rad organa kako bi smanjili potrošnju energije.</a:t>
            </a:r>
          </a:p>
        </p:txBody>
      </p:sp>
    </p:spTree>
    <p:extLst>
      <p:ext uri="{BB962C8B-B14F-4D97-AF65-F5344CB8AC3E}">
        <p14:creationId xmlns:p14="http://schemas.microsoft.com/office/powerpoint/2010/main" val="20109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 animBg="1"/>
      <p:bldP spid="15" grpId="1" animBg="1"/>
      <p:bldP spid="17" grpId="0"/>
      <p:bldP spid="17" grpId="1"/>
      <p:bldP spid="13" grpId="0"/>
      <p:bldP spid="13" grpId="1"/>
      <p:bldP spid="19" grpId="0"/>
      <p:bldP spid="19" grpId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terokut 14">
            <a:extLst>
              <a:ext uri="{FF2B5EF4-FFF2-40B4-BE49-F238E27FC236}">
                <a16:creationId xmlns:a16="http://schemas.microsoft.com/office/drawing/2014/main" xmlns="" id="{244EEC67-1622-4BA2-80BA-0CA5ADDD16B1}"/>
              </a:ext>
            </a:extLst>
          </p:cNvPr>
          <p:cNvSpPr/>
          <p:nvPr/>
        </p:nvSpPr>
        <p:spPr>
          <a:xfrm rot="5400000">
            <a:off x="6948215" y="122053"/>
            <a:ext cx="2142698" cy="1898592"/>
          </a:xfrm>
          <a:prstGeom prst="homePlate">
            <a:avLst>
              <a:gd name="adj" fmla="val 28140"/>
            </a:avLst>
          </a:prstGeom>
          <a:gradFill flip="none" rotWithShape="1">
            <a:gsLst>
              <a:gs pos="0">
                <a:srgbClr val="B482DA">
                  <a:shade val="30000"/>
                  <a:satMod val="115000"/>
                </a:srgbClr>
              </a:gs>
              <a:gs pos="50000">
                <a:srgbClr val="B482DA">
                  <a:shade val="67500"/>
                  <a:satMod val="115000"/>
                </a:srgbClr>
              </a:gs>
              <a:gs pos="100000">
                <a:srgbClr val="B482D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2F95B1A-933C-4464-9841-290552A50E20}"/>
              </a:ext>
            </a:extLst>
          </p:cNvPr>
          <p:cNvSpPr txBox="1"/>
          <p:nvPr/>
        </p:nvSpPr>
        <p:spPr>
          <a:xfrm>
            <a:off x="7043764" y="316739"/>
            <a:ext cx="20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Prilagođavanje živih bića i opstanak vrste</a:t>
            </a: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xmlns="" id="{C72DC6E3-74B0-4F46-9650-AC975214AF3D}"/>
              </a:ext>
            </a:extLst>
          </p:cNvPr>
          <p:cNvSpPr/>
          <p:nvPr/>
        </p:nvSpPr>
        <p:spPr>
          <a:xfrm>
            <a:off x="1014775" y="708206"/>
            <a:ext cx="4286095" cy="1200107"/>
          </a:xfrm>
          <a:prstGeom prst="wedgeRoundRectCallout">
            <a:avLst>
              <a:gd name="adj1" fmla="val 59652"/>
              <a:gd name="adj2" fmla="val 16390"/>
              <a:gd name="adj3" fmla="val 16667"/>
            </a:avLst>
          </a:prstGeom>
          <a:solidFill>
            <a:schemeClr val="bg1"/>
          </a:solidFill>
          <a:ln w="28575">
            <a:solidFill>
              <a:srgbClr val="B482D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Grafika 8" descr="Prikvači">
            <a:extLst>
              <a:ext uri="{FF2B5EF4-FFF2-40B4-BE49-F238E27FC236}">
                <a16:creationId xmlns:a16="http://schemas.microsoft.com/office/drawing/2014/main" xmlns="" id="{154C066A-59A6-40D1-9AF5-6511D279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028">
            <a:off x="700762" y="520226"/>
            <a:ext cx="6127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4BDC00DA-D5E1-4E31-B5AC-DD735D849AE0}"/>
              </a:ext>
            </a:extLst>
          </p:cNvPr>
          <p:cNvSpPr/>
          <p:nvPr/>
        </p:nvSpPr>
        <p:spPr>
          <a:xfrm>
            <a:off x="1371611" y="855982"/>
            <a:ext cx="3605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Kako ptice preživljavaju hladno zimsko vrijeme? 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7882FAF-23A4-4419-B071-1103367C9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348"/>
          <a:stretch/>
        </p:blipFill>
        <p:spPr>
          <a:xfrm>
            <a:off x="319734" y="2361164"/>
            <a:ext cx="4091517" cy="2661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2A60A98-CB3A-4C70-8F8B-3AFB70E88C92}"/>
              </a:ext>
            </a:extLst>
          </p:cNvPr>
          <p:cNvSpPr txBox="1"/>
          <p:nvPr/>
        </p:nvSpPr>
        <p:spPr>
          <a:xfrm>
            <a:off x="665879" y="5242063"/>
            <a:ext cx="339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gušće perje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veći unos hrane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98687CE-512D-4522-BF67-1BC131725D14}"/>
              </a:ext>
            </a:extLst>
          </p:cNvPr>
          <p:cNvSpPr txBox="1"/>
          <p:nvPr/>
        </p:nvSpPr>
        <p:spPr>
          <a:xfrm>
            <a:off x="4801736" y="5221149"/>
            <a:ext cx="4167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000" b="1" dirty="0">
                <a:latin typeface="Comic Sans MS" panose="030F0702030302020204" pitchFamily="66" charset="0"/>
              </a:rPr>
              <a:t>seoba ptica </a:t>
            </a:r>
            <a:r>
              <a:rPr lang="hr-HR" sz="2000" dirty="0">
                <a:latin typeface="Comic Sans MS" panose="030F0702030302020204" pitchFamily="66" charset="0"/>
              </a:rPr>
              <a:t>u toplije krajeve, jer zimi nema hrane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latin typeface="Comic Sans MS" panose="030F0702030302020204" pitchFamily="66" charset="0"/>
              </a:rPr>
              <a:t>divlja guska, roda, lastavica…</a:t>
            </a:r>
          </a:p>
        </p:txBody>
      </p:sp>
      <p:pic>
        <p:nvPicPr>
          <p:cNvPr id="2052" name="Picture 4" descr="Slikovni rezultat za bird migration cartoon transparent">
            <a:extLst>
              <a:ext uri="{FF2B5EF4-FFF2-40B4-BE49-F238E27FC236}">
                <a16:creationId xmlns:a16="http://schemas.microsoft.com/office/drawing/2014/main" xmlns="" id="{F9C64358-8C4C-4695-A1D3-79E365F9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76" y="2290474"/>
            <a:ext cx="3715095" cy="25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terokut 14">
            <a:extLst>
              <a:ext uri="{FF2B5EF4-FFF2-40B4-BE49-F238E27FC236}">
                <a16:creationId xmlns:a16="http://schemas.microsoft.com/office/drawing/2014/main" xmlns="" id="{76C2D147-664A-4EC0-AB8B-0A2ABDD59009}"/>
              </a:ext>
            </a:extLst>
          </p:cNvPr>
          <p:cNvSpPr/>
          <p:nvPr/>
        </p:nvSpPr>
        <p:spPr>
          <a:xfrm rot="5400000">
            <a:off x="6948215" y="122053"/>
            <a:ext cx="2142698" cy="1898592"/>
          </a:xfrm>
          <a:prstGeom prst="homePlate">
            <a:avLst>
              <a:gd name="adj" fmla="val 28140"/>
            </a:avLst>
          </a:prstGeom>
          <a:gradFill flip="none" rotWithShape="1">
            <a:gsLst>
              <a:gs pos="0">
                <a:srgbClr val="B482DA">
                  <a:shade val="30000"/>
                  <a:satMod val="115000"/>
                </a:srgbClr>
              </a:gs>
              <a:gs pos="50000">
                <a:srgbClr val="B482DA">
                  <a:shade val="67500"/>
                  <a:satMod val="115000"/>
                </a:srgbClr>
              </a:gs>
              <a:gs pos="100000">
                <a:srgbClr val="B482D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9AEF60F-27F8-488D-854E-7E7138CADBFD}"/>
              </a:ext>
            </a:extLst>
          </p:cNvPr>
          <p:cNvSpPr txBox="1"/>
          <p:nvPr/>
        </p:nvSpPr>
        <p:spPr>
          <a:xfrm>
            <a:off x="7043764" y="316739"/>
            <a:ext cx="20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Prilagođavanje živih bića i opstanak vrste</a:t>
            </a: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xmlns="" id="{26750FF0-D34C-4E5A-A0ED-A0EC16AADD48}"/>
              </a:ext>
            </a:extLst>
          </p:cNvPr>
          <p:cNvSpPr/>
          <p:nvPr/>
        </p:nvSpPr>
        <p:spPr>
          <a:xfrm>
            <a:off x="503583" y="732349"/>
            <a:ext cx="3379304" cy="1520522"/>
          </a:xfrm>
          <a:prstGeom prst="wedgeRoundRectCallout">
            <a:avLst>
              <a:gd name="adj1" fmla="val 63518"/>
              <a:gd name="adj2" fmla="val 24234"/>
              <a:gd name="adj3" fmla="val 16667"/>
            </a:avLst>
          </a:prstGeom>
          <a:solidFill>
            <a:schemeClr val="bg1"/>
          </a:solidFill>
          <a:ln w="28575">
            <a:solidFill>
              <a:srgbClr val="B482D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Grafika 8" descr="Prikvači">
            <a:extLst>
              <a:ext uri="{FF2B5EF4-FFF2-40B4-BE49-F238E27FC236}">
                <a16:creationId xmlns:a16="http://schemas.microsoft.com/office/drawing/2014/main" xmlns="" id="{BF0125FB-8D1C-47FC-A6C7-45BFAB94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028">
            <a:off x="141069" y="544368"/>
            <a:ext cx="6127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2127A243-67C6-4B78-8704-D3517F4B338D}"/>
              </a:ext>
            </a:extLst>
          </p:cNvPr>
          <p:cNvSpPr/>
          <p:nvPr/>
        </p:nvSpPr>
        <p:spPr>
          <a:xfrm>
            <a:off x="570197" y="871954"/>
            <a:ext cx="3153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Što si primijetio/la tijekom izvedbe pokusa?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7A85C68-31DB-4DE7-8B9D-381FB0257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13" y="515832"/>
            <a:ext cx="2554119" cy="1986537"/>
          </a:xfrm>
          <a:prstGeom prst="rect">
            <a:avLst/>
          </a:prstGeom>
        </p:spPr>
      </p:pic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xmlns="" id="{60605128-8E26-47C3-9D15-F0A9891DF713}"/>
              </a:ext>
            </a:extLst>
          </p:cNvPr>
          <p:cNvCxnSpPr>
            <a:cxnSpLocks/>
          </p:cNvCxnSpPr>
          <p:nvPr/>
        </p:nvCxnSpPr>
        <p:spPr>
          <a:xfrm flipV="1">
            <a:off x="1198889" y="2997885"/>
            <a:ext cx="178105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FBDF5862-D639-4EBA-B849-06499410F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4" r="34623"/>
          <a:stretch/>
        </p:blipFill>
        <p:spPr>
          <a:xfrm>
            <a:off x="540075" y="2543227"/>
            <a:ext cx="397565" cy="1071377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687D09D2-E5BC-4AB1-9076-D3F2D5D7EB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6" r="34160"/>
          <a:stretch/>
        </p:blipFill>
        <p:spPr>
          <a:xfrm>
            <a:off x="3180813" y="2548984"/>
            <a:ext cx="409370" cy="1065619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1C9960E4-2E5D-439C-BD70-5058AA60BBC4}"/>
              </a:ext>
            </a:extLst>
          </p:cNvPr>
          <p:cNvSpPr txBox="1"/>
          <p:nvPr/>
        </p:nvSpPr>
        <p:spPr>
          <a:xfrm>
            <a:off x="413424" y="3537892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škrob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DF14A313-E131-46B1-8E0B-86FC6B75A560}"/>
              </a:ext>
            </a:extLst>
          </p:cNvPr>
          <p:cNvSpPr txBox="1"/>
          <p:nvPr/>
        </p:nvSpPr>
        <p:spPr>
          <a:xfrm>
            <a:off x="1174460" y="2656521"/>
            <a:ext cx="218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Comic Sans MS" panose="030F0702030302020204" pitchFamily="66" charset="0"/>
              </a:rPr>
              <a:t>Lugolova otopina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5B5AF002-A2CC-4B40-97A8-EA3EAA7B7C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5" t="12619" r="14698"/>
          <a:stretch/>
        </p:blipFill>
        <p:spPr>
          <a:xfrm rot="5400000">
            <a:off x="450380" y="4056118"/>
            <a:ext cx="528094" cy="920065"/>
          </a:xfrm>
          <a:prstGeom prst="rect">
            <a:avLst/>
          </a:prstGeom>
        </p:spPr>
      </p:pic>
      <p:cxnSp>
        <p:nvCxnSpPr>
          <p:cNvPr id="31" name="Ravni poveznik sa strelicom 30">
            <a:extLst>
              <a:ext uri="{FF2B5EF4-FFF2-40B4-BE49-F238E27FC236}">
                <a16:creationId xmlns:a16="http://schemas.microsoft.com/office/drawing/2014/main" xmlns="" id="{9C613BE4-C9BA-4595-98CD-A7372C2494EE}"/>
              </a:ext>
            </a:extLst>
          </p:cNvPr>
          <p:cNvCxnSpPr>
            <a:cxnSpLocks/>
          </p:cNvCxnSpPr>
          <p:nvPr/>
        </p:nvCxnSpPr>
        <p:spPr>
          <a:xfrm>
            <a:off x="1242647" y="4489267"/>
            <a:ext cx="1684435" cy="63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D43EB687-E597-493F-B437-3CFB379C80C7}"/>
              </a:ext>
            </a:extLst>
          </p:cNvPr>
          <p:cNvSpPr txBox="1"/>
          <p:nvPr/>
        </p:nvSpPr>
        <p:spPr>
          <a:xfrm>
            <a:off x="1187712" y="4146502"/>
            <a:ext cx="218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Comic Sans MS" panose="030F0702030302020204" pitchFamily="66" charset="0"/>
              </a:rPr>
              <a:t>Lugolova otopina</a:t>
            </a:r>
          </a:p>
        </p:txBody>
      </p:sp>
      <p:pic>
        <p:nvPicPr>
          <p:cNvPr id="35" name="Slika 34">
            <a:extLst>
              <a:ext uri="{FF2B5EF4-FFF2-40B4-BE49-F238E27FC236}">
                <a16:creationId xmlns:a16="http://schemas.microsoft.com/office/drawing/2014/main" xmlns="" id="{4A87AB86-8FDA-4D53-B1C5-48018890FB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1" r="13476"/>
          <a:stretch/>
        </p:blipFill>
        <p:spPr>
          <a:xfrm>
            <a:off x="2968765" y="4200445"/>
            <a:ext cx="987285" cy="644056"/>
          </a:xfrm>
          <a:prstGeom prst="rect">
            <a:avLst/>
          </a:prstGeom>
        </p:spPr>
      </p:pic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71CB459E-9053-466D-AB73-7FB07BA971A4}"/>
              </a:ext>
            </a:extLst>
          </p:cNvPr>
          <p:cNvSpPr txBox="1"/>
          <p:nvPr/>
        </p:nvSpPr>
        <p:spPr>
          <a:xfrm>
            <a:off x="20117" y="4713094"/>
            <a:ext cx="204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gomolj krumpira</a:t>
            </a:r>
          </a:p>
        </p:txBody>
      </p:sp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3E70F5C3-781C-4077-962C-AE3A2093F9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5629" r="8332" b="3945"/>
          <a:stretch/>
        </p:blipFill>
        <p:spPr>
          <a:xfrm>
            <a:off x="175225" y="5370989"/>
            <a:ext cx="1067269" cy="822267"/>
          </a:xfrm>
          <a:prstGeom prst="rect">
            <a:avLst/>
          </a:prstGeom>
        </p:spPr>
      </p:pic>
      <p:sp>
        <p:nvSpPr>
          <p:cNvPr id="41" name="TekstniOkvir 40">
            <a:extLst>
              <a:ext uri="{FF2B5EF4-FFF2-40B4-BE49-F238E27FC236}">
                <a16:creationId xmlns:a16="http://schemas.microsoft.com/office/drawing/2014/main" xmlns="" id="{CE716E18-6BA2-4A31-AC29-4FAB8F2E330A}"/>
              </a:ext>
            </a:extLst>
          </p:cNvPr>
          <p:cNvSpPr txBox="1"/>
          <p:nvPr/>
        </p:nvSpPr>
        <p:spPr>
          <a:xfrm>
            <a:off x="14909" y="6173136"/>
            <a:ext cx="204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podanak đumbira</a:t>
            </a: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xmlns="" id="{A4B3136E-846E-4D31-8E89-0478B2929C14}"/>
              </a:ext>
            </a:extLst>
          </p:cNvPr>
          <p:cNvSpPr txBox="1"/>
          <p:nvPr/>
        </p:nvSpPr>
        <p:spPr>
          <a:xfrm>
            <a:off x="1305660" y="5376792"/>
            <a:ext cx="218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Comic Sans MS" panose="030F0702030302020204" pitchFamily="66" charset="0"/>
              </a:rPr>
              <a:t>Lugolova otopina</a:t>
            </a:r>
          </a:p>
        </p:txBody>
      </p:sp>
      <p:pic>
        <p:nvPicPr>
          <p:cNvPr id="45" name="Slika 44">
            <a:extLst>
              <a:ext uri="{FF2B5EF4-FFF2-40B4-BE49-F238E27FC236}">
                <a16:creationId xmlns:a16="http://schemas.microsoft.com/office/drawing/2014/main" xmlns="" id="{EA0425D0-BC70-4883-B59E-2C7402B822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t="12387"/>
          <a:stretch/>
        </p:blipFill>
        <p:spPr>
          <a:xfrm>
            <a:off x="2938149" y="5342911"/>
            <a:ext cx="1159945" cy="878421"/>
          </a:xfrm>
          <a:prstGeom prst="rect">
            <a:avLst/>
          </a:prstGeom>
        </p:spPr>
      </p:pic>
      <p:cxnSp>
        <p:nvCxnSpPr>
          <p:cNvPr id="42" name="Ravni poveznik sa strelicom 41">
            <a:extLst>
              <a:ext uri="{FF2B5EF4-FFF2-40B4-BE49-F238E27FC236}">
                <a16:creationId xmlns:a16="http://schemas.microsoft.com/office/drawing/2014/main" xmlns="" id="{4C92D4CE-722C-436F-B8D0-7EBF58F4CC31}"/>
              </a:ext>
            </a:extLst>
          </p:cNvPr>
          <p:cNvCxnSpPr>
            <a:cxnSpLocks/>
          </p:cNvCxnSpPr>
          <p:nvPr/>
        </p:nvCxnSpPr>
        <p:spPr>
          <a:xfrm flipV="1">
            <a:off x="1351017" y="5724227"/>
            <a:ext cx="1672950" cy="238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esna vitičasta zagrada 45">
            <a:extLst>
              <a:ext uri="{FF2B5EF4-FFF2-40B4-BE49-F238E27FC236}">
                <a16:creationId xmlns:a16="http://schemas.microsoft.com/office/drawing/2014/main" xmlns="" id="{B491C82A-2D4A-486A-8FF1-0C57BEA5C5D5}"/>
              </a:ext>
            </a:extLst>
          </p:cNvPr>
          <p:cNvSpPr/>
          <p:nvPr/>
        </p:nvSpPr>
        <p:spPr>
          <a:xfrm>
            <a:off x="3952775" y="2543227"/>
            <a:ext cx="668122" cy="3757137"/>
          </a:xfrm>
          <a:prstGeom prst="rightBrace">
            <a:avLst>
              <a:gd name="adj1" fmla="val 8333"/>
              <a:gd name="adj2" fmla="val 24596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xmlns="" id="{38A55B1B-C842-444F-A26F-2823F34B3D3C}"/>
              </a:ext>
            </a:extLst>
          </p:cNvPr>
          <p:cNvSpPr txBox="1"/>
          <p:nvPr/>
        </p:nvSpPr>
        <p:spPr>
          <a:xfrm>
            <a:off x="4914323" y="3200148"/>
            <a:ext cx="153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ŠKROB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xmlns="" id="{A67C842E-D0C9-4BB3-AE0C-B747EFB3994D}"/>
              </a:ext>
            </a:extLst>
          </p:cNvPr>
          <p:cNvSpPr txBox="1"/>
          <p:nvPr/>
        </p:nvSpPr>
        <p:spPr>
          <a:xfrm>
            <a:off x="6188466" y="3219779"/>
            <a:ext cx="277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-&gt; hranjiva tvar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xmlns="" id="{0B89406F-1F88-42C8-B4A4-9115C7C37E51}"/>
              </a:ext>
            </a:extLst>
          </p:cNvPr>
          <p:cNvSpPr txBox="1"/>
          <p:nvPr/>
        </p:nvSpPr>
        <p:spPr>
          <a:xfrm>
            <a:off x="387033" y="840481"/>
            <a:ext cx="3479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dirty="0">
                <a:latin typeface="Comic Sans MS" panose="030F0702030302020204" pitchFamily="66" charset="0"/>
              </a:rPr>
              <a:t>Bi li razvoj novih biljaka bio moguć da sjemenke i podzemne stabljike ne sadrže škrob?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xmlns="" id="{108B8FB6-8B30-4E32-9C2D-D41674D55547}"/>
              </a:ext>
            </a:extLst>
          </p:cNvPr>
          <p:cNvSpPr txBox="1"/>
          <p:nvPr/>
        </p:nvSpPr>
        <p:spPr>
          <a:xfrm>
            <a:off x="4883400" y="3686766"/>
            <a:ext cx="397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- izvor energije za rast i razvoj nove biljke</a:t>
            </a:r>
          </a:p>
        </p:txBody>
      </p:sp>
      <p:pic>
        <p:nvPicPr>
          <p:cNvPr id="52" name="Slika 51">
            <a:extLst>
              <a:ext uri="{FF2B5EF4-FFF2-40B4-BE49-F238E27FC236}">
                <a16:creationId xmlns:a16="http://schemas.microsoft.com/office/drawing/2014/main" xmlns="" id="{3515B9DF-B627-4E5B-A05C-64EA83C61F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938" r="2058" b="8776"/>
          <a:stretch/>
        </p:blipFill>
        <p:spPr>
          <a:xfrm>
            <a:off x="4518106" y="4629264"/>
            <a:ext cx="2551285" cy="158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826C0B83-1E29-400A-AC66-83A0853A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20" y="5106564"/>
            <a:ext cx="1479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r-HR" altLang="sr-Latn-RS" sz="2000" i="1" dirty="0">
                <a:latin typeface="Comic Sans MS" panose="030F0702030302020204" pitchFamily="66" charset="0"/>
              </a:rPr>
              <a:t>Sjeme i klijanje</a:t>
            </a:r>
          </a:p>
        </p:txBody>
      </p:sp>
      <p:pic>
        <p:nvPicPr>
          <p:cNvPr id="32" name="Slika 31">
            <a:hlinkClick r:id="rId11"/>
            <a:extLst>
              <a:ext uri="{FF2B5EF4-FFF2-40B4-BE49-F238E27FC236}">
                <a16:creationId xmlns:a16="http://schemas.microsoft.com/office/drawing/2014/main" xmlns="" id="{90FCFC66-FF80-4924-9CB6-6DEAE36E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32" y="5009727"/>
            <a:ext cx="8397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Slikovni rezultat za mouse cursor">
            <a:extLst>
              <a:ext uri="{FF2B5EF4-FFF2-40B4-BE49-F238E27FC236}">
                <a16:creationId xmlns:a16="http://schemas.microsoft.com/office/drawing/2014/main" xmlns="" id="{5685A13C-3D44-4F29-98CE-CD63057B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t="9818" b="11247"/>
          <a:stretch>
            <a:fillRect/>
          </a:stretch>
        </p:blipFill>
        <p:spPr bwMode="auto">
          <a:xfrm>
            <a:off x="7768995" y="5655839"/>
            <a:ext cx="6334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6" grpId="1"/>
      <p:bldP spid="24" grpId="0"/>
      <p:bldP spid="25" grpId="0"/>
      <p:bldP spid="33" grpId="0"/>
      <p:bldP spid="38" grpId="0"/>
      <p:bldP spid="41" grpId="0"/>
      <p:bldP spid="44" grpId="0"/>
      <p:bldP spid="46" grpId="0" animBg="1"/>
      <p:bldP spid="47" grpId="0"/>
      <p:bldP spid="49" grpId="0"/>
      <p:bldP spid="50" grpId="0"/>
      <p:bldP spid="51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terokut 14">
            <a:extLst>
              <a:ext uri="{FF2B5EF4-FFF2-40B4-BE49-F238E27FC236}">
                <a16:creationId xmlns:a16="http://schemas.microsoft.com/office/drawing/2014/main" xmlns="" id="{5F76A805-1BC8-43E6-BA99-FCC209AD3C19}"/>
              </a:ext>
            </a:extLst>
          </p:cNvPr>
          <p:cNvSpPr/>
          <p:nvPr/>
        </p:nvSpPr>
        <p:spPr>
          <a:xfrm rot="5400000">
            <a:off x="6948215" y="122053"/>
            <a:ext cx="2142698" cy="1898592"/>
          </a:xfrm>
          <a:prstGeom prst="homePlate">
            <a:avLst>
              <a:gd name="adj" fmla="val 28140"/>
            </a:avLst>
          </a:prstGeom>
          <a:gradFill flip="none" rotWithShape="1">
            <a:gsLst>
              <a:gs pos="0">
                <a:srgbClr val="B482DA">
                  <a:shade val="30000"/>
                  <a:satMod val="115000"/>
                </a:srgbClr>
              </a:gs>
              <a:gs pos="50000">
                <a:srgbClr val="B482DA">
                  <a:shade val="67500"/>
                  <a:satMod val="115000"/>
                </a:srgbClr>
              </a:gs>
              <a:gs pos="100000">
                <a:srgbClr val="B482D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8D140A3-4897-48D9-B326-0E1FB051BB03}"/>
              </a:ext>
            </a:extLst>
          </p:cNvPr>
          <p:cNvSpPr txBox="1"/>
          <p:nvPr/>
        </p:nvSpPr>
        <p:spPr>
          <a:xfrm>
            <a:off x="7043764" y="316739"/>
            <a:ext cx="20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Prilagođavanje živih bića i opstanak vrste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5057EAC-8C28-4E4A-9BAC-DB71D19217B0}"/>
              </a:ext>
            </a:extLst>
          </p:cNvPr>
          <p:cNvSpPr txBox="1"/>
          <p:nvPr/>
        </p:nvSpPr>
        <p:spPr>
          <a:xfrm>
            <a:off x="378087" y="702017"/>
            <a:ext cx="463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Podzemne stabljike: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BFBAB1A-C5EA-4269-AC4F-07C38AB94CD9}"/>
              </a:ext>
            </a:extLst>
          </p:cNvPr>
          <p:cNvSpPr txBox="1"/>
          <p:nvPr/>
        </p:nvSpPr>
        <p:spPr>
          <a:xfrm>
            <a:off x="1437827" y="5726694"/>
            <a:ext cx="306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lukovica </a:t>
            </a:r>
            <a:r>
              <a:rPr lang="hr-HR" sz="2400" dirty="0">
                <a:latin typeface="Comic Sans MS" panose="030F0702030302020204" pitchFamily="66" charset="0"/>
              </a:rPr>
              <a:t>tulipana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906132F-BECF-4B36-BA06-0F682E62B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" y="1522966"/>
            <a:ext cx="5327374" cy="16486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C2105B9-CF50-451A-8A03-798974D6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5" y="3502550"/>
            <a:ext cx="5280591" cy="198808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6270120-1729-414C-9B9A-B5053F38C568}"/>
              </a:ext>
            </a:extLst>
          </p:cNvPr>
          <p:cNvSpPr txBox="1"/>
          <p:nvPr/>
        </p:nvSpPr>
        <p:spPr>
          <a:xfrm>
            <a:off x="1603480" y="3065271"/>
            <a:ext cx="27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gomolj</a:t>
            </a:r>
            <a:r>
              <a:rPr lang="hr-HR" sz="2400" dirty="0">
                <a:latin typeface="Comic Sans MS" panose="030F0702030302020204" pitchFamily="66" charset="0"/>
              </a:rPr>
              <a:t> krumpira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515B6B33-B331-4E4D-B4B4-EBFD06C16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60" y="2224032"/>
            <a:ext cx="1962875" cy="2772642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8827EE8-6286-4DBE-9C92-D5CA90FB060E}"/>
              </a:ext>
            </a:extLst>
          </p:cNvPr>
          <p:cNvSpPr txBox="1"/>
          <p:nvPr/>
        </p:nvSpPr>
        <p:spPr>
          <a:xfrm>
            <a:off x="6379407" y="5078008"/>
            <a:ext cx="306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podanak </a:t>
            </a:r>
            <a:r>
              <a:rPr lang="hr-HR" sz="2400" dirty="0">
                <a:latin typeface="Comic Sans MS" panose="030F0702030302020204" pitchFamily="66" charset="0"/>
              </a:rPr>
              <a:t>đumbira</a:t>
            </a:r>
          </a:p>
        </p:txBody>
      </p:sp>
      <p:pic>
        <p:nvPicPr>
          <p:cNvPr id="18" name="Slika 17">
            <a:hlinkClick r:id="rId5"/>
            <a:extLst>
              <a:ext uri="{FF2B5EF4-FFF2-40B4-BE49-F238E27FC236}">
                <a16:creationId xmlns:a16="http://schemas.microsoft.com/office/drawing/2014/main" xmlns="" id="{2E1CE355-9F73-48E0-BAF1-51E7C3967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53" y="5652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terokut 14">
            <a:extLst>
              <a:ext uri="{FF2B5EF4-FFF2-40B4-BE49-F238E27FC236}">
                <a16:creationId xmlns:a16="http://schemas.microsoft.com/office/drawing/2014/main" xmlns="" id="{16E9B9FE-F777-4361-87E5-60E4F4A55790}"/>
              </a:ext>
            </a:extLst>
          </p:cNvPr>
          <p:cNvSpPr/>
          <p:nvPr/>
        </p:nvSpPr>
        <p:spPr>
          <a:xfrm rot="5400000">
            <a:off x="6948215" y="122053"/>
            <a:ext cx="2142698" cy="1898592"/>
          </a:xfrm>
          <a:prstGeom prst="homePlate">
            <a:avLst>
              <a:gd name="adj" fmla="val 28140"/>
            </a:avLst>
          </a:prstGeom>
          <a:gradFill flip="none" rotWithShape="1">
            <a:gsLst>
              <a:gs pos="0">
                <a:srgbClr val="B482DA">
                  <a:shade val="30000"/>
                  <a:satMod val="115000"/>
                </a:srgbClr>
              </a:gs>
              <a:gs pos="50000">
                <a:srgbClr val="B482DA">
                  <a:shade val="67500"/>
                  <a:satMod val="115000"/>
                </a:srgbClr>
              </a:gs>
              <a:gs pos="100000">
                <a:srgbClr val="B482D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664F0354-85A6-479D-BC3C-FC0FFC4DD0F8}"/>
              </a:ext>
            </a:extLst>
          </p:cNvPr>
          <p:cNvSpPr txBox="1"/>
          <p:nvPr/>
        </p:nvSpPr>
        <p:spPr>
          <a:xfrm>
            <a:off x="7043764" y="316739"/>
            <a:ext cx="20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Prilagođavanje živih bića i opstanak vrste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24B08C4-D05F-4C37-B517-3A3BF778D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/>
          <a:stretch/>
        </p:blipFill>
        <p:spPr>
          <a:xfrm>
            <a:off x="4553761" y="515832"/>
            <a:ext cx="2476751" cy="1986537"/>
          </a:xfrm>
          <a:prstGeom prst="rect">
            <a:avLst/>
          </a:pr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xmlns="" id="{EE2FCFD0-261B-49CF-B20F-572E216360F1}"/>
              </a:ext>
            </a:extLst>
          </p:cNvPr>
          <p:cNvSpPr/>
          <p:nvPr/>
        </p:nvSpPr>
        <p:spPr>
          <a:xfrm>
            <a:off x="503583" y="732349"/>
            <a:ext cx="3857830" cy="1904834"/>
          </a:xfrm>
          <a:prstGeom prst="wedgeRoundRectCallout">
            <a:avLst>
              <a:gd name="adj1" fmla="val 59813"/>
              <a:gd name="adj2" fmla="val 13102"/>
              <a:gd name="adj3" fmla="val 16667"/>
            </a:avLst>
          </a:prstGeom>
          <a:solidFill>
            <a:schemeClr val="bg1"/>
          </a:solidFill>
          <a:ln w="28575">
            <a:solidFill>
              <a:srgbClr val="B482D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Grafika 8" descr="Prikvači">
            <a:extLst>
              <a:ext uri="{FF2B5EF4-FFF2-40B4-BE49-F238E27FC236}">
                <a16:creationId xmlns:a16="http://schemas.microsoft.com/office/drawing/2014/main" xmlns="" id="{E0019F68-271D-49D0-BA54-2CECF0B4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028">
            <a:off x="141069" y="544368"/>
            <a:ext cx="6127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841719CC-7E74-4839-B103-9DD8D35E53CB}"/>
              </a:ext>
            </a:extLst>
          </p:cNvPr>
          <p:cNvSpPr/>
          <p:nvPr/>
        </p:nvSpPr>
        <p:spPr>
          <a:xfrm>
            <a:off x="624406" y="698191"/>
            <a:ext cx="3616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Zašto se sjemenke iz kojih je započeo razvoj nove biljke nakon nekog vremena osuše i smanje te na kraju otpadnu?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5615DE2-4126-466A-A733-BAA93700E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8" t="38145" r="43623" b="31634"/>
          <a:stretch/>
        </p:blipFill>
        <p:spPr>
          <a:xfrm>
            <a:off x="394342" y="3283367"/>
            <a:ext cx="3506331" cy="260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AF7892F-34D3-4B90-BCDF-1C01FF412C0F}"/>
              </a:ext>
            </a:extLst>
          </p:cNvPr>
          <p:cNvSpPr txBox="1"/>
          <p:nvPr/>
        </p:nvSpPr>
        <p:spPr>
          <a:xfrm>
            <a:off x="4006446" y="3946702"/>
            <a:ext cx="4962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- biljka je iz njih potrošila sve hranjive tvari za razvoj u zelenu biljku koja sama sebi može stvarati hranjive tvari</a:t>
            </a:r>
          </a:p>
        </p:txBody>
      </p:sp>
    </p:spTree>
    <p:extLst>
      <p:ext uri="{BB962C8B-B14F-4D97-AF65-F5344CB8AC3E}">
        <p14:creationId xmlns:p14="http://schemas.microsoft.com/office/powerpoint/2010/main" val="22973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3" grpId="0"/>
      <p:bldP spid="1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205</Words>
  <Application>Microsoft Office PowerPoint</Application>
  <PresentationFormat>Prikaz na zaslonu (4:3)</PresentationFormat>
  <Paragraphs>42</Paragraphs>
  <Slides>6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CoreRhino75Heavy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Dorotea Vrbanovic</dc:creator>
  <cp:lastModifiedBy>Svjetlana</cp:lastModifiedBy>
  <cp:revision>111</cp:revision>
  <dcterms:created xsi:type="dcterms:W3CDTF">2018-06-16T14:49:46Z</dcterms:created>
  <dcterms:modified xsi:type="dcterms:W3CDTF">2020-05-26T17:51:52Z</dcterms:modified>
</cp:coreProperties>
</file>