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6" r:id="rId5"/>
    <p:sldId id="265" r:id="rId6"/>
    <p:sldId id="263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" initials="V" lastIdx="1" clrIdx="0">
    <p:extLst>
      <p:ext uri="{19B8F6BF-5375-455C-9EA6-DF929625EA0E}">
        <p15:presenceInfo xmlns:p15="http://schemas.microsoft.com/office/powerpoint/2012/main" userId="Veron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597DBE-6337-4738-9FB9-84F9E677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1FF0DD4-C802-458B-81AA-43E5A43C2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A613CA4-B29F-4373-AB0E-B4C0BE71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6F6339E-40EB-40B5-B754-192560AA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C053252-7BB7-4D7C-ACEF-3B7E40A4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5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09DD60-D0E9-4702-AE0C-0B46C562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9C3A111-16C7-403C-9ED7-F76341103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A363C1-E63D-4441-9579-92DBCB18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43F0FB1-456D-4754-8B03-60D5F0A1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273C201-582E-4478-AAA0-F023EFE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73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B18BCC7F-920E-4CF3-8C8B-863CB41FF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D4E0885-9DB9-4E22-93F3-0C9105DFA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3C0F11E-72DB-4679-99CF-05096E51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41A3B34-ADBE-4CB4-92B5-09AD32B9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0928FCD-6809-481E-A078-E92FFA15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66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F8B015-10A3-4A2D-9039-D01DBCF6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4D3048-D647-485F-A410-17F47E76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0E5DE3F-5F29-4D07-8967-5278B0B9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20D6F72-F546-4692-9242-DF206CF6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84FECBC-59E7-4AF2-88EC-3693EE49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1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21C0F2-887D-4FF4-8098-2F36CDED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0CD1479-91F7-4EBC-A45B-DC255AE4A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379D2CA-31DF-4515-8498-F97BD8C5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0A11E83-C7B5-49CC-8150-F5549F5A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1B92CA9-3E2B-482E-B0BE-C987E52B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02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5A6E63-BAF5-4335-9F86-0AE2E4D4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A7F8105-76F3-4ECB-B460-492FD2F36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6C02D72E-A77A-4925-9023-724FF45FA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C5B1C2B-5349-4C5F-BDB0-464C7836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E20697A-B5BE-4AD5-8732-D9222D19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561F7A8-6EC3-4A53-9E2A-48711D80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54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973AB8-DA59-403A-830F-25547627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AF5A48B-8E94-4AC2-8800-A6D752425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CDC2868-542A-4E41-AF0D-155D19301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A67C2FD-B41D-4855-840B-18DF78BAE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63F62C9-3BE0-44E4-8CF9-94BBDF3DC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5F6AF06-4EE7-4EE5-AF5F-663D06A5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FC99976-8409-4E7A-BE62-59A6A782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FA4F719-4E76-470B-9A57-2A6C6236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158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AAA144-F204-47CB-B732-00AC8CEC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A37305F-496A-454B-9ADC-B37C3F9A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3A507A8-2D35-4BD2-8E49-8D9C2E1C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F07AFEC-FA8D-4A0B-B3D4-CE6F3674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27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27BBCC0-B3C0-43AE-8304-26A490AB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5D10030-5EDE-406B-880A-445C2349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DB7098F-6DDF-47F8-9B0C-01123FAE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90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156A6F-64D2-417D-8928-B0283C22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B8B3042-8A2E-4D03-BCA4-D6B341B9D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74EF9BE-A80A-47CD-9A74-E021E2FA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1E4F378-9154-4A9A-9D7D-709ADA62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B9D7831-47B1-4C8A-BD7E-593FE7C2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4B16F5-0405-4CAA-8905-5E26D8FA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8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327207-1818-4A29-97C9-CB2CEB21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DAF1F493-CDF9-4C20-862A-624510789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BB4D746-D44B-4BAA-BE20-7EC75401D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EC4B247-7453-4DEC-BF21-8581F1A7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033B48C-4CD7-4F13-9649-DF090B66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4670A2B-8775-407E-B20C-AF61E22B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983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398DCE0-0554-4926-B627-F99022D9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8B6D8F9-DFDE-4870-9C90-1C727F311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8E664C5-1555-4040-996C-000665DE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65C7-368D-432D-AF5F-149A83799FDC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6935FEC-22F5-4EE5-A6C2-F933A1840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57260BE-A27D-4786-A990-C8F126B0D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E3479-7E80-4FD0-9969-031B8F22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52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mozaweb.com/Extra-Videos-legkor_en-21172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BC58750B-119D-409F-8150-F054DD68A6F6}"/>
              </a:ext>
            </a:extLst>
          </p:cNvPr>
          <p:cNvSpPr txBox="1"/>
          <p:nvPr/>
        </p:nvSpPr>
        <p:spPr>
          <a:xfrm>
            <a:off x="1413029" y="1932127"/>
            <a:ext cx="97728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66CCFF"/>
                </a:solidFill>
                <a:latin typeface="Comic Sans MS" panose="030F0702030302020204" pitchFamily="66" charset="0"/>
              </a:rPr>
              <a:t>KAKAV JE SASTAV ZRAKA </a:t>
            </a:r>
          </a:p>
          <a:p>
            <a:endParaRPr lang="hr-HR" sz="4400" b="1" dirty="0">
              <a:solidFill>
                <a:srgbClr val="66CCFF"/>
              </a:solidFill>
              <a:latin typeface="Comic Sans MS" panose="030F0702030302020204" pitchFamily="66" charset="0"/>
            </a:endParaRPr>
          </a:p>
          <a:p>
            <a:r>
              <a:rPr lang="hr-HR" sz="4400" b="1" dirty="0">
                <a:solidFill>
                  <a:srgbClr val="66CCFF"/>
                </a:solidFill>
                <a:latin typeface="Comic Sans MS" panose="030F0702030302020204" pitchFamily="66" charset="0"/>
              </a:rPr>
              <a:t>         I KAKO GA ISKAZATI?</a:t>
            </a:r>
          </a:p>
        </p:txBody>
      </p:sp>
    </p:spTree>
    <p:extLst>
      <p:ext uri="{BB962C8B-B14F-4D97-AF65-F5344CB8AC3E}">
        <p14:creationId xmlns:p14="http://schemas.microsoft.com/office/powerpoint/2010/main" val="223571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xmlns="" id="{291D393E-32DE-41FA-996F-0E40E29D4DB6}"/>
              </a:ext>
            </a:extLst>
          </p:cNvPr>
          <p:cNvSpPr/>
          <p:nvPr/>
        </p:nvSpPr>
        <p:spPr>
          <a:xfrm>
            <a:off x="10733104" y="109761"/>
            <a:ext cx="1242873" cy="179006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Kakav je sastav zraka i kako ga iskazati?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55097B0-B38F-4132-B8BC-90BCA18FB96C}"/>
              </a:ext>
            </a:extLst>
          </p:cNvPr>
          <p:cNvSpPr txBox="1"/>
          <p:nvPr/>
        </p:nvSpPr>
        <p:spPr>
          <a:xfrm>
            <a:off x="402847" y="2146496"/>
            <a:ext cx="9912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smjesama čiji su sastojci u tekućem ili plinovitom </a:t>
            </a:r>
            <a:r>
              <a:rPr lang="hr-HR" sz="2400" dirty="0" err="1">
                <a:latin typeface="Comic Sans MS" panose="030F0702030302020204" pitchFamily="66" charset="0"/>
              </a:rPr>
              <a:t>agregacijskom</a:t>
            </a:r>
            <a:r>
              <a:rPr lang="hr-HR" sz="2400" dirty="0">
                <a:latin typeface="Comic Sans MS" panose="030F0702030302020204" pitchFamily="66" charset="0"/>
              </a:rPr>
              <a:t> stanju sastav iskazujemo volumnim udjelom (</a:t>
            </a:r>
            <a:r>
              <a:rPr lang="el-GR" sz="2400" i="1" dirty="0">
                <a:latin typeface="Comic Sans MS" panose="030F0702030302020204" pitchFamily="66" charset="0"/>
              </a:rPr>
              <a:t>φ</a:t>
            </a:r>
            <a:r>
              <a:rPr lang="hr-HR" sz="24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0801F500-609E-47E6-96FD-FE2880082134}"/>
              </a:ext>
            </a:extLst>
          </p:cNvPr>
          <p:cNvSpPr txBox="1"/>
          <p:nvPr/>
        </p:nvSpPr>
        <p:spPr>
          <a:xfrm>
            <a:off x="704599" y="1004791"/>
            <a:ext cx="930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Zrak je homogena smjesa plinova. Predloži dokaze te tvrdnje.</a:t>
            </a:r>
          </a:p>
        </p:txBody>
      </p:sp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xmlns="" id="{7B5C14FE-62BD-4575-8DD5-A122DB6A212E}"/>
              </a:ext>
            </a:extLst>
          </p:cNvPr>
          <p:cNvSpPr/>
          <p:nvPr/>
        </p:nvSpPr>
        <p:spPr>
          <a:xfrm>
            <a:off x="630937" y="802830"/>
            <a:ext cx="8933688" cy="928168"/>
          </a:xfrm>
          <a:prstGeom prst="wedgeRoundRectCallout">
            <a:avLst>
              <a:gd name="adj1" fmla="val 56337"/>
              <a:gd name="adj2" fmla="val 1410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7" name="Picture 2" descr="Povezana slika">
            <a:extLst>
              <a:ext uri="{FF2B5EF4-FFF2-40B4-BE49-F238E27FC236}">
                <a16:creationId xmlns:a16="http://schemas.microsoft.com/office/drawing/2014/main" xmlns="" id="{49AC7E7A-5F72-4FE3-A145-C60E6DD73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221084" y="716952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160AC1A-D672-472D-B8E4-6B1816CE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845" y="2919149"/>
            <a:ext cx="6380987" cy="1503374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21E40E6E-77E8-497D-8011-C7F07B5F4DD8}"/>
              </a:ext>
            </a:extLst>
          </p:cNvPr>
          <p:cNvSpPr txBox="1"/>
          <p:nvPr/>
        </p:nvSpPr>
        <p:spPr>
          <a:xfrm>
            <a:off x="444114" y="4887877"/>
            <a:ext cx="113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itchFamily="66" charset="0"/>
              </a:rPr>
              <a:t>Izdvoji smjese čiji je sastav prikladnije iskazati volumnim, a ne </a:t>
            </a:r>
            <a:r>
              <a:rPr lang="hr-HR" sz="2400" dirty="0" err="1">
                <a:latin typeface="Comic Sans MS" pitchFamily="66" charset="0"/>
              </a:rPr>
              <a:t>masenim</a:t>
            </a:r>
            <a:r>
              <a:rPr lang="hr-HR" sz="2400" dirty="0">
                <a:latin typeface="Comic Sans MS" pitchFamily="66" charset="0"/>
              </a:rPr>
              <a:t> udjelom: limunada, vino, pijesak, more, žbuka. Objasni svoj izbor.</a:t>
            </a:r>
          </a:p>
        </p:txBody>
      </p:sp>
      <p:sp>
        <p:nvSpPr>
          <p:cNvPr id="10" name="Oblačić za govor: pravokutnik sa zaobljenim kutovima 9">
            <a:extLst>
              <a:ext uri="{FF2B5EF4-FFF2-40B4-BE49-F238E27FC236}">
                <a16:creationId xmlns:a16="http://schemas.microsoft.com/office/drawing/2014/main" xmlns="" id="{C49D225B-10BC-4F47-A67F-D80C6383CD2F}"/>
              </a:ext>
            </a:extLst>
          </p:cNvPr>
          <p:cNvSpPr/>
          <p:nvPr/>
        </p:nvSpPr>
        <p:spPr>
          <a:xfrm>
            <a:off x="402846" y="4818513"/>
            <a:ext cx="10633961" cy="928168"/>
          </a:xfrm>
          <a:prstGeom prst="wedgeRoundRectCallout">
            <a:avLst>
              <a:gd name="adj1" fmla="val 53671"/>
              <a:gd name="adj2" fmla="val 4365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1" name="Picture 2" descr="Povezana slika">
            <a:extLst>
              <a:ext uri="{FF2B5EF4-FFF2-40B4-BE49-F238E27FC236}">
                <a16:creationId xmlns:a16="http://schemas.microsoft.com/office/drawing/2014/main" xmlns="" id="{FFA0FCC7-718A-4826-B2E9-C064DC021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574412" y="476708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xmlns="" id="{291D393E-32DE-41FA-996F-0E40E29D4DB6}"/>
              </a:ext>
            </a:extLst>
          </p:cNvPr>
          <p:cNvSpPr/>
          <p:nvPr/>
        </p:nvSpPr>
        <p:spPr>
          <a:xfrm>
            <a:off x="10733104" y="109761"/>
            <a:ext cx="1242873" cy="179006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Kakav je sastav zraka i kako ga iskazati?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1A9B1E-A167-43F8-A654-07A8213FA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72" y="821910"/>
            <a:ext cx="9358789" cy="355806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3E05367-DEDD-44A2-8165-1A8AB8A49069}"/>
              </a:ext>
            </a:extLst>
          </p:cNvPr>
          <p:cNvSpPr txBox="1"/>
          <p:nvPr/>
        </p:nvSpPr>
        <p:spPr>
          <a:xfrm>
            <a:off x="811413" y="5113653"/>
            <a:ext cx="1054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Nakon gašenja svijeće voda zauzima otprilike petinu volumena čaše.            Što ti to otkriva?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xmlns="" id="{3D139E23-9F55-4A3A-B8F3-BE267D297275}"/>
              </a:ext>
            </a:extLst>
          </p:cNvPr>
          <p:cNvSpPr/>
          <p:nvPr/>
        </p:nvSpPr>
        <p:spPr>
          <a:xfrm>
            <a:off x="775289" y="4958180"/>
            <a:ext cx="9957815" cy="928168"/>
          </a:xfrm>
          <a:prstGeom prst="wedgeRoundRectCallout">
            <a:avLst>
              <a:gd name="adj1" fmla="val 56337"/>
              <a:gd name="adj2" fmla="val 1410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Picture 2" descr="Povezana slika">
            <a:extLst>
              <a:ext uri="{FF2B5EF4-FFF2-40B4-BE49-F238E27FC236}">
                <a16:creationId xmlns:a16="http://schemas.microsoft.com/office/drawing/2014/main" xmlns="" id="{60289FE1-1D39-405E-BA5B-04458EA8A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643309" y="4676304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5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xmlns="" id="{291D393E-32DE-41FA-996F-0E40E29D4DB6}"/>
              </a:ext>
            </a:extLst>
          </p:cNvPr>
          <p:cNvSpPr/>
          <p:nvPr/>
        </p:nvSpPr>
        <p:spPr>
          <a:xfrm>
            <a:off x="10733104" y="109761"/>
            <a:ext cx="1242873" cy="179006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Kakav je sastav zraka i kako ga iskazati?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7DACA513-57DC-4B47-83A9-EFF8F4CCB6CB}"/>
              </a:ext>
            </a:extLst>
          </p:cNvPr>
          <p:cNvSpPr txBox="1"/>
          <p:nvPr/>
        </p:nvSpPr>
        <p:spPr>
          <a:xfrm>
            <a:off x="744187" y="923544"/>
            <a:ext cx="471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Sastav suhog zraka: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A3A74E3-3809-4CE4-92B8-27102659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879" y="2013283"/>
            <a:ext cx="5478209" cy="283143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A0B5FF9-56F6-4909-AD98-3CBCBBD6A8ED}"/>
              </a:ext>
            </a:extLst>
          </p:cNvPr>
          <p:cNvSpPr txBox="1"/>
          <p:nvPr/>
        </p:nvSpPr>
        <p:spPr>
          <a:xfrm>
            <a:off x="4617720" y="1551618"/>
            <a:ext cx="369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78.1% dušik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6D2968A-03E9-40CA-B7A1-F0FD628A0A5B}"/>
              </a:ext>
            </a:extLst>
          </p:cNvPr>
          <p:cNvSpPr txBox="1"/>
          <p:nvPr/>
        </p:nvSpPr>
        <p:spPr>
          <a:xfrm>
            <a:off x="5965983" y="4883275"/>
            <a:ext cx="369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20.9 % kisik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180B1335-9AC6-4AC1-A28B-90DACF3A5145}"/>
              </a:ext>
            </a:extLst>
          </p:cNvPr>
          <p:cNvSpPr txBox="1"/>
          <p:nvPr/>
        </p:nvSpPr>
        <p:spPr>
          <a:xfrm>
            <a:off x="2008727" y="4375444"/>
            <a:ext cx="358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1% ostali plinovi: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argon,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ugljikov dioksid,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neon, helij, </a:t>
            </a:r>
            <a:r>
              <a:rPr lang="hr-HR" sz="2400" dirty="0" err="1">
                <a:latin typeface="Comic Sans MS" panose="030F0702030302020204" pitchFamily="66" charset="0"/>
              </a:rPr>
              <a:t>kripton</a:t>
            </a:r>
            <a:r>
              <a:rPr lang="hr-HR" sz="2400" dirty="0">
                <a:latin typeface="Comic Sans MS" panose="030F0702030302020204" pitchFamily="66" charset="0"/>
              </a:rPr>
              <a:t>, </a:t>
            </a:r>
            <a:r>
              <a:rPr lang="hr-HR" sz="2400" dirty="0" err="1">
                <a:latin typeface="Comic Sans MS" panose="030F0702030302020204" pitchFamily="66" charset="0"/>
              </a:rPr>
              <a:t>ksenon</a:t>
            </a:r>
            <a:r>
              <a:rPr lang="hr-HR" sz="2400" dirty="0">
                <a:latin typeface="Comic Sans MS" panose="030F0702030302020204" pitchFamily="66" charset="0"/>
              </a:rPr>
              <a:t>, metan…</a:t>
            </a:r>
          </a:p>
        </p:txBody>
      </p:sp>
      <p:pic>
        <p:nvPicPr>
          <p:cNvPr id="10" name="Slika 9">
            <a:hlinkClick r:id="rId4"/>
            <a:extLst>
              <a:ext uri="{FF2B5EF4-FFF2-40B4-BE49-F238E27FC236}">
                <a16:creationId xmlns:a16="http://schemas.microsoft.com/office/drawing/2014/main" xmlns="" id="{41ACAE8B-B9F1-4EB2-8274-EC0BD2348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2152" y="5122416"/>
            <a:ext cx="779780" cy="77121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BCE7ECD-A8CE-47E4-AEE4-2A9859FDE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1932" y="5649444"/>
            <a:ext cx="445277" cy="4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54283F7-24A8-4D94-9F56-5B02B07C8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381" y="1270975"/>
            <a:ext cx="5503163" cy="1296557"/>
          </a:xfrm>
          <a:prstGeom prst="rect">
            <a:avLst/>
          </a:prstGeom>
        </p:spPr>
      </p:pic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xmlns="" id="{291D393E-32DE-41FA-996F-0E40E29D4DB6}"/>
              </a:ext>
            </a:extLst>
          </p:cNvPr>
          <p:cNvSpPr/>
          <p:nvPr/>
        </p:nvSpPr>
        <p:spPr>
          <a:xfrm>
            <a:off x="10733104" y="109761"/>
            <a:ext cx="1242873" cy="179006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Kakav je sastav zraka i kako ga iskazati?</a:t>
            </a:r>
          </a:p>
        </p:txBody>
      </p:sp>
      <p:pic>
        <p:nvPicPr>
          <p:cNvPr id="4" name="Picture 1" descr="C:\Users\Korisnik\Desktop\Veronika-materijali\slikovni materijal\smanjene slike\znakić za uč zapis.jpg">
            <a:extLst>
              <a:ext uri="{FF2B5EF4-FFF2-40B4-BE49-F238E27FC236}">
                <a16:creationId xmlns:a16="http://schemas.microsoft.com/office/drawing/2014/main" xmlns="" id="{4746F8DC-0CE1-4D99-911D-943CECD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816" y="787560"/>
            <a:ext cx="1057275" cy="742950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91AAB59-4425-42CB-B7E1-F03D6595714F}"/>
              </a:ext>
            </a:extLst>
          </p:cNvPr>
          <p:cNvSpPr txBox="1"/>
          <p:nvPr/>
        </p:nvSpPr>
        <p:spPr>
          <a:xfrm>
            <a:off x="2139696" y="78756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VOLUMNI UDIO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0F54960-5D6F-42D9-9CA5-89E6C7E287E5}"/>
              </a:ext>
            </a:extLst>
          </p:cNvPr>
          <p:cNvSpPr txBox="1"/>
          <p:nvPr/>
        </p:nvSpPr>
        <p:spPr>
          <a:xfrm>
            <a:off x="729568" y="2640383"/>
            <a:ext cx="1030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zbroj volumnih udjela svih sastojaka u smjesi jednak je 1 ili 100 %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78055BA-8DE9-4714-A076-A5D3C00F0C66}"/>
              </a:ext>
            </a:extLst>
          </p:cNvPr>
          <p:cNvSpPr txBox="1"/>
          <p:nvPr/>
        </p:nvSpPr>
        <p:spPr>
          <a:xfrm>
            <a:off x="470405" y="3467093"/>
            <a:ext cx="11091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SASTAV ZRAKA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zrak je homogena smjesa plinova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volumni udio plinova u suhom zraku: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dušik (78.1%)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kisik (20.9%)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ostali plinovi (ugljikov dioksid, argon, neon, helij, </a:t>
            </a:r>
            <a:r>
              <a:rPr lang="hr-HR" sz="2400" dirty="0" err="1">
                <a:latin typeface="Comic Sans MS" panose="030F0702030302020204" pitchFamily="66" charset="0"/>
              </a:rPr>
              <a:t>kripton</a:t>
            </a:r>
            <a:r>
              <a:rPr lang="hr-HR" sz="2400" dirty="0">
                <a:latin typeface="Comic Sans MS" panose="030F0702030302020204" pitchFamily="66" charset="0"/>
              </a:rPr>
              <a:t>, </a:t>
            </a:r>
            <a:r>
              <a:rPr lang="hr-HR" sz="2400" dirty="0" err="1">
                <a:latin typeface="Comic Sans MS" panose="030F0702030302020204" pitchFamily="66" charset="0"/>
              </a:rPr>
              <a:t>ksenon</a:t>
            </a:r>
            <a:r>
              <a:rPr lang="hr-HR" sz="2400" dirty="0">
                <a:latin typeface="Comic Sans MS" panose="030F0702030302020204" pitchFamily="66" charset="0"/>
              </a:rPr>
              <a:t>, metan)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ovezana slika">
            <a:extLst>
              <a:ext uri="{FF2B5EF4-FFF2-40B4-BE49-F238E27FC236}">
                <a16:creationId xmlns:a16="http://schemas.microsoft.com/office/drawing/2014/main" xmlns="" id="{19CA0892-C5B6-4EC8-B814-FD9988FAF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68783" y="1744615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xmlns="" id="{291D393E-32DE-41FA-996F-0E40E29D4DB6}"/>
              </a:ext>
            </a:extLst>
          </p:cNvPr>
          <p:cNvSpPr/>
          <p:nvPr/>
        </p:nvSpPr>
        <p:spPr>
          <a:xfrm>
            <a:off x="10932079" y="109760"/>
            <a:ext cx="1242873" cy="179006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Kakav je sastav zraka i kako ga iskazati?</a:t>
            </a:r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xmlns="" id="{0BC4B1ED-4804-48DA-8FA2-65097FBA8B21}"/>
              </a:ext>
            </a:extLst>
          </p:cNvPr>
          <p:cNvSpPr/>
          <p:nvPr/>
        </p:nvSpPr>
        <p:spPr>
          <a:xfrm>
            <a:off x="832105" y="758414"/>
            <a:ext cx="9948672" cy="1141406"/>
          </a:xfrm>
          <a:prstGeom prst="wedgeRoundRectCallout">
            <a:avLst>
              <a:gd name="adj1" fmla="val -52440"/>
              <a:gd name="adj2" fmla="val 29392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3D18150-8734-45D2-9CB4-5AD9CF2845E9}"/>
              </a:ext>
            </a:extLst>
          </p:cNvPr>
          <p:cNvSpPr txBox="1"/>
          <p:nvPr/>
        </p:nvSpPr>
        <p:spPr>
          <a:xfrm>
            <a:off x="740212" y="913618"/>
            <a:ext cx="1021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Izračunaj volumne udjele pojedinih sastojaka u smjesi ako je analizom utvrđeno da se smjesa sastoji od 20 </a:t>
            </a:r>
            <a:r>
              <a:rPr lang="hr-HR" sz="2400" dirty="0" err="1">
                <a:latin typeface="Comic Sans MS" panose="030F0702030302020204" pitchFamily="66" charset="0"/>
              </a:rPr>
              <a:t>mL</a:t>
            </a:r>
            <a:r>
              <a:rPr lang="hr-HR" sz="2400" dirty="0">
                <a:latin typeface="Comic Sans MS" panose="030F0702030302020204" pitchFamily="66" charset="0"/>
              </a:rPr>
              <a:t> vodika i 80 </a:t>
            </a:r>
            <a:r>
              <a:rPr lang="hr-HR" sz="2400" dirty="0" err="1">
                <a:latin typeface="Comic Sans MS" panose="030F0702030302020204" pitchFamily="66" charset="0"/>
              </a:rPr>
              <a:t>mL</a:t>
            </a:r>
            <a:r>
              <a:rPr lang="hr-HR" sz="2400" dirty="0">
                <a:latin typeface="Comic Sans MS" panose="030F0702030302020204" pitchFamily="66" charset="0"/>
              </a:rPr>
              <a:t> kisika.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EE628C2-1C68-454A-94EB-8C3E0B25CD12}"/>
              </a:ext>
            </a:extLst>
          </p:cNvPr>
          <p:cNvSpPr txBox="1"/>
          <p:nvPr/>
        </p:nvSpPr>
        <p:spPr>
          <a:xfrm>
            <a:off x="1124712" y="2103513"/>
            <a:ext cx="268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Zadano je:</a:t>
            </a:r>
          </a:p>
          <a:p>
            <a:r>
              <a:rPr lang="hr-H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V</a:t>
            </a:r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(vodik)= 20 </a:t>
            </a:r>
            <a:r>
              <a:rPr lang="hr-HR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mL</a:t>
            </a:r>
            <a:endParaRPr lang="hr-HR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hr-H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V</a:t>
            </a:r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(kisik)= 80 </a:t>
            </a:r>
            <a:r>
              <a:rPr lang="hr-HR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mL</a:t>
            </a:r>
            <a:endParaRPr lang="hr-HR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D14E5CE-007A-42AB-924C-BB0375E64E68}"/>
              </a:ext>
            </a:extLst>
          </p:cNvPr>
          <p:cNvSpPr txBox="1"/>
          <p:nvPr/>
        </p:nvSpPr>
        <p:spPr>
          <a:xfrm>
            <a:off x="5282184" y="2103512"/>
            <a:ext cx="387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Traži se:</a:t>
            </a:r>
          </a:p>
          <a:p>
            <a:r>
              <a:rPr lang="el-GR" sz="2800" i="1" dirty="0">
                <a:solidFill>
                  <a:srgbClr val="0070C0"/>
                </a:solidFill>
                <a:latin typeface="Comic Sans MS" panose="030F0702030302020204" pitchFamily="66" charset="0"/>
              </a:rPr>
              <a:t>φ</a:t>
            </a:r>
            <a:r>
              <a:rPr lang="hr-H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(vodik, smjesa)= ?</a:t>
            </a:r>
          </a:p>
          <a:p>
            <a:r>
              <a:rPr lang="el-GR" sz="2800" i="1" dirty="0">
                <a:solidFill>
                  <a:srgbClr val="0070C0"/>
                </a:solidFill>
                <a:latin typeface="Comic Sans MS" panose="030F0702030302020204" pitchFamily="66" charset="0"/>
              </a:rPr>
              <a:t>φ</a:t>
            </a:r>
            <a:r>
              <a:rPr lang="hr-HR" sz="28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(kisik, smjesa)= ?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5C6E6B73-38A8-48A2-A4D0-C950D0A3547D}"/>
              </a:ext>
            </a:extLst>
          </p:cNvPr>
          <p:cNvSpPr/>
          <p:nvPr/>
        </p:nvSpPr>
        <p:spPr>
          <a:xfrm>
            <a:off x="313119" y="3868507"/>
            <a:ext cx="5902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latin typeface="Comic Sans MS" panose="030F0702030302020204" pitchFamily="66" charset="0"/>
              </a:rPr>
              <a:t>φ</a:t>
            </a:r>
            <a:r>
              <a:rPr lang="hr-HR" sz="2400" i="1" dirty="0">
                <a:latin typeface="Comic Sans MS" panose="030F0702030302020204" pitchFamily="66" charset="0"/>
              </a:rPr>
              <a:t> </a:t>
            </a:r>
            <a:r>
              <a:rPr lang="hr-HR" sz="2400" dirty="0">
                <a:latin typeface="Comic Sans MS" panose="030F0702030302020204" pitchFamily="66" charset="0"/>
              </a:rPr>
              <a:t>(vodik, smjesa)=                    ∙ 100       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xmlns="" id="{D1A35BCE-F28E-4BA6-B80A-FDCCB9C563C6}"/>
                  </a:ext>
                </a:extLst>
              </p:cNvPr>
              <p:cNvSpPr txBox="1"/>
              <p:nvPr/>
            </p:nvSpPr>
            <p:spPr>
              <a:xfrm>
                <a:off x="2461260" y="3714842"/>
                <a:ext cx="2820924" cy="768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𝒗𝒐𝒅𝒊𝒌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𝒔𝒎𝒋𝒆𝒔𝒂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hr-H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D1A35BCE-F28E-4BA6-B80A-FDCCB9C56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60" y="3714842"/>
                <a:ext cx="2820924" cy="768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xmlns="" id="{5D9F59CC-0EE5-42B5-9CC1-1DFAD3B7CE3B}"/>
                  </a:ext>
                </a:extLst>
              </p:cNvPr>
              <p:cNvSpPr txBox="1"/>
              <p:nvPr/>
            </p:nvSpPr>
            <p:spPr>
              <a:xfrm>
                <a:off x="2402586" y="4579967"/>
                <a:ext cx="2820924" cy="6925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𝒎𝑳</m:t>
                          </m:r>
                        </m:num>
                        <m:den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𝒎𝑳</m:t>
                          </m:r>
                        </m:den>
                      </m:f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hr-H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5D9F59CC-0EE5-42B5-9CC1-1DFAD3B7C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86" y="4579967"/>
                <a:ext cx="2820924" cy="692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AD07838-4FF0-4EAE-8283-BF8ED99C5C47}"/>
              </a:ext>
            </a:extLst>
          </p:cNvPr>
          <p:cNvSpPr txBox="1"/>
          <p:nvPr/>
        </p:nvSpPr>
        <p:spPr>
          <a:xfrm>
            <a:off x="2626614" y="5553306"/>
            <a:ext cx="259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hr-HR" sz="2400" dirty="0">
                <a:latin typeface="Comic Sans MS" panose="030F0702030302020204" pitchFamily="66" charset="0"/>
              </a:rPr>
              <a:t> 20 %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14A4CBD-0ABD-4594-B66B-373B5AE15A59}"/>
              </a:ext>
            </a:extLst>
          </p:cNvPr>
          <p:cNvSpPr txBox="1"/>
          <p:nvPr/>
        </p:nvSpPr>
        <p:spPr>
          <a:xfrm>
            <a:off x="6355080" y="4026175"/>
            <a:ext cx="534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hr-HR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(smjesa) </a:t>
            </a:r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= 20 </a:t>
            </a:r>
            <a:r>
              <a:rPr lang="hr-HR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mL</a:t>
            </a:r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+ 80 </a:t>
            </a:r>
            <a:r>
              <a:rPr lang="hr-HR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mL</a:t>
            </a:r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100 </a:t>
            </a:r>
            <a:r>
              <a:rPr lang="hr-HR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mL</a:t>
            </a:r>
            <a:endParaRPr lang="hr-HR" sz="20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89711D43-B149-4766-BD0F-5104E07AD824}"/>
              </a:ext>
            </a:extLst>
          </p:cNvPr>
          <p:cNvSpPr txBox="1"/>
          <p:nvPr/>
        </p:nvSpPr>
        <p:spPr>
          <a:xfrm>
            <a:off x="5978725" y="5134028"/>
            <a:ext cx="571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Comic Sans MS" panose="030F0702030302020204" pitchFamily="66" charset="0"/>
              </a:rPr>
              <a:t>φ</a:t>
            </a:r>
            <a:r>
              <a:rPr lang="hr-HR" sz="2800" i="1" dirty="0">
                <a:latin typeface="Comic Sans MS" panose="030F0702030302020204" pitchFamily="66" charset="0"/>
              </a:rPr>
              <a:t> </a:t>
            </a:r>
            <a:r>
              <a:rPr lang="hr-HR" sz="2400" dirty="0">
                <a:latin typeface="Comic Sans MS" panose="030F0702030302020204" pitchFamily="66" charset="0"/>
              </a:rPr>
              <a:t>(kisik, smjesa) </a:t>
            </a:r>
            <a:r>
              <a:rPr lang="hr-HR" sz="2800" dirty="0">
                <a:latin typeface="Comic Sans MS" panose="030F0702030302020204" pitchFamily="66" charset="0"/>
              </a:rPr>
              <a:t>= </a:t>
            </a:r>
            <a:r>
              <a:rPr lang="hr-HR" sz="2400" dirty="0">
                <a:latin typeface="Comic Sans MS" panose="030F0702030302020204" pitchFamily="66" charset="0"/>
              </a:rPr>
              <a:t>100% - 20% = 80%</a:t>
            </a:r>
            <a:r>
              <a:rPr lang="hr-HR" sz="2400" i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8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307</Words>
  <Application>Microsoft Office PowerPoint</Application>
  <PresentationFormat>Široki zaslon</PresentationFormat>
  <Paragraphs>41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Comic Sans MS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Veronika</dc:creator>
  <cp:lastModifiedBy>Svjetlana</cp:lastModifiedBy>
  <cp:revision>32</cp:revision>
  <dcterms:created xsi:type="dcterms:W3CDTF">2019-03-02T17:38:02Z</dcterms:created>
  <dcterms:modified xsi:type="dcterms:W3CDTF">2020-05-23T15:29:02Z</dcterms:modified>
</cp:coreProperties>
</file>