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1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4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9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96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4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7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48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9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7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30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3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0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4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2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3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2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Mjerenje temperature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52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id="{61871E22-6510-426A-95FB-7677FAC8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642938"/>
            <a:ext cx="277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0000"/>
                </a:solidFill>
                <a:cs typeface="Arial" panose="020B0604020202020204" pitchFamily="34" charset="0"/>
              </a:rPr>
              <a:t>Termometar </a:t>
            </a:r>
            <a:endParaRPr lang="en-US" altLang="sr-Latn-RS" sz="3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410" name="TextBox 4">
            <a:extLst>
              <a:ext uri="{FF2B5EF4-FFF2-40B4-BE49-F238E27FC236}">
                <a16:creationId xmlns:a16="http://schemas.microsoft.com/office/drawing/2014/main" id="{28086D57-CBB8-4E35-8BA4-A6F1D69A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76401"/>
            <a:ext cx="634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>
                <a:cs typeface="Arial" panose="020B0604020202020204" pitchFamily="34" charset="0"/>
              </a:rPr>
              <a:t>Temperaturu mjerimo s pomoću termometra</a:t>
            </a:r>
            <a:r>
              <a:rPr lang="en-US" altLang="sr-Latn-RS" sz="2400">
                <a:cs typeface="Arial" panose="020B0604020202020204" pitchFamily="34" charset="0"/>
              </a:rPr>
              <a:t>.</a:t>
            </a:r>
            <a:r>
              <a:rPr lang="hr-HR" altLang="sr-Latn-RS" sz="2400">
                <a:cs typeface="Arial" panose="020B0604020202020204" pitchFamily="34" charset="0"/>
              </a:rPr>
              <a:t> </a:t>
            </a:r>
            <a:endParaRPr lang="en-US" altLang="sr-Latn-RS" sz="2400">
              <a:cs typeface="Arial" panose="020B0604020202020204" pitchFamily="34" charset="0"/>
            </a:endParaRPr>
          </a:p>
        </p:txBody>
      </p:sp>
      <p:sp>
        <p:nvSpPr>
          <p:cNvPr id="17411" name="TextBox 6">
            <a:extLst>
              <a:ext uri="{FF2B5EF4-FFF2-40B4-BE49-F238E27FC236}">
                <a16:creationId xmlns:a16="http://schemas.microsoft.com/office/drawing/2014/main" id="{88D51A20-2AEF-4F9C-B973-364F15081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438400"/>
            <a:ext cx="533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>
                <a:latin typeface="Calibri" panose="020F0502020204030204" pitchFamily="34" charset="0"/>
              </a:rPr>
              <a:t> </a:t>
            </a:r>
            <a:r>
              <a:rPr lang="en-US" altLang="sr-Latn-RS" sz="2800" dirty="0">
                <a:latin typeface="Calibri" panose="020F0502020204030204" pitchFamily="34" charset="0"/>
              </a:rPr>
              <a:t> </a:t>
            </a:r>
            <a:r>
              <a:rPr lang="hr-HR" altLang="sr-Latn-RS" sz="2400" dirty="0">
                <a:cs typeface="Arial" panose="020B0604020202020204" pitchFamily="34" charset="0"/>
              </a:rPr>
              <a:t>Živin termometar </a:t>
            </a:r>
            <a:endParaRPr lang="en-US" altLang="sr-Latn-RS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sr-Latn-RS" sz="2400" dirty="0">
                <a:cs typeface="Arial" panose="020B0604020202020204" pitchFamily="34" charset="0"/>
              </a:rPr>
              <a:t>  </a:t>
            </a:r>
            <a:r>
              <a:rPr lang="en-US" altLang="sr-Latn-RS" sz="2400" dirty="0" err="1">
                <a:cs typeface="Arial" panose="020B0604020202020204" pitchFamily="34" charset="0"/>
              </a:rPr>
              <a:t>Alkoholni</a:t>
            </a:r>
            <a:r>
              <a:rPr lang="en-US" altLang="sr-Latn-RS" sz="2400" dirty="0"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cs typeface="Arial" panose="020B0604020202020204" pitchFamily="34" charset="0"/>
              </a:rPr>
              <a:t>termometar</a:t>
            </a:r>
            <a:endParaRPr lang="hr-HR" altLang="sr-Latn-RS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400" dirty="0">
                <a:cs typeface="Arial" panose="020B0604020202020204" pitchFamily="34" charset="0"/>
              </a:rPr>
              <a:t> </a:t>
            </a:r>
            <a:r>
              <a:rPr lang="en-US" altLang="sr-Latn-RS" sz="2400" dirty="0"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cs typeface="Arial" panose="020B0604020202020204" pitchFamily="34" charset="0"/>
              </a:rPr>
              <a:t>Liječnički termometar </a:t>
            </a:r>
            <a:endParaRPr lang="en-US" altLang="sr-Latn-RS" sz="2400" dirty="0">
              <a:cs typeface="Arial" panose="020B0604020202020204" pitchFamily="34" charset="0"/>
            </a:endParaRPr>
          </a:p>
        </p:txBody>
      </p:sp>
      <p:pic>
        <p:nvPicPr>
          <p:cNvPr id="6149" name="Picture 8" descr="rad2DAED.jpg">
            <a:extLst>
              <a:ext uri="{FF2B5EF4-FFF2-40B4-BE49-F238E27FC236}">
                <a16:creationId xmlns:a16="http://schemas.microsoft.com/office/drawing/2014/main" id="{21DD0896-73EA-4B5E-9240-A1D3F86C6E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1"/>
            <a:ext cx="29718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rad7A6BC.jpg">
            <a:extLst>
              <a:ext uri="{FF2B5EF4-FFF2-40B4-BE49-F238E27FC236}">
                <a16:creationId xmlns:a16="http://schemas.microsoft.com/office/drawing/2014/main" id="{AD364039-FF3F-4878-A652-FEC07517806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1"/>
            <a:ext cx="16764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9">
            <a:extLst>
              <a:ext uri="{FF2B5EF4-FFF2-40B4-BE49-F238E27FC236}">
                <a16:creationId xmlns:a16="http://schemas.microsoft.com/office/drawing/2014/main" id="{306BB7FF-55BD-4EE1-B99C-84D75D36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4876800"/>
            <a:ext cx="210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2000">
                <a:cs typeface="Arial" panose="020B0604020202020204" pitchFamily="34" charset="0"/>
              </a:rPr>
              <a:t>Živin termometar</a:t>
            </a:r>
            <a:endParaRPr lang="hr-HR" altLang="sr-Latn-RS" sz="2000">
              <a:cs typeface="Arial" panose="020B0604020202020204" pitchFamily="34" charset="0"/>
            </a:endParaRPr>
          </a:p>
        </p:txBody>
      </p:sp>
      <p:sp>
        <p:nvSpPr>
          <p:cNvPr id="17415" name="TextBox 10">
            <a:extLst>
              <a:ext uri="{FF2B5EF4-FFF2-40B4-BE49-F238E27FC236}">
                <a16:creationId xmlns:a16="http://schemas.microsoft.com/office/drawing/2014/main" id="{FDDDA34D-41DA-4EC7-91ED-51409612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5791200"/>
            <a:ext cx="254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2000">
                <a:cs typeface="Arial" panose="020B0604020202020204" pitchFamily="34" charset="0"/>
              </a:rPr>
              <a:t>Digitalni  termometar</a:t>
            </a:r>
            <a:endParaRPr lang="hr-HR" altLang="sr-Latn-RS" sz="20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  <p:bldP spid="174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CEE914F3-1609-4D5F-A394-D959CC79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7" y="1074837"/>
            <a:ext cx="6956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 dirty="0">
                <a:solidFill>
                  <a:srgbClr val="FF0000"/>
                </a:solidFill>
                <a:cs typeface="Arial" panose="020B0604020202020204" pitchFamily="34" charset="0"/>
              </a:rPr>
              <a:t>Celzijeva</a:t>
            </a:r>
            <a:r>
              <a:rPr lang="en-US" altLang="sr-Latn-R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temperaturna</a:t>
            </a:r>
            <a:r>
              <a:rPr lang="en-US" altLang="sr-Latn-RS" sz="3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r-HR" altLang="sr-Latn-RS" sz="3600" dirty="0">
                <a:solidFill>
                  <a:srgbClr val="FF0000"/>
                </a:solidFill>
                <a:cs typeface="Arial" panose="020B0604020202020204" pitchFamily="34" charset="0"/>
              </a:rPr>
              <a:t> ljestvica </a:t>
            </a:r>
            <a:endParaRPr lang="en-US" altLang="sr-Latn-R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171" name="TextBox 5">
            <a:extLst>
              <a:ext uri="{FF2B5EF4-FFF2-40B4-BE49-F238E27FC236}">
                <a16:creationId xmlns:a16="http://schemas.microsoft.com/office/drawing/2014/main" id="{2A18F59C-4E31-4659-99E6-F2EA34E44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196" y="2314113"/>
            <a:ext cx="7858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2400" dirty="0">
                <a:cs typeface="Arial" panose="020B0604020202020204" pitchFamily="34" charset="0"/>
              </a:rPr>
              <a:t>Celzijeva ljestvica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400" dirty="0">
                <a:cs typeface="Arial" panose="020B0604020202020204" pitchFamily="34" charset="0"/>
              </a:rPr>
              <a:t> određena je ledištem (0 °C) i vrelištem vode (100 °C)</a:t>
            </a:r>
          </a:p>
          <a:p>
            <a:pPr eaLnBrk="1" hangingPunct="1">
              <a:lnSpc>
                <a:spcPct val="150000"/>
              </a:lnSpc>
            </a:pPr>
            <a:endParaRPr lang="hr-HR" altLang="sr-Latn-RS" sz="2800" dirty="0">
              <a:latin typeface="Calibri" panose="020F0502020204030204" pitchFamily="34" charset="0"/>
            </a:endParaRPr>
          </a:p>
        </p:txBody>
      </p:sp>
      <p:grpSp>
        <p:nvGrpSpPr>
          <p:cNvPr id="7172" name="Group 8">
            <a:extLst>
              <a:ext uri="{FF2B5EF4-FFF2-40B4-BE49-F238E27FC236}">
                <a16:creationId xmlns:a16="http://schemas.microsoft.com/office/drawing/2014/main" id="{4BE0216E-74E7-4B44-8A1F-1DE48AD2814B}"/>
              </a:ext>
            </a:extLst>
          </p:cNvPr>
          <p:cNvGrpSpPr>
            <a:grpSpLocks/>
          </p:cNvGrpSpPr>
          <p:nvPr/>
        </p:nvGrpSpPr>
        <p:grpSpPr bwMode="auto">
          <a:xfrm>
            <a:off x="3381376" y="3500438"/>
            <a:ext cx="4786425" cy="2533598"/>
            <a:chOff x="1857356" y="3500438"/>
            <a:chExt cx="4786346" cy="2533315"/>
          </a:xfrm>
        </p:grpSpPr>
        <p:pic>
          <p:nvPicPr>
            <p:cNvPr id="7173" name="Picture 2">
              <a:extLst>
                <a:ext uri="{FF2B5EF4-FFF2-40B4-BE49-F238E27FC236}">
                  <a16:creationId xmlns:a16="http://schemas.microsoft.com/office/drawing/2014/main" id="{DC26B787-12C5-4A56-91FC-D96ED8161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44" r="34393" b="17279"/>
            <a:stretch>
              <a:fillRect/>
            </a:stretch>
          </p:blipFill>
          <p:spPr bwMode="auto">
            <a:xfrm>
              <a:off x="1928794" y="3500438"/>
              <a:ext cx="4714908" cy="21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Box 7">
              <a:extLst>
                <a:ext uri="{FF2B5EF4-FFF2-40B4-BE49-F238E27FC236}">
                  <a16:creationId xmlns:a16="http://schemas.microsoft.com/office/drawing/2014/main" id="{8AD861B8-5813-4466-9BEE-626EABD62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356" y="5572140"/>
              <a:ext cx="4475382" cy="46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400">
                  <a:latin typeface="Calibri" panose="020F0502020204030204" pitchFamily="34" charset="0"/>
                </a:rPr>
                <a:t>Ledište vode               Vrelište vode </a:t>
              </a:r>
              <a:endParaRPr lang="en-US" altLang="sr-Latn-RS" sz="240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adB3D72.jpg">
            <a:extLst>
              <a:ext uri="{FF2B5EF4-FFF2-40B4-BE49-F238E27FC236}">
                <a16:creationId xmlns:a16="http://schemas.microsoft.com/office/drawing/2014/main" id="{3CAADCB0-A82C-475F-AE33-092B4359373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81" y="2519778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3">
            <a:extLst>
              <a:ext uri="{FF2B5EF4-FFF2-40B4-BE49-F238E27FC236}">
                <a16:creationId xmlns:a16="http://schemas.microsoft.com/office/drawing/2014/main" id="{E83338B5-3631-4AA0-B97C-11BA585DC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519" y="1830280"/>
            <a:ext cx="78581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2400" dirty="0">
                <a:solidFill>
                  <a:srgbClr val="FF0000"/>
                </a:solidFill>
                <a:cs typeface="Arial" panose="020B0604020202020204" pitchFamily="34" charset="0"/>
              </a:rPr>
              <a:t>Celzijev stupanj  °C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400" dirty="0">
                <a:cs typeface="Arial" panose="020B0604020202020204" pitchFamily="34" charset="0"/>
              </a:rPr>
              <a:t> jedinica temperature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400" dirty="0">
                <a:cs typeface="Arial" panose="020B0604020202020204" pitchFamily="34" charset="0"/>
              </a:rPr>
              <a:t> određen je kao stoti dio temperaturnog razmaka   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400" dirty="0">
                <a:cs typeface="Arial" panose="020B0604020202020204" pitchFamily="34" charset="0"/>
              </a:rPr>
              <a:t>   između vrelišta i ledišta vode</a:t>
            </a:r>
          </a:p>
          <a:p>
            <a:pPr eaLnBrk="1" hangingPunct="1">
              <a:lnSpc>
                <a:spcPct val="150000"/>
              </a:lnSpc>
            </a:pPr>
            <a:endParaRPr lang="hr-HR" altLang="sr-Latn-RS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400" i="1" dirty="0">
                <a:cs typeface="Arial" panose="020B0604020202020204" pitchFamily="34" charset="0"/>
              </a:rPr>
              <a:t> t </a:t>
            </a:r>
            <a:r>
              <a:rPr lang="hr-HR" altLang="sr-Latn-RS" sz="2400" dirty="0">
                <a:cs typeface="Arial" panose="020B0604020202020204" pitchFamily="34" charset="0"/>
              </a:rPr>
              <a:t> oznaka za temperaturu izraženu u ° C </a:t>
            </a:r>
            <a:endParaRPr lang="en-US" altLang="sr-Latn-R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4554BF77-51CD-4DF4-A8C2-86B5EC7D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568" y="1280494"/>
            <a:ext cx="6956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 dirty="0">
                <a:solidFill>
                  <a:srgbClr val="FF0000"/>
                </a:solidFill>
                <a:cs typeface="Arial" panose="020B0604020202020204" pitchFamily="34" charset="0"/>
              </a:rPr>
              <a:t>Kelvinova </a:t>
            </a:r>
            <a:r>
              <a:rPr lang="en-US" altLang="sr-Latn-RS" sz="3600" dirty="0" err="1">
                <a:solidFill>
                  <a:srgbClr val="FF0000"/>
                </a:solidFill>
                <a:cs typeface="Arial" panose="020B0604020202020204" pitchFamily="34" charset="0"/>
              </a:rPr>
              <a:t>temperaturna</a:t>
            </a:r>
            <a:r>
              <a:rPr lang="hr-HR" altLang="sr-Latn-RS" sz="3600" dirty="0">
                <a:solidFill>
                  <a:srgbClr val="FF0000"/>
                </a:solidFill>
                <a:cs typeface="Arial" panose="020B0604020202020204" pitchFamily="34" charset="0"/>
              </a:rPr>
              <a:t> ljestvica </a:t>
            </a:r>
            <a:endParaRPr lang="en-US" altLang="sr-Latn-RS" sz="3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8AB108B4-3CC6-419B-9204-773F15892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964" y="2245489"/>
            <a:ext cx="6453694" cy="29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2800" dirty="0">
                <a:cs typeface="Arial" panose="020B0604020202020204" pitchFamily="34" charset="0"/>
              </a:rPr>
              <a:t>Kelvinova ljestvica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400" dirty="0">
                <a:cs typeface="Arial" panose="020B0604020202020204" pitchFamily="34" charset="0"/>
              </a:rPr>
              <a:t> određena je apsolutnom nulom (0 K).</a:t>
            </a:r>
          </a:p>
          <a:p>
            <a:pPr eaLnBrk="1" hangingPunct="1">
              <a:lnSpc>
                <a:spcPct val="150000"/>
              </a:lnSpc>
            </a:pPr>
            <a:endParaRPr lang="hr-HR" altLang="sr-Latn-RS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altLang="sr-Latn-RS" sz="2800" dirty="0">
                <a:cs typeface="Arial" panose="020B0604020202020204" pitchFamily="34" charset="0"/>
              </a:rPr>
              <a:t>Apsolutna nula temperature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400" dirty="0">
                <a:cs typeface="Arial" panose="020B0604020202020204" pitchFamily="34" charset="0"/>
              </a:rPr>
              <a:t> najniža moguća temperatura – 273.15 °C.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9F1D7254-BEDE-481A-88BA-787F522F7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61" y="5394150"/>
            <a:ext cx="465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dirty="0"/>
              <a:t>(Npr. Vrelište helija je −268,93 °C ili 4,22 K.)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7FFE9CEE-0EBB-48C0-ABF6-BCEFA396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819" y="1807161"/>
            <a:ext cx="5627688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2400" dirty="0">
                <a:cs typeface="Arial" panose="020B0604020202020204" pitchFamily="34" charset="0"/>
              </a:rPr>
              <a:t>Kelvinov  stupanj  K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400" dirty="0">
                <a:cs typeface="Arial" panose="020B0604020202020204" pitchFamily="34" charset="0"/>
              </a:rPr>
              <a:t> 0 K = - 273.15 °C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400" i="1" dirty="0">
                <a:cs typeface="Arial" panose="020B0604020202020204" pitchFamily="34" charset="0"/>
              </a:rPr>
              <a:t> T</a:t>
            </a:r>
            <a:r>
              <a:rPr lang="hr-HR" altLang="sr-Latn-RS" sz="2400" dirty="0">
                <a:cs typeface="Arial" panose="020B0604020202020204" pitchFamily="34" charset="0"/>
              </a:rPr>
              <a:t> oznaka za temperaturu izraženu u K </a:t>
            </a:r>
            <a:endParaRPr lang="en-US" altLang="sr-Latn-RS" sz="2400" dirty="0">
              <a:cs typeface="Arial" panose="020B0604020202020204" pitchFamily="34" charset="0"/>
            </a:endParaRPr>
          </a:p>
        </p:txBody>
      </p:sp>
      <p:pic>
        <p:nvPicPr>
          <p:cNvPr id="10243" name="Picture 3" descr="radE12F2.jpg">
            <a:extLst>
              <a:ext uri="{FF2B5EF4-FFF2-40B4-BE49-F238E27FC236}">
                <a16:creationId xmlns:a16="http://schemas.microsoft.com/office/drawing/2014/main" id="{2FC8CA13-DF4C-4C79-BC02-EC0175D9B3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43" y="2539122"/>
            <a:ext cx="35258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5">
            <a:extLst>
              <a:ext uri="{FF2B5EF4-FFF2-40B4-BE49-F238E27FC236}">
                <a16:creationId xmlns:a16="http://schemas.microsoft.com/office/drawing/2014/main" id="{30DBC6B4-0980-4AB1-A0A4-B8CC3DC6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05200"/>
            <a:ext cx="75009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i="1" u="sng" dirty="0">
                <a:cs typeface="Arial" panose="020B0604020202020204" pitchFamily="34" charset="0"/>
              </a:rPr>
              <a:t>Primjer:</a:t>
            </a:r>
            <a:r>
              <a:rPr lang="hr-HR" altLang="sr-Latn-RS" sz="2400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hr-HR" altLang="sr-Latn-RS" sz="2400" dirty="0"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sz="2400" i="1" dirty="0">
                <a:cs typeface="Arial" panose="020B0604020202020204" pitchFamily="34" charset="0"/>
              </a:rPr>
              <a:t> t</a:t>
            </a:r>
            <a:r>
              <a:rPr lang="en-US" altLang="sr-Latn-RS" sz="2400" i="1" dirty="0"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cs typeface="Arial" panose="020B0604020202020204" pitchFamily="34" charset="0"/>
              </a:rPr>
              <a:t>=</a:t>
            </a:r>
            <a:r>
              <a:rPr lang="en-US" altLang="sr-Latn-RS" sz="2400" dirty="0"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cs typeface="Arial" panose="020B0604020202020204" pitchFamily="34" charset="0"/>
              </a:rPr>
              <a:t>20 °C   →  </a:t>
            </a:r>
            <a:r>
              <a:rPr lang="hr-HR" altLang="sr-Latn-RS" sz="2400" i="1" dirty="0">
                <a:cs typeface="Arial" panose="020B0604020202020204" pitchFamily="34" charset="0"/>
              </a:rPr>
              <a:t>T</a:t>
            </a:r>
            <a:r>
              <a:rPr lang="hr-HR" altLang="sr-Latn-RS" sz="2400" dirty="0">
                <a:cs typeface="Arial" panose="020B0604020202020204" pitchFamily="34" charset="0"/>
              </a:rPr>
              <a:t> = (20 + 273.15) K  →  </a:t>
            </a:r>
            <a:r>
              <a:rPr lang="hr-HR" altLang="sr-Latn-RS" sz="2400" i="1" dirty="0">
                <a:cs typeface="Arial" panose="020B0604020202020204" pitchFamily="34" charset="0"/>
              </a:rPr>
              <a:t>T</a:t>
            </a:r>
            <a:r>
              <a:rPr lang="hr-HR" altLang="sr-Latn-RS" sz="2400" dirty="0">
                <a:cs typeface="Arial" panose="020B0604020202020204" pitchFamily="34" charset="0"/>
              </a:rPr>
              <a:t> = 293.15 K</a:t>
            </a:r>
          </a:p>
          <a:p>
            <a:pPr eaLnBrk="1" hangingPunct="1"/>
            <a:endParaRPr lang="hr-HR" altLang="sr-Latn-RS" sz="2400" dirty="0"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sz="2400" i="1" dirty="0">
                <a:cs typeface="Arial" panose="020B0604020202020204" pitchFamily="34" charset="0"/>
              </a:rPr>
              <a:t>T</a:t>
            </a:r>
            <a:r>
              <a:rPr lang="hr-HR" altLang="sr-Latn-RS" sz="2400" dirty="0">
                <a:cs typeface="Arial" panose="020B0604020202020204" pitchFamily="34" charset="0"/>
              </a:rPr>
              <a:t> = 120 K →  </a:t>
            </a:r>
            <a:r>
              <a:rPr lang="hr-HR" altLang="sr-Latn-RS" sz="2400" i="1" dirty="0">
                <a:cs typeface="Arial" panose="020B0604020202020204" pitchFamily="34" charset="0"/>
              </a:rPr>
              <a:t>t</a:t>
            </a:r>
            <a:r>
              <a:rPr lang="hr-HR" altLang="sr-Latn-RS" sz="2400" dirty="0">
                <a:cs typeface="Arial" panose="020B0604020202020204" pitchFamily="34" charset="0"/>
              </a:rPr>
              <a:t> =  (120 –</a:t>
            </a:r>
            <a:r>
              <a:rPr lang="en-US" altLang="sr-Latn-RS" sz="2400" dirty="0"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cs typeface="Arial" panose="020B0604020202020204" pitchFamily="34" charset="0"/>
              </a:rPr>
              <a:t>273.15)°C →   </a:t>
            </a:r>
            <a:r>
              <a:rPr lang="hr-HR" altLang="sr-Latn-RS" sz="2400" i="1" dirty="0">
                <a:cs typeface="Arial" panose="020B0604020202020204" pitchFamily="34" charset="0"/>
              </a:rPr>
              <a:t>t</a:t>
            </a:r>
            <a:r>
              <a:rPr lang="en-US" altLang="sr-Latn-RS" sz="2400" i="1" dirty="0"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cs typeface="Arial" panose="020B0604020202020204" pitchFamily="34" charset="0"/>
              </a:rPr>
              <a:t>= -153.15 °C</a:t>
            </a:r>
            <a:endParaRPr lang="en-US" altLang="sr-Latn-RS" sz="2400" dirty="0">
              <a:cs typeface="Arial" panose="020B0604020202020204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9E642EFF-3443-47D8-9857-0091F0BB3724}"/>
              </a:ext>
            </a:extLst>
          </p:cNvPr>
          <p:cNvSpPr/>
          <p:nvPr/>
        </p:nvSpPr>
        <p:spPr>
          <a:xfrm>
            <a:off x="4252226" y="1414462"/>
            <a:ext cx="184377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H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hr-HR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-H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+273.15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184</Words>
  <Application>Microsoft Office PowerPoint</Application>
  <PresentationFormat>Široki zaslon</PresentationFormat>
  <Paragraphs>34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Organski</vt:lpstr>
      <vt:lpstr>Mjerenje temperature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Mjerenje temperature</dc:title>
  <dc:creator>Marija Trnak Mašaberg</dc:creator>
  <cp:lastModifiedBy>Marija Trnak Mašaberg</cp:lastModifiedBy>
  <cp:revision>2</cp:revision>
  <dcterms:created xsi:type="dcterms:W3CDTF">2020-05-28T10:22:44Z</dcterms:created>
  <dcterms:modified xsi:type="dcterms:W3CDTF">2020-05-29T05:32:10Z</dcterms:modified>
</cp:coreProperties>
</file>