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7" r:id="rId9"/>
    <p:sldId id="293" r:id="rId10"/>
    <p:sldId id="29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920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8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34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38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76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429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7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0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28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DE6476-24D2-43CA-A412-6B7932808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hr-HR" dirty="0"/>
              <a:t>Optičke leće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7E51C-5DBA-44DA-A9BB-43A475B2B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rad51C7E.jpg">
            <a:extLst>
              <a:ext uri="{FF2B5EF4-FFF2-40B4-BE49-F238E27FC236}">
                <a16:creationId xmlns:a16="http://schemas.microsoft.com/office/drawing/2014/main" id="{7EACC81C-9D0A-4B0B-AE1A-201D76AAF84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3" b="1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45F297AC-A87C-45C9-92EC-F7888119E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01F804BD-2262-4494-B471-F2460259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1347788"/>
            <a:ext cx="652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578" name="TextBox 24">
            <a:extLst>
              <a:ext uri="{FF2B5EF4-FFF2-40B4-BE49-F238E27FC236}">
                <a16:creationId xmlns:a16="http://schemas.microsoft.com/office/drawing/2014/main" id="{F5C0D3D3-7138-462C-A322-AD9C5E50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718" y="4196827"/>
            <a:ext cx="3484159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je: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ne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dobiva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292" name="Picture 4" descr="rad680FB.jpg">
            <a:extLst>
              <a:ext uri="{FF2B5EF4-FFF2-40B4-BE49-F238E27FC236}">
                <a16:creationId xmlns:a16="http://schemas.microsoft.com/office/drawing/2014/main" id="{AE2BB901-08A8-4392-A5E9-5B9AD6146E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2514601"/>
            <a:ext cx="42640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A9AF10E-4233-4D6D-B0AE-03676E3CC9A5}"/>
              </a:ext>
            </a:extLst>
          </p:cNvPr>
          <p:cNvSpPr/>
          <p:nvPr/>
        </p:nvSpPr>
        <p:spPr>
          <a:xfrm>
            <a:off x="1588289" y="2033595"/>
            <a:ext cx="2781531" cy="379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Predmet se nalazi u fokusu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F7299A80-9E28-4383-8297-85570A30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044" y="1445888"/>
            <a:ext cx="652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02" name="TextBox 24">
            <a:extLst>
              <a:ext uri="{FF2B5EF4-FFF2-40B4-BE49-F238E27FC236}">
                <a16:creationId xmlns:a16="http://schemas.microsoft.com/office/drawing/2014/main" id="{ED0D7FE7-CD89-4C63-BE07-E782DC06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75" y="4453485"/>
            <a:ext cx="3779433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je: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virtualna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povećana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uspravna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316" name="Picture 4" descr="rad20DFF.jpg">
            <a:extLst>
              <a:ext uri="{FF2B5EF4-FFF2-40B4-BE49-F238E27FC236}">
                <a16:creationId xmlns:a16="http://schemas.microsoft.com/office/drawing/2014/main" id="{EB788EB9-BBD7-4BFD-977E-17B9E3EFC2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05" y="2632399"/>
            <a:ext cx="38862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355434D-F428-41A5-B9D8-37D57903A2D5}"/>
              </a:ext>
            </a:extLst>
          </p:cNvPr>
          <p:cNvSpPr/>
          <p:nvPr/>
        </p:nvSpPr>
        <p:spPr>
          <a:xfrm>
            <a:off x="1508390" y="2030663"/>
            <a:ext cx="3813865" cy="379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Predmet se nalazi između fokusa F i leće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2847A679-9158-4B8A-A43C-D03E2A26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7" y="1396999"/>
            <a:ext cx="678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rastresna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26" name="TextBox 24">
            <a:extLst>
              <a:ext uri="{FF2B5EF4-FFF2-40B4-BE49-F238E27FC236}">
                <a16:creationId xmlns:a16="http://schemas.microsoft.com/office/drawing/2014/main" id="{17DF6A3A-091E-407E-9E1E-A54C96FD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889" y="2674398"/>
            <a:ext cx="3255409" cy="258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Rastresna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uvijek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bez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obzira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gdje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postavimo</a:t>
            </a: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daje</a:t>
            </a: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virtualnu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uspravnu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umanjenu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340" name="Picture 4" descr="rad3CD91.jpg">
            <a:extLst>
              <a:ext uri="{FF2B5EF4-FFF2-40B4-BE49-F238E27FC236}">
                <a16:creationId xmlns:a16="http://schemas.microsoft.com/office/drawing/2014/main" id="{1480AE9D-3E75-4E44-B64D-C8522D9DCE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514600"/>
            <a:ext cx="5019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5341993C-BDCC-4323-B593-9690D252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982132"/>
            <a:ext cx="9601196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sr-Latn-RS" sz="4400" spc="200" baseline="0" dirty="0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Optičke</a:t>
            </a:r>
            <a:r>
              <a:rPr lang="en-US" altLang="sr-Latn-RS" sz="4400" spc="200" baseline="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r-Latn-RS" sz="4400" spc="200" baseline="0" dirty="0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leće</a:t>
            </a:r>
            <a:r>
              <a:rPr lang="en-US" altLang="sr-Latn-RS" sz="4400" spc="200" baseline="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36183A81-47C4-48C1-A33C-8DC1BDD9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Optička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leća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prozirno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tijelo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omeđeno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plohama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kojih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bar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jedna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zakrivljena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DA8BB204-FDC2-4432-92AE-574ADAD99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1" y="3330784"/>
            <a:ext cx="4035079" cy="18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SzPct val="80000"/>
            </a:pPr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Vrste: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ili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konvergentna</a:t>
            </a:r>
            <a:r>
              <a:rPr lang="en-US" altLang="sr-Latn-RS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rastresna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ili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divergentna</a:t>
            </a:r>
            <a:r>
              <a:rPr lang="en-US" altLang="sr-Latn-RS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hr-HR" altLang="sr-Latn-RS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63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F2758023-FA49-4850-9384-2F098349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1"/>
            <a:ext cx="5407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ili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konvergentna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r>
              <a:rPr lang="hr-HR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185724D6-BABC-4EFB-9E55-F50863F6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189" y="1600200"/>
            <a:ext cx="5316648" cy="5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sr-Latn-RS" sz="2400" dirty="0"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leća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koja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je u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sredini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deblja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nego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rubu</a:t>
            </a:r>
            <a:endParaRPr lang="en-US" altLang="sr-Latn-R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8" name="Picture 8" descr="rad5B76D.jpg">
            <a:extLst>
              <a:ext uri="{FF2B5EF4-FFF2-40B4-BE49-F238E27FC236}">
                <a16:creationId xmlns:a16="http://schemas.microsoft.com/office/drawing/2014/main" id="{D8BF18BA-C0FA-4C68-B5FC-2FDCD5E5B2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3486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rad4181C.jpg">
            <a:extLst>
              <a:ext uri="{FF2B5EF4-FFF2-40B4-BE49-F238E27FC236}">
                <a16:creationId xmlns:a16="http://schemas.microsoft.com/office/drawing/2014/main" id="{BF88E263-77E9-44F5-8547-7A6E4A0FE6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20574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1">
            <a:extLst>
              <a:ext uri="{FF2B5EF4-FFF2-40B4-BE49-F238E27FC236}">
                <a16:creationId xmlns:a16="http://schemas.microsoft.com/office/drawing/2014/main" id="{048FABB8-ED49-45C7-9C05-54D60BE0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810" y="4876801"/>
            <a:ext cx="7107010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Upadni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snop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svjetlosnih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paralelnih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optičkom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osi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nakon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prolaska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kroz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fokusira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u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žarištu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51" name="Picture 10" descr="rad8ECAD.jpg">
            <a:extLst>
              <a:ext uri="{FF2B5EF4-FFF2-40B4-BE49-F238E27FC236}">
                <a16:creationId xmlns:a16="http://schemas.microsoft.com/office/drawing/2014/main" id="{71D13F03-1EA2-4641-B486-0AF5DA8693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3B55934A-1967-44E3-B151-9D2AA1A4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15" y="4569024"/>
            <a:ext cx="2810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00" dirty="0">
                <a:latin typeface="+mj-lt"/>
              </a:rPr>
              <a:t>Skupljanje zraka u žarištu sabirne leće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27548D0-2747-4291-9907-F05C62F7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762001"/>
            <a:ext cx="5558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Rastresna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ili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divergentna</a:t>
            </a:r>
            <a:r>
              <a:rPr lang="en-US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sr-Latn-RS" sz="36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r>
              <a:rPr lang="hr-HR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989FD63C-8951-43B2-BD76-6EF64EAC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538" y="1600200"/>
            <a:ext cx="5170774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leća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koja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je u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sredini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tanja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nego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rubu</a:t>
            </a:r>
            <a:endParaRPr lang="en-US" altLang="sr-Latn-R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7601C627-26E1-44AD-BC1C-8A187965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235" y="4876801"/>
            <a:ext cx="7405169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Ako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rastresnu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padne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snop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svjetlosnih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paralelnih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optičkom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osi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te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nakon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prolaska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kroz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šire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tj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.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razilaze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173" name="Picture 8" descr="radDB9FE.jpg">
            <a:extLst>
              <a:ext uri="{FF2B5EF4-FFF2-40B4-BE49-F238E27FC236}">
                <a16:creationId xmlns:a16="http://schemas.microsoft.com/office/drawing/2014/main" id="{C5D4EE3F-E668-4816-99B5-DFE98D3D48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895601"/>
            <a:ext cx="18002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radDF00C.jpg">
            <a:extLst>
              <a:ext uri="{FF2B5EF4-FFF2-40B4-BE49-F238E27FC236}">
                <a16:creationId xmlns:a16="http://schemas.microsoft.com/office/drawing/2014/main" id="{A0E4B0DE-3DC9-411D-B76A-90189015FF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00364"/>
            <a:ext cx="3238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rad48731.jpg">
            <a:extLst>
              <a:ext uri="{FF2B5EF4-FFF2-40B4-BE49-F238E27FC236}">
                <a16:creationId xmlns:a16="http://schemas.microsoft.com/office/drawing/2014/main" id="{32534C73-DF8F-40E0-AC2E-9F7F005D700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1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8EAAFEB2-AB24-4673-9413-1C62AB0C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321" y="4515744"/>
            <a:ext cx="313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00" dirty="0">
                <a:latin typeface="+mj-lt"/>
              </a:rPr>
              <a:t>Rasipanje zraka svjetlosti na </a:t>
            </a:r>
            <a:r>
              <a:rPr lang="hr-HR" altLang="sr-Latn-RS" sz="1400" dirty="0" err="1">
                <a:latin typeface="+mj-lt"/>
              </a:rPr>
              <a:t>rastresnoj</a:t>
            </a:r>
            <a:r>
              <a:rPr lang="hr-HR" altLang="sr-Latn-RS" sz="1400" dirty="0">
                <a:latin typeface="+mj-lt"/>
              </a:rPr>
              <a:t> leći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>
            <a:extLst>
              <a:ext uri="{FF2B5EF4-FFF2-40B4-BE49-F238E27FC236}">
                <a16:creationId xmlns:a16="http://schemas.microsoft.com/office/drawing/2014/main" id="{16A89105-9847-4CB8-B6A9-6CB4E533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006" y="1205837"/>
            <a:ext cx="2059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Jakost leće</a:t>
            </a:r>
            <a:endParaRPr lang="en-US" altLang="sr-Latn-RS" sz="36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1B5D2-3D06-4FB3-AB96-D5BD6BB2B5B6}"/>
              </a:ext>
            </a:extLst>
          </p:cNvPr>
          <p:cNvSpPr txBox="1"/>
          <p:nvPr/>
        </p:nvSpPr>
        <p:spPr>
          <a:xfrm>
            <a:off x="1784410" y="2566324"/>
            <a:ext cx="7403977" cy="5942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400" dirty="0">
                <a:cs typeface="Arial" pitchFamily="34" charset="0"/>
              </a:rPr>
              <a:t>Jakost leće je recipročna vrijednost njezine žarišne daljine.</a:t>
            </a:r>
            <a:endParaRPr lang="en-US" sz="2400" dirty="0">
              <a:cs typeface="Arial" pitchFamily="34" charset="0"/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2FF5A619-7ACE-4DE8-9972-04A94189F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57841"/>
              </p:ext>
            </p:extLst>
          </p:nvPr>
        </p:nvGraphicFramePr>
        <p:xfrm>
          <a:off x="3040938" y="3437451"/>
          <a:ext cx="49672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638000" imgH="419040" progId="Equation.3">
                  <p:embed/>
                </p:oleObj>
              </mc:Choice>
              <mc:Fallback>
                <p:oleObj name="Equation" r:id="rId3" imgW="1638000" imgH="419040" progId="Equation.3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2FF5A619-7ACE-4DE8-9972-04A94189F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938" y="3437451"/>
                        <a:ext cx="49672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4">
            <a:extLst>
              <a:ext uri="{FF2B5EF4-FFF2-40B4-BE49-F238E27FC236}">
                <a16:creationId xmlns:a16="http://schemas.microsoft.com/office/drawing/2014/main" id="{BBB00777-BE66-4A0E-B8AA-6B66DE72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998" y="4714501"/>
            <a:ext cx="6033318" cy="11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Primjena leća :</a:t>
            </a:r>
          </a:p>
          <a:p>
            <a:pPr eaLnBrk="1" hangingPunct="1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j-lt"/>
                <a:cs typeface="Arial" panose="020B0604020202020204" pitchFamily="34" charset="0"/>
              </a:rPr>
              <a:t>naočale</a:t>
            </a:r>
            <a:r>
              <a:rPr lang="en-US" altLang="sr-Latn-R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povećalo, dalekozor, filmska kamera ...</a:t>
            </a:r>
            <a:endParaRPr lang="en-US" altLang="sr-Latn-RS" sz="24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:a16="http://schemas.microsoft.com/office/drawing/2014/main" id="{BACDBAE5-5753-45B4-AE4A-F0DE3407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050" y="1657351"/>
            <a:ext cx="455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latin typeface="+mj-lt"/>
                <a:cs typeface="Arial" panose="020B0604020202020204" pitchFamily="34" charset="0"/>
              </a:rPr>
              <a:t>Slika predmeta koju daje sabirna leća</a:t>
            </a:r>
            <a:endParaRPr lang="en-US" altLang="sr-Latn-R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198" name="Picture 7" descr="radD4F2E.jpg">
            <a:extLst>
              <a:ext uri="{FF2B5EF4-FFF2-40B4-BE49-F238E27FC236}">
                <a16:creationId xmlns:a16="http://schemas.microsoft.com/office/drawing/2014/main" id="{8B9E3A2E-B610-4064-B748-835B24DEDFC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75730"/>
            <a:ext cx="6096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54F8686C-86A9-469D-A8FE-898A4C8C5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21" y="1441928"/>
            <a:ext cx="652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95FE3A-D550-41D8-B09B-7CEA958C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526" y="2542251"/>
            <a:ext cx="6772239" cy="20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Karakteristične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za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konstrukciju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paralelna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optičkom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osi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koja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lomi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kroz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žarište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F</a:t>
            </a: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en-US" altLang="sr-Latn-RS" sz="2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kroz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žarište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koja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lomi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paralelno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optičkom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osi</a:t>
            </a: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en-US" altLang="sr-Latn-RS" sz="2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Zraka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kroz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središte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leće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koja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se ne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lomi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4B7E4085-7292-4D1E-A0F6-C41B3259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1395413"/>
            <a:ext cx="652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30" name="TextBox 24">
            <a:extLst>
              <a:ext uri="{FF2B5EF4-FFF2-40B4-BE49-F238E27FC236}">
                <a16:creationId xmlns:a16="http://schemas.microsoft.com/office/drawing/2014/main" id="{D577975D-A4B9-409A-B37F-34E8E2F8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9" y="3870326"/>
            <a:ext cx="3389389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je: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realna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obrnuta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umanjena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44" name="Picture 4" descr="radC938B.jpg">
            <a:extLst>
              <a:ext uri="{FF2B5EF4-FFF2-40B4-BE49-F238E27FC236}">
                <a16:creationId xmlns:a16="http://schemas.microsoft.com/office/drawing/2014/main" id="{6370A045-CF0B-4FE7-B682-16EE4A5FAC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81" y="2581276"/>
            <a:ext cx="52054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EB691DC1-0B21-4248-8F72-11210EDDE5AF}"/>
              </a:ext>
            </a:extLst>
          </p:cNvPr>
          <p:cNvSpPr/>
          <p:nvPr/>
        </p:nvSpPr>
        <p:spPr>
          <a:xfrm>
            <a:off x="1592322" y="2063880"/>
            <a:ext cx="5006307" cy="411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Predmet se nalazi ispred središta zakrivljenosti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E1ACB5F2-AECB-498A-BDFA-95034A20B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1214438"/>
            <a:ext cx="652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koju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daje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sabirna</a:t>
            </a:r>
            <a:r>
              <a:rPr lang="en-US" altLang="sr-Latn-RS" sz="32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leća</a:t>
            </a:r>
            <a:endParaRPr lang="en-US" altLang="sr-Latn-RS" sz="3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54" name="TextBox 24">
            <a:extLst>
              <a:ext uri="{FF2B5EF4-FFF2-40B4-BE49-F238E27FC236}">
                <a16:creationId xmlns:a16="http://schemas.microsoft.com/office/drawing/2014/main" id="{B1A799DF-7BE7-4C2C-8FB5-DD0C00A4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4010026"/>
            <a:ext cx="3354636" cy="10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Slika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predmeta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je: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realna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obrnuta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sr-Latn-R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j-lt"/>
                <a:cs typeface="Arial" panose="020B0604020202020204" pitchFamily="34" charset="0"/>
              </a:rPr>
              <a:t>povećana</a:t>
            </a:r>
            <a:endParaRPr lang="hr-HR" altLang="sr-Latn-R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268" name="Picture 4" descr="rad81872.jpg">
            <a:extLst>
              <a:ext uri="{FF2B5EF4-FFF2-40B4-BE49-F238E27FC236}">
                <a16:creationId xmlns:a16="http://schemas.microsoft.com/office/drawing/2014/main" id="{439662DE-6955-48A0-8498-D996A87053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9" y="2854974"/>
            <a:ext cx="52308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E7DB5FF8-4C75-4BFC-A736-21A911B33936}"/>
              </a:ext>
            </a:extLst>
          </p:cNvPr>
          <p:cNvSpPr/>
          <p:nvPr/>
        </p:nvSpPr>
        <p:spPr>
          <a:xfrm>
            <a:off x="1679213" y="2014183"/>
            <a:ext cx="5586979" cy="379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Predmet se nalazi između središta zakrivljenosti C i fokusa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311</Words>
  <Application>Microsoft Office PowerPoint</Application>
  <PresentationFormat>Široki zaslon</PresentationFormat>
  <Paragraphs>44</Paragraphs>
  <Slides>12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Garamond</vt:lpstr>
      <vt:lpstr>Wingdings</vt:lpstr>
      <vt:lpstr>Organski</vt:lpstr>
      <vt:lpstr>Equation</vt:lpstr>
      <vt:lpstr>Optičke leće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Optičke leće</dc:title>
  <dc:creator>Marija Trnak Mašaberg</dc:creator>
  <cp:lastModifiedBy>Marija Trnak Mašaberg</cp:lastModifiedBy>
  <cp:revision>7</cp:revision>
  <dcterms:created xsi:type="dcterms:W3CDTF">2020-05-28T08:48:17Z</dcterms:created>
  <dcterms:modified xsi:type="dcterms:W3CDTF">2020-05-28T09:58:55Z</dcterms:modified>
</cp:coreProperties>
</file>