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54" r:id="rId2"/>
    <p:sldId id="550" r:id="rId3"/>
    <p:sldId id="552" r:id="rId4"/>
    <p:sldId id="551" r:id="rId5"/>
    <p:sldId id="508" r:id="rId6"/>
    <p:sldId id="553" r:id="rId7"/>
    <p:sldId id="532" r:id="rId8"/>
    <p:sldId id="511" r:id="rId9"/>
    <p:sldId id="533" r:id="rId10"/>
    <p:sldId id="53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5774"/>
    <a:srgbClr val="EAB0BE"/>
    <a:srgbClr val="E6A2B2"/>
    <a:srgbClr val="E18FA3"/>
    <a:srgbClr val="DA748C"/>
    <a:srgbClr val="FFFEFD"/>
    <a:srgbClr val="FFD1D1"/>
    <a:srgbClr val="FFA2A2"/>
    <a:srgbClr val="FF6969"/>
    <a:srgbClr val="F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rednji stil 4 - Isticanj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188" autoAdjust="0"/>
  </p:normalViewPr>
  <p:slideViewPr>
    <p:cSldViewPr snapToGrid="0">
      <p:cViewPr varScale="1">
        <p:scale>
          <a:sx n="40" d="100"/>
          <a:sy n="4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BC39E-4183-4A5A-B4AC-BD4FB0664140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C669-97FA-4D57-B9B5-4E8FAB36AC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162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10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92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83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996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294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025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7408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8114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85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403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275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B3CFB-6408-4127-BF3D-5E675C089E25}" type="datetimeFigureOut">
              <a:rPr lang="hr-HR" smtClean="0"/>
              <a:pPr/>
              <a:t>23.5.2020.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CDB1C-8B95-40BD-996E-227AC8A50F6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409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s je handen goed: instructies en tips | NIV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5" y="2383982"/>
            <a:ext cx="7794277" cy="304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734068" y="1389888"/>
            <a:ext cx="77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>
                <a:latin typeface="Comic Sans MS" panose="030F0702030302020204" pitchFamily="66" charset="0"/>
              </a:rPr>
              <a:t>Živi zdravo – čuvaj pokrovni sustav</a:t>
            </a:r>
            <a:endParaRPr lang="hr-HR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5DE5B2AB-83FC-40D5-9930-B9013856DA92}"/>
              </a:ext>
            </a:extLst>
          </p:cNvPr>
          <p:cNvSpPr/>
          <p:nvPr/>
        </p:nvSpPr>
        <p:spPr>
          <a:xfrm>
            <a:off x="828831" y="3738684"/>
            <a:ext cx="7201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hr-H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stvaranjem ledenih </a:t>
            </a:r>
            <a:r>
              <a:rPr lang="hr-HR" sz="28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kristalića</a:t>
            </a:r>
            <a:r>
              <a:rPr lang="hr-HR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 povećava se volumen vode u odnosu na tekuće stanje i stanice pucaju</a:t>
            </a:r>
            <a:endParaRPr lang="hr-HR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1F4A90BF-C4EB-42C6-B3B8-419BC4CFD380}"/>
              </a:ext>
            </a:extLst>
          </p:cNvPr>
          <p:cNvSpPr/>
          <p:nvPr/>
        </p:nvSpPr>
        <p:spPr>
          <a:xfrm>
            <a:off x="1381627" y="997273"/>
            <a:ext cx="5459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Prisjeti se razlike u volumenima</a:t>
            </a:r>
          </a:p>
          <a:p>
            <a:pPr algn="ctr"/>
            <a:r>
              <a:rPr lang="pl-PL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leda i tekuće vode te zaključi zašto se stvaranjem ledenih kristalića uništavaju stanice?</a:t>
            </a:r>
            <a:endParaRPr lang="hr-HR" sz="2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Povezana slika">
            <a:extLst>
              <a:ext uri="{FF2B5EF4-FFF2-40B4-BE49-F238E27FC236}">
                <a16:creationId xmlns="" xmlns:a16="http://schemas.microsoft.com/office/drawing/2014/main" id="{94976D2B-FC71-4C63-99A0-14C525DE8D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3" r="32567"/>
          <a:stretch/>
        </p:blipFill>
        <p:spPr bwMode="auto">
          <a:xfrm>
            <a:off x="828831" y="527634"/>
            <a:ext cx="474268" cy="93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lačić za govor: pravokutnik sa zaobljenim kutovima 5">
            <a:extLst>
              <a:ext uri="{FF2B5EF4-FFF2-40B4-BE49-F238E27FC236}">
                <a16:creationId xmlns="" xmlns:a16="http://schemas.microsoft.com/office/drawing/2014/main" id="{8E249D62-7431-47E2-8207-BA4BF5F34DB4}"/>
              </a:ext>
            </a:extLst>
          </p:cNvPr>
          <p:cNvSpPr/>
          <p:nvPr/>
        </p:nvSpPr>
        <p:spPr>
          <a:xfrm>
            <a:off x="828833" y="898101"/>
            <a:ext cx="6346882" cy="2058025"/>
          </a:xfrm>
          <a:prstGeom prst="wedgeRoundRectCallout">
            <a:avLst>
              <a:gd name="adj1" fmla="val 59377"/>
              <a:gd name="adj2" fmla="val 15358"/>
              <a:gd name="adj3" fmla="val 16667"/>
            </a:avLst>
          </a:prstGeom>
          <a:noFill/>
          <a:ln w="28575">
            <a:solidFill>
              <a:srgbClr val="D2577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Peterokut 14">
            <a:extLst>
              <a:ext uri="{FF2B5EF4-FFF2-40B4-BE49-F238E27FC236}">
                <a16:creationId xmlns="" xmlns:a16="http://schemas.microsoft.com/office/drawing/2014/main" id="{BF381AFA-4269-4239-BBBA-81A8B4E9DAC3}"/>
              </a:ext>
            </a:extLst>
          </p:cNvPr>
          <p:cNvSpPr/>
          <p:nvPr/>
        </p:nvSpPr>
        <p:spPr>
          <a:xfrm rot="5400000">
            <a:off x="7463594" y="87722"/>
            <a:ext cx="1615099" cy="1444053"/>
          </a:xfrm>
          <a:prstGeom prst="homePlate">
            <a:avLst>
              <a:gd name="adj" fmla="val 28140"/>
            </a:avLst>
          </a:prstGeom>
          <a:gradFill flip="none" rotWithShape="1">
            <a:gsLst>
              <a:gs pos="0">
                <a:srgbClr val="E18FA3">
                  <a:tint val="66000"/>
                  <a:satMod val="160000"/>
                </a:srgbClr>
              </a:gs>
              <a:gs pos="50000">
                <a:srgbClr val="E18FA3">
                  <a:tint val="44500"/>
                  <a:satMod val="160000"/>
                </a:srgbClr>
              </a:gs>
              <a:gs pos="100000">
                <a:srgbClr val="E18FA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  <a:prstDash val="sysDash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dirty="0"/>
              <a:t>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91B82C06-BA37-492D-8D90-13F365E69E86}"/>
              </a:ext>
            </a:extLst>
          </p:cNvPr>
          <p:cNvSpPr txBox="1"/>
          <p:nvPr/>
        </p:nvSpPr>
        <p:spPr>
          <a:xfrm>
            <a:off x="7470589" y="127514"/>
            <a:ext cx="1601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omic Sans MS" panose="030F0702030302020204" pitchFamily="66" charset="0"/>
              </a:rPr>
              <a:t>Zaštita tijela u ulozi održivosti života</a:t>
            </a:r>
          </a:p>
        </p:txBody>
      </p:sp>
    </p:spTree>
    <p:extLst>
      <p:ext uri="{BB962C8B-B14F-4D97-AF65-F5344CB8AC3E}">
        <p14:creationId xmlns:p14="http://schemas.microsoft.com/office/powerpoint/2010/main" val="41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ašto je važna lična higijena kože i kako je negovati - Narodni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737031"/>
            <a:ext cx="2889503" cy="1685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ANIMLJIVE ČINJENICE O HIGIJE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06" y="1750604"/>
            <a:ext cx="2706622" cy="16855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obna higijena kože. Higijena kože djeteta i odrasle osob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881" y="1750604"/>
            <a:ext cx="2889503" cy="16841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51" y="614197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priloženih slika odgovori na pitanja.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73857" y="5570183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Koji pojam povezuje sve postupke prikazane na slikama?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73857" y="5933237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Z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ašto su prikazani postupci važni za očuvanje kože?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Desna vitičasta zagrada 2"/>
          <p:cNvSpPr/>
          <p:nvPr/>
        </p:nvSpPr>
        <p:spPr>
          <a:xfrm rot="5400000">
            <a:off x="4374520" y="-143981"/>
            <a:ext cx="349355" cy="788822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608951" y="3946489"/>
            <a:ext cx="1880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igijena kože 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0" y="4518581"/>
            <a:ext cx="9165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Odumrle stanice kože, izlučeni znoj i loj te druge nečistoće podloga su za razvoj mikroorganizama koji uzrokuju neugodne mirise ali i različite bolesti. 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32363" y="518760"/>
            <a:ext cx="894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Prepiši rečenice u bilježnicu i dopuni pojmovima koji nedostaju.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32363" y="2435983"/>
            <a:ext cx="77387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Osobna _________ važna je za očuvanje zdravlja kože.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32363" y="3072828"/>
            <a:ext cx="7616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Nečistoće na koži podloga su za razvoj _________________.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07979" y="3659157"/>
            <a:ext cx="8970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Mikroorganizmi mogu uzrokovati _________ mirise ili _________ kože.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D7BAF29A-E2FB-4841-BC5E-A22B2728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184" y="905034"/>
            <a:ext cx="8834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66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hr-HR" altLang="sr-Latn-RS" sz="6600" dirty="0">
              <a:cs typeface="Arial" panose="020B0604020202020204" pitchFamily="34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417451" y="1446594"/>
            <a:ext cx="5812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Živi zdravo – čuvaj pokrovni sustav</a:t>
            </a:r>
            <a:endParaRPr lang="hr-HR" sz="24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51" y="495400"/>
            <a:ext cx="8945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P</a:t>
            </a:r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recrtaj u bilježnicu shematski prikaz i popuni podatcima koji nedostaju.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927F2E2-1AB0-4BE5-93E6-5133A1EE68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897" y="1143294"/>
            <a:ext cx="4281727" cy="260473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956983" y="3895115"/>
            <a:ext cx="2837557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IZLAGANJE SUNCU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" name="Ravni poveznik 5"/>
          <p:cNvCxnSpPr>
            <a:stCxn id="4" idx="2"/>
          </p:cNvCxnSpPr>
          <p:nvPr/>
        </p:nvCxnSpPr>
        <p:spPr>
          <a:xfrm flipH="1">
            <a:off x="4375761" y="4295225"/>
            <a:ext cx="1" cy="33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6"/>
          <p:cNvCxnSpPr/>
          <p:nvPr/>
        </p:nvCxnSpPr>
        <p:spPr>
          <a:xfrm flipH="1">
            <a:off x="2109216" y="4626979"/>
            <a:ext cx="4669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H="1">
            <a:off x="2109216" y="4626980"/>
            <a:ext cx="1" cy="33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6778752" y="4616658"/>
            <a:ext cx="1" cy="3317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okutnik 12"/>
          <p:cNvSpPr/>
          <p:nvPr/>
        </p:nvSpPr>
        <p:spPr>
          <a:xfrm>
            <a:off x="198251" y="4958734"/>
            <a:ext cx="3255264" cy="147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TekstniOkvir 13"/>
          <p:cNvSpPr txBox="1"/>
          <p:nvPr/>
        </p:nvSpPr>
        <p:spPr>
          <a:xfrm>
            <a:off x="365760" y="517276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KORISNO je zbog…</a:t>
            </a:r>
            <a:endParaRPr lang="hr-HR" dirty="0">
              <a:latin typeface="Comic Sans MS" panose="030F0702030302020204" pitchFamily="66" charset="0"/>
            </a:endParaRPr>
          </a:p>
        </p:txBody>
      </p:sp>
      <p:sp>
        <p:nvSpPr>
          <p:cNvPr id="15" name="Pravokutnik 14"/>
          <p:cNvSpPr/>
          <p:nvPr/>
        </p:nvSpPr>
        <p:spPr>
          <a:xfrm>
            <a:off x="5151120" y="4959326"/>
            <a:ext cx="3255264" cy="1472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ekstniOkvir 15"/>
          <p:cNvSpPr txBox="1"/>
          <p:nvPr/>
        </p:nvSpPr>
        <p:spPr>
          <a:xfrm>
            <a:off x="5260289" y="5123938"/>
            <a:ext cx="266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OPASNO je zbog …</a:t>
            </a:r>
            <a:endParaRPr lang="hr-HR" dirty="0">
              <a:latin typeface="Comic Sans MS" panose="030F0702030302020204" pitchFamily="66" charset="0"/>
            </a:endParaRPr>
          </a:p>
        </p:txBody>
      </p:sp>
      <p:pic>
        <p:nvPicPr>
          <p:cNvPr id="17" name="Picture 2" descr="Povezana slika">
            <a:extLst>
              <a:ext uri="{FF2B5EF4-FFF2-40B4-BE49-F238E27FC236}">
                <a16:creationId xmlns="" xmlns:a16="http://schemas.microsoft.com/office/drawing/2014/main" id="{B567835E-8CEE-48AE-8B73-88DE6759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0" y="816832"/>
            <a:ext cx="1956393" cy="1954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ravokutnik 17">
            <a:extLst>
              <a:ext uri="{FF2B5EF4-FFF2-40B4-BE49-F238E27FC236}">
                <a16:creationId xmlns="" xmlns:a16="http://schemas.microsoft.com/office/drawing/2014/main" id="{D7BAF29A-E2FB-4841-BC5E-A22B27284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75" y="3187229"/>
            <a:ext cx="8834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66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hr-HR" altLang="sr-Latn-RS" sz="6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8EAAB32-6941-4C58-AF5C-8CB9B60CF1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472" y="940299"/>
            <a:ext cx="5210947" cy="191977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61BF9297-BAF7-49E7-812B-97B9AEFE7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582" t="4797" b="7208"/>
          <a:stretch/>
        </p:blipFill>
        <p:spPr>
          <a:xfrm>
            <a:off x="4256028" y="2854036"/>
            <a:ext cx="3057145" cy="2141694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51" y="614197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priloženih slika odgovori na pitanja.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49" y="5195785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Koju bolest kože prikazuju slike?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Pravokutnik 6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48" y="5595895"/>
            <a:ext cx="8750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je mjere važno poduzimati u sprječavanju razvoja i posljedica razvoja ove bolesti?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ravokutnik 7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375537" y="2941780"/>
            <a:ext cx="18804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MELANOM 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561852" y="3507090"/>
            <a:ext cx="3694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Potrebno je zaštiti se od prejakog sunčevog zračenja i redovito kontrolirati promjene na koži. </a:t>
            </a:r>
            <a:endParaRPr lang="hr-H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3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47019" y="443509"/>
            <a:ext cx="87506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priložene slike u bilježnicu zapiši kojim se postupcima možemo zaštiti od štetnog djelovanja Sunčeva zračenja.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223837" y="4886170"/>
            <a:ext cx="413606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latin typeface="Comic Sans MS" panose="030F0702030302020204" pitchFamily="66" charset="0"/>
              </a:rPr>
              <a:t>Postupci zaštite pri boravku na suncu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- 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-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-</a:t>
            </a:r>
          </a:p>
          <a:p>
            <a:r>
              <a:rPr lang="hr-HR" dirty="0" smtClean="0">
                <a:latin typeface="Comic Sans MS" panose="030F0702030302020204" pitchFamily="66" charset="0"/>
              </a:rPr>
              <a:t>-</a:t>
            </a:r>
          </a:p>
          <a:p>
            <a:r>
              <a:rPr lang="hr-HR" dirty="0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="" xmlns:a16="http://schemas.microsoft.com/office/drawing/2014/main" id="{D7BAF29A-E2FB-4841-BC5E-A22B272843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20511" y="4908585"/>
            <a:ext cx="87470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r-HR" altLang="sr-Latn-RS" sz="6600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  <a:sym typeface="Wingdings" panose="05000000000000000000" pitchFamily="2" charset="2"/>
              </a:rPr>
              <a:t></a:t>
            </a:r>
            <a:endParaRPr lang="hr-HR" altLang="sr-Latn-RS" sz="6600" dirty="0">
              <a:cs typeface="Arial" panose="020B0604020202020204" pitchFamily="34" charset="0"/>
            </a:endParaRPr>
          </a:p>
        </p:txBody>
      </p:sp>
      <p:pic>
        <p:nvPicPr>
          <p:cNvPr id="2054" name="Picture 6" descr="Sunburn Treatment – San Diego – Sharp Health New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73" y="1228339"/>
            <a:ext cx="6444931" cy="360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4734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EE367BE-6096-4EBE-9EAD-4333BA29E7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8215"/>
          <a:stretch/>
        </p:blipFill>
        <p:spPr>
          <a:xfrm>
            <a:off x="5118364" y="1423680"/>
            <a:ext cx="2221363" cy="2445747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ACDAAAE6-4893-4F7D-AFFE-F52488217FEA}"/>
              </a:ext>
            </a:extLst>
          </p:cNvPr>
          <p:cNvSpPr/>
          <p:nvPr/>
        </p:nvSpPr>
        <p:spPr>
          <a:xfrm>
            <a:off x="3598898" y="4335119"/>
            <a:ext cx="9830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RANE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8975ACD-E1BF-4ACF-AD7F-02BC316F7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6131"/>
          <a:stretch/>
        </p:blipFill>
        <p:spPr>
          <a:xfrm>
            <a:off x="628888" y="1423680"/>
            <a:ext cx="3916463" cy="2445748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198251" y="614197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priloženih slika odgovori na pitanja.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522896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ozljede kože prikazuju priložene slike?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923006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je postupke prve pomoći potrebno primijeniti kod ovakvih ozljeda?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esna vitičasta zagrada 3"/>
          <p:cNvSpPr/>
          <p:nvPr/>
        </p:nvSpPr>
        <p:spPr>
          <a:xfrm rot="5400000">
            <a:off x="3718558" y="894579"/>
            <a:ext cx="426719" cy="637641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ACDAAAE6-4893-4F7D-AFFE-F52488217FEA}"/>
              </a:ext>
            </a:extLst>
          </p:cNvPr>
          <p:cNvSpPr/>
          <p:nvPr/>
        </p:nvSpPr>
        <p:spPr>
          <a:xfrm>
            <a:off x="644609" y="4686383"/>
            <a:ext cx="8456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prva pomoć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zaustavljanje krvarenja, sprečavanje nastanka infekcije, smanjenje bolova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33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DBCD651-97C2-4A7E-B7BB-DE8E2E48011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4315" y="1315197"/>
            <a:ext cx="3972605" cy="2768940"/>
          </a:xfrm>
          <a:prstGeom prst="rect">
            <a:avLst/>
          </a:prstGeom>
        </p:spPr>
      </p:pic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78F265AB-6178-4D56-9521-F84A693111A1}"/>
              </a:ext>
            </a:extLst>
          </p:cNvPr>
          <p:cNvSpPr/>
          <p:nvPr/>
        </p:nvSpPr>
        <p:spPr>
          <a:xfrm>
            <a:off x="393323" y="2827505"/>
            <a:ext cx="360490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prva pomoć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smanjiti djelovanje topline i opasnost od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infekcije, ublažiti bolove </a:t>
            </a:r>
          </a:p>
          <a:p>
            <a:pPr algn="ctr"/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 opečenog mjesta ne trgati odjeću </a:t>
            </a:r>
            <a:r>
              <a:rPr lang="hr-HR" sz="2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/>
            </a:r>
            <a:br>
              <a:rPr lang="hr-HR" sz="2800" dirty="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hr-HR" sz="2800" dirty="0">
              <a:latin typeface="Comic Sans MS" panose="030F0702030302020204" pitchFamily="66" charset="0"/>
            </a:endParaRPr>
          </a:p>
        </p:txBody>
      </p:sp>
      <p:sp>
        <p:nvSpPr>
          <p:cNvPr id="9" name="Pravokutnik 8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93323" y="660846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priložene slike odgovori na pitanja.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ACDAAAE6-4893-4F7D-AFFE-F52488217FEA}"/>
              </a:ext>
            </a:extLst>
          </p:cNvPr>
          <p:cNvSpPr/>
          <p:nvPr/>
        </p:nvSpPr>
        <p:spPr>
          <a:xfrm>
            <a:off x="4644888" y="4273133"/>
            <a:ext cx="15557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OPEKLINA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352194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Koju ozljedu kože prikazuje priložena slika?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725211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je postupke prve pomoći potrebno primijeniti kod ove ozljede?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6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4513" y="1102189"/>
            <a:ext cx="4757166" cy="34299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712" y="1102190"/>
            <a:ext cx="3544824" cy="3429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Pravokutnik 9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393323" y="662965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Na temelju promatranja priloženih slika odgovori na pitanja.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609778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Koju ozljedu kože prikazuju priložene slika?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="" xmlns:a16="http://schemas.microsoft.com/office/drawing/2014/main" id="{21158E57-040A-41BF-A1FF-CF56E79C8BF1}"/>
              </a:ext>
            </a:extLst>
          </p:cNvPr>
          <p:cNvSpPr/>
          <p:nvPr/>
        </p:nvSpPr>
        <p:spPr>
          <a:xfrm>
            <a:off x="206582" y="5959346"/>
            <a:ext cx="87506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Koje je postupke prve pomoći potrebno primijeniti kod ove ozljede? </a:t>
            </a:r>
            <a:endParaRPr lang="hr-HR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Pravokutnik 12">
            <a:extLst>
              <a:ext uri="{FF2B5EF4-FFF2-40B4-BE49-F238E27FC236}">
                <a16:creationId xmlns="" xmlns:a16="http://schemas.microsoft.com/office/drawing/2014/main" id="{ACDAAAE6-4893-4F7D-AFFE-F52488217FEA}"/>
              </a:ext>
            </a:extLst>
          </p:cNvPr>
          <p:cNvSpPr/>
          <p:nvPr/>
        </p:nvSpPr>
        <p:spPr>
          <a:xfrm>
            <a:off x="7008962" y="1176516"/>
            <a:ext cx="1852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SMRZOTINE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hr-HR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Pravokutnik 13">
            <a:extLst>
              <a:ext uri="{FF2B5EF4-FFF2-40B4-BE49-F238E27FC236}">
                <a16:creationId xmlns="" xmlns:a16="http://schemas.microsoft.com/office/drawing/2014/main" id="{78F265AB-6178-4D56-9521-F84A693111A1}"/>
              </a:ext>
            </a:extLst>
          </p:cNvPr>
          <p:cNvSpPr/>
          <p:nvPr/>
        </p:nvSpPr>
        <p:spPr>
          <a:xfrm>
            <a:off x="206582" y="4571248"/>
            <a:ext cx="8237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smanjiti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djelovanje </a:t>
            </a: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hladnoće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i opasnost od infekcije, </a:t>
            </a:r>
            <a:endParaRPr lang="hr-H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ublažiti </a:t>
            </a:r>
            <a:r>
              <a:rPr lang="hr-HR" dirty="0">
                <a:solidFill>
                  <a:srgbClr val="FF0000"/>
                </a:solidFill>
                <a:latin typeface="Comic Sans MS" panose="030F0702030302020204" pitchFamily="66" charset="0"/>
              </a:rPr>
              <a:t>bolove </a:t>
            </a:r>
            <a:endParaRPr lang="hr-H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hr-HR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potražiti pomoć liječnika </a:t>
            </a:r>
            <a:endParaRPr lang="hr-H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2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7995</TotalTime>
  <Words>354</Words>
  <Application>Microsoft Office PowerPoint</Application>
  <PresentationFormat>Prikaz na zaslonu 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Wingdings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Dorotea Vrbanovic</dc:creator>
  <cp:lastModifiedBy>Svjetlana</cp:lastModifiedBy>
  <cp:revision>409</cp:revision>
  <dcterms:created xsi:type="dcterms:W3CDTF">2018-08-06T12:13:20Z</dcterms:created>
  <dcterms:modified xsi:type="dcterms:W3CDTF">2020-05-23T18:00:10Z</dcterms:modified>
</cp:coreProperties>
</file>