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540" r:id="rId2"/>
    <p:sldId id="570" r:id="rId3"/>
    <p:sldId id="542" r:id="rId4"/>
    <p:sldId id="565" r:id="rId5"/>
    <p:sldId id="567" r:id="rId6"/>
    <p:sldId id="566" r:id="rId7"/>
    <p:sldId id="568" r:id="rId8"/>
    <p:sldId id="569" r:id="rId9"/>
    <p:sldId id="571" r:id="rId10"/>
    <p:sldId id="572" r:id="rId11"/>
    <p:sldId id="558" r:id="rId12"/>
    <p:sldId id="575" r:id="rId13"/>
    <p:sldId id="555" r:id="rId14"/>
    <p:sldId id="576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1D1"/>
    <a:srgbClr val="E18FA3"/>
    <a:srgbClr val="D25774"/>
    <a:srgbClr val="EAB0BE"/>
    <a:srgbClr val="E6A2B2"/>
    <a:srgbClr val="DA748C"/>
    <a:srgbClr val="FFFEFD"/>
    <a:srgbClr val="FFA2A2"/>
    <a:srgbClr val="FF6969"/>
    <a:srgbClr val="FF4F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rednji stil 2 - Isticanj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Srednji stil 4 - Isticanj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5940675A-B579-460E-94D1-54222C63F5DA}" styleName="Bez stila, s rešetkom tablice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86188" autoAdjust="0"/>
  </p:normalViewPr>
  <p:slideViewPr>
    <p:cSldViewPr snapToGrid="0">
      <p:cViewPr varScale="1">
        <p:scale>
          <a:sx n="40" d="100"/>
          <a:sy n="40" d="100"/>
        </p:scale>
        <p:origin x="137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ABC39E-4183-4A5A-B4AC-BD4FB0664140}" type="datetimeFigureOut">
              <a:rPr lang="hr-HR" smtClean="0"/>
              <a:t>29.5.2020.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CDC669-97FA-4D57-B9B5-4E8FAB36AC7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616281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CDC669-97FA-4D57-B9B5-4E8FAB36AC70}" type="slidenum">
              <a:rPr lang="hr-HR" smtClean="0"/>
              <a:t>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900567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CDC669-97FA-4D57-B9B5-4E8FAB36AC70}" type="slidenum">
              <a:rPr lang="hr-HR" smtClean="0"/>
              <a:t>9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34767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CDC669-97FA-4D57-B9B5-4E8FAB36AC70}" type="slidenum">
              <a:rPr lang="hr-HR" smtClean="0"/>
              <a:t>12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465330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CDC669-97FA-4D57-B9B5-4E8FAB36AC70}" type="slidenum">
              <a:rPr lang="hr-HR" smtClean="0"/>
              <a:t>14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174932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B3CFB-6408-4127-BF3D-5E675C089E25}" type="datetimeFigureOut">
              <a:rPr lang="hr-HR" smtClean="0"/>
              <a:t>29.5.2020.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CDB1C-8B95-40BD-996E-227AC8A50F6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3107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B3CFB-6408-4127-BF3D-5E675C089E25}" type="datetimeFigureOut">
              <a:rPr lang="hr-HR" smtClean="0"/>
              <a:t>29.5.2020.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CDB1C-8B95-40BD-996E-227AC8A50F6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99286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B3CFB-6408-4127-BF3D-5E675C089E25}" type="datetimeFigureOut">
              <a:rPr lang="hr-HR" smtClean="0"/>
              <a:t>29.5.2020.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CDB1C-8B95-40BD-996E-227AC8A50F6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908346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B3CFB-6408-4127-BF3D-5E675C089E25}" type="datetimeFigureOut">
              <a:rPr lang="hr-HR" smtClean="0"/>
              <a:t>29.5.2020.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CDB1C-8B95-40BD-996E-227AC8A50F6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09967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B3CFB-6408-4127-BF3D-5E675C089E25}" type="datetimeFigureOut">
              <a:rPr lang="hr-HR" smtClean="0"/>
              <a:t>29.5.2020.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CDB1C-8B95-40BD-996E-227AC8A50F6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729427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B3CFB-6408-4127-BF3D-5E675C089E25}" type="datetimeFigureOut">
              <a:rPr lang="hr-HR" smtClean="0"/>
              <a:t>29.5.2020.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CDB1C-8B95-40BD-996E-227AC8A50F6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902502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B3CFB-6408-4127-BF3D-5E675C089E25}" type="datetimeFigureOut">
              <a:rPr lang="hr-HR" smtClean="0"/>
              <a:t>29.5.2020.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CDB1C-8B95-40BD-996E-227AC8A50F6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774080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B3CFB-6408-4127-BF3D-5E675C089E25}" type="datetimeFigureOut">
              <a:rPr lang="hr-HR" smtClean="0"/>
              <a:t>29.5.2020.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CDB1C-8B95-40BD-996E-227AC8A50F6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781142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B3CFB-6408-4127-BF3D-5E675C089E25}" type="datetimeFigureOut">
              <a:rPr lang="hr-HR" smtClean="0"/>
              <a:t>29.5.2020.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CDB1C-8B95-40BD-996E-227AC8A50F6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928588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B3CFB-6408-4127-BF3D-5E675C089E25}" type="datetimeFigureOut">
              <a:rPr lang="hr-HR" smtClean="0"/>
              <a:t>29.5.2020.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CDB1C-8B95-40BD-996E-227AC8A50F6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040389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B3CFB-6408-4127-BF3D-5E675C089E25}" type="datetimeFigureOut">
              <a:rPr lang="hr-HR" smtClean="0"/>
              <a:t>29.5.2020.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CDB1C-8B95-40BD-996E-227AC8A50F6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52758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8B3CFB-6408-4127-BF3D-5E675C089E25}" type="datetimeFigureOut">
              <a:rPr lang="hr-HR" smtClean="0"/>
              <a:t>29.5.2020.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ECDB1C-8B95-40BD-996E-227AC8A50F6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04091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emf"/><Relationship Id="rId5" Type="http://schemas.openxmlformats.org/officeDocument/2006/relationships/image" Target="../media/image26.emf"/><Relationship Id="rId4" Type="http://schemas.openxmlformats.org/officeDocument/2006/relationships/image" Target="../media/image25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avokutnik 2">
            <a:extLst>
              <a:ext uri="{FF2B5EF4-FFF2-40B4-BE49-F238E27FC236}">
                <a16:creationId xmlns="" xmlns:a16="http://schemas.microsoft.com/office/drawing/2014/main" id="{5DE5B2AB-83FC-40D5-9930-B9013856DA92}"/>
              </a:ext>
            </a:extLst>
          </p:cNvPr>
          <p:cNvSpPr/>
          <p:nvPr/>
        </p:nvSpPr>
        <p:spPr>
          <a:xfrm>
            <a:off x="3918928" y="4220064"/>
            <a:ext cx="46691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hr-HR" sz="28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IMUNOSNI SUSTAV</a:t>
            </a:r>
            <a:endParaRPr lang="hr-HR" sz="2800" b="1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Pravokutnik 3">
            <a:extLst>
              <a:ext uri="{FF2B5EF4-FFF2-40B4-BE49-F238E27FC236}">
                <a16:creationId xmlns="" xmlns:a16="http://schemas.microsoft.com/office/drawing/2014/main" id="{1F4A90BF-C4EB-42C6-B3B8-419BC4CFD380}"/>
              </a:ext>
            </a:extLst>
          </p:cNvPr>
          <p:cNvSpPr/>
          <p:nvPr/>
        </p:nvSpPr>
        <p:spPr>
          <a:xfrm>
            <a:off x="986861" y="1138081"/>
            <a:ext cx="63555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700" dirty="0">
                <a:solidFill>
                  <a:srgbClr val="000000"/>
                </a:solidFill>
                <a:latin typeface="Comic Sans MS" panose="030F0702030302020204" pitchFamily="66" charset="0"/>
              </a:rPr>
              <a:t>Što još, osim kože, štiti naše tijelo?</a:t>
            </a:r>
            <a:endParaRPr lang="hr-HR" sz="2700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Picture 2" descr="Povezana slika">
            <a:extLst>
              <a:ext uri="{FF2B5EF4-FFF2-40B4-BE49-F238E27FC236}">
                <a16:creationId xmlns="" xmlns:a16="http://schemas.microsoft.com/office/drawing/2014/main" id="{94976D2B-FC71-4C63-99A0-14C525DE8D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63" r="32567"/>
          <a:stretch/>
        </p:blipFill>
        <p:spPr bwMode="auto">
          <a:xfrm>
            <a:off x="710463" y="529678"/>
            <a:ext cx="474268" cy="939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blačić za govor: pravokutnik sa zaobljenim kutovima 5">
            <a:extLst>
              <a:ext uri="{FF2B5EF4-FFF2-40B4-BE49-F238E27FC236}">
                <a16:creationId xmlns="" xmlns:a16="http://schemas.microsoft.com/office/drawing/2014/main" id="{8E249D62-7431-47E2-8207-BA4BF5F34DB4}"/>
              </a:ext>
            </a:extLst>
          </p:cNvPr>
          <p:cNvSpPr/>
          <p:nvPr/>
        </p:nvSpPr>
        <p:spPr>
          <a:xfrm>
            <a:off x="662141" y="898102"/>
            <a:ext cx="6513574" cy="939278"/>
          </a:xfrm>
          <a:prstGeom prst="wedgeRoundRectCallout">
            <a:avLst>
              <a:gd name="adj1" fmla="val 2748"/>
              <a:gd name="adj2" fmla="val 122609"/>
              <a:gd name="adj3" fmla="val 16667"/>
            </a:avLst>
          </a:prstGeom>
          <a:noFill/>
          <a:ln w="28575">
            <a:solidFill>
              <a:srgbClr val="D25774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pic>
        <p:nvPicPr>
          <p:cNvPr id="3074" name="Picture 2" descr="Slikovni rezultat za immune system cartoon">
            <a:extLst>
              <a:ext uri="{FF2B5EF4-FFF2-40B4-BE49-F238E27FC236}">
                <a16:creationId xmlns="" xmlns:a16="http://schemas.microsoft.com/office/drawing/2014/main" id="{B9B7F3EB-75E0-42B0-8F47-7EF16C7C4E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10" t="13234" r="10123" b="9952"/>
          <a:stretch/>
        </p:blipFill>
        <p:spPr bwMode="auto">
          <a:xfrm>
            <a:off x="947597" y="1968469"/>
            <a:ext cx="3943521" cy="4503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7540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822" y="1032601"/>
            <a:ext cx="7831223" cy="3547323"/>
          </a:xfrm>
          <a:prstGeom prst="rect">
            <a:avLst/>
          </a:prstGeom>
        </p:spPr>
      </p:pic>
      <p:sp>
        <p:nvSpPr>
          <p:cNvPr id="4" name="Pravokutnik 3">
            <a:extLst>
              <a:ext uri="{FF2B5EF4-FFF2-40B4-BE49-F238E27FC236}">
                <a16:creationId xmlns="" xmlns:a16="http://schemas.microsoft.com/office/drawing/2014/main" id="{1B2C1C81-3A28-4DE1-89B9-D2437BAE59E6}"/>
              </a:ext>
            </a:extLst>
          </p:cNvPr>
          <p:cNvSpPr/>
          <p:nvPr/>
        </p:nvSpPr>
        <p:spPr>
          <a:xfrm>
            <a:off x="373645" y="509381"/>
            <a:ext cx="56717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8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Prijenos i širenje zarazne bolesti</a:t>
            </a:r>
            <a:endParaRPr lang="hr-HR" sz="2800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Pravokutnik 4">
            <a:extLst>
              <a:ext uri="{FF2B5EF4-FFF2-40B4-BE49-F238E27FC236}">
                <a16:creationId xmlns="" xmlns:a16="http://schemas.microsoft.com/office/drawing/2014/main" id="{1B2C1C81-3A28-4DE1-89B9-D2437BAE59E6}"/>
              </a:ext>
            </a:extLst>
          </p:cNvPr>
          <p:cNvSpPr/>
          <p:nvPr/>
        </p:nvSpPr>
        <p:spPr>
          <a:xfrm>
            <a:off x="215149" y="5115909"/>
            <a:ext cx="85025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0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Kako nazivamo pojavu obolijevanja većeg broja ljudi zaraznom bolesti na određenom području u kratkom vremenu? </a:t>
            </a:r>
            <a:endParaRPr lang="hr-HR" sz="3200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Pravokutnik 5">
            <a:extLst>
              <a:ext uri="{FF2B5EF4-FFF2-40B4-BE49-F238E27FC236}">
                <a16:creationId xmlns="" xmlns:a16="http://schemas.microsoft.com/office/drawing/2014/main" id="{1B2C1C81-3A28-4DE1-89B9-D2437BAE59E6}"/>
              </a:ext>
            </a:extLst>
          </p:cNvPr>
          <p:cNvSpPr/>
          <p:nvPr/>
        </p:nvSpPr>
        <p:spPr>
          <a:xfrm>
            <a:off x="215149" y="5959670"/>
            <a:ext cx="850257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0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Koji se virus u posljednje vrijeme epidemijski širi kod nas i u svijetu? </a:t>
            </a:r>
            <a:endParaRPr lang="hr-HR" sz="3200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Pravokutnik 7">
            <a:extLst>
              <a:ext uri="{FF2B5EF4-FFF2-40B4-BE49-F238E27FC236}">
                <a16:creationId xmlns="" xmlns:a16="http://schemas.microsoft.com/office/drawing/2014/main" id="{B73FED3B-5826-407E-A3E5-546350C35E71}"/>
              </a:ext>
            </a:extLst>
          </p:cNvPr>
          <p:cNvSpPr/>
          <p:nvPr/>
        </p:nvSpPr>
        <p:spPr>
          <a:xfrm>
            <a:off x="3209517" y="3905989"/>
            <a:ext cx="14253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epidemija</a:t>
            </a:r>
            <a:r>
              <a:rPr lang="hr-HR" sz="24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 </a:t>
            </a:r>
            <a:endParaRPr lang="hr-HR" sz="2400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Pravokutnik 8">
            <a:extLst>
              <a:ext uri="{FF2B5EF4-FFF2-40B4-BE49-F238E27FC236}">
                <a16:creationId xmlns="" xmlns:a16="http://schemas.microsoft.com/office/drawing/2014/main" id="{B73FED3B-5826-407E-A3E5-546350C35E71}"/>
              </a:ext>
            </a:extLst>
          </p:cNvPr>
          <p:cNvSpPr/>
          <p:nvPr/>
        </p:nvSpPr>
        <p:spPr>
          <a:xfrm>
            <a:off x="2880333" y="1324988"/>
            <a:ext cx="28825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0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k</a:t>
            </a:r>
            <a:r>
              <a:rPr lang="hr-HR" sz="20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oronavirus</a:t>
            </a:r>
            <a:r>
              <a:rPr lang="hr-HR" sz="2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– </a:t>
            </a:r>
            <a:r>
              <a:rPr lang="hr-HR" sz="20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covid</a:t>
            </a:r>
            <a:r>
              <a:rPr lang="hr-HR" sz="2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19</a:t>
            </a:r>
            <a:r>
              <a:rPr lang="hr-HR" sz="24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 </a:t>
            </a:r>
            <a:endParaRPr lang="hr-HR" sz="2400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5493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="" xmlns:a16="http://schemas.microsoft.com/office/drawing/2014/main" id="{0B0A5329-65AB-4ACE-94B3-1290D955BA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5399" y="474055"/>
            <a:ext cx="1987873" cy="1999202"/>
          </a:xfrm>
          <a:prstGeom prst="ellipse">
            <a:avLst/>
          </a:prstGeom>
          <a:ln>
            <a:solidFill>
              <a:srgbClr val="D25774"/>
            </a:solidFill>
          </a:ln>
          <a:effectLst>
            <a:softEdge rad="112500"/>
          </a:effectLst>
        </p:spPr>
      </p:pic>
      <p:pic>
        <p:nvPicPr>
          <p:cNvPr id="4" name="Slika 3">
            <a:extLst>
              <a:ext uri="{FF2B5EF4-FFF2-40B4-BE49-F238E27FC236}">
                <a16:creationId xmlns="" xmlns:a16="http://schemas.microsoft.com/office/drawing/2014/main" id="{9063CA79-6115-4C9A-9FE2-85469AB299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1914" y="1096266"/>
            <a:ext cx="1925273" cy="19362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Slika 4">
            <a:extLst>
              <a:ext uri="{FF2B5EF4-FFF2-40B4-BE49-F238E27FC236}">
                <a16:creationId xmlns="" xmlns:a16="http://schemas.microsoft.com/office/drawing/2014/main" id="{04B97D57-0732-41F2-8251-F8E006C9E9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5884" y="3467394"/>
            <a:ext cx="1837527" cy="18432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Slika 5">
            <a:extLst>
              <a:ext uri="{FF2B5EF4-FFF2-40B4-BE49-F238E27FC236}">
                <a16:creationId xmlns="" xmlns:a16="http://schemas.microsoft.com/office/drawing/2014/main" id="{BE636AE1-EC25-47C3-9CFC-293B8A03FC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37606" y="3384665"/>
            <a:ext cx="1839372" cy="18259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Slika 6">
            <a:extLst>
              <a:ext uri="{FF2B5EF4-FFF2-40B4-BE49-F238E27FC236}">
                <a16:creationId xmlns="" xmlns:a16="http://schemas.microsoft.com/office/drawing/2014/main" id="{949D1440-7B98-4C4E-8A04-828419D3BB9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63297" y="1134893"/>
            <a:ext cx="1988903" cy="199506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kstniOkvir 7">
            <a:extLst>
              <a:ext uri="{FF2B5EF4-FFF2-40B4-BE49-F238E27FC236}">
                <a16:creationId xmlns="" xmlns:a16="http://schemas.microsoft.com/office/drawing/2014/main" id="{8A295A0A-2471-4A27-BF0F-60D6B8E7CF80}"/>
              </a:ext>
            </a:extLst>
          </p:cNvPr>
          <p:cNvSpPr txBox="1"/>
          <p:nvPr/>
        </p:nvSpPr>
        <p:spPr>
          <a:xfrm>
            <a:off x="58448" y="586332"/>
            <a:ext cx="33522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800" dirty="0">
                <a:solidFill>
                  <a:srgbClr val="00B050"/>
                </a:solidFill>
                <a:latin typeface="Comic Sans MS" panose="030F0702030302020204" pitchFamily="66" charset="0"/>
              </a:rPr>
              <a:t>E</a:t>
            </a:r>
            <a:r>
              <a:rPr lang="hr-HR" sz="28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pidemiološki </a:t>
            </a:r>
            <a:r>
              <a:rPr lang="hr-HR" sz="2800" dirty="0">
                <a:solidFill>
                  <a:srgbClr val="00B050"/>
                </a:solidFill>
                <a:latin typeface="Comic Sans MS" panose="030F0702030302020204" pitchFamily="66" charset="0"/>
              </a:rPr>
              <a:t>lanac</a:t>
            </a:r>
          </a:p>
        </p:txBody>
      </p:sp>
      <p:sp>
        <p:nvSpPr>
          <p:cNvPr id="9" name="TekstniOkvir 8">
            <a:extLst>
              <a:ext uri="{FF2B5EF4-FFF2-40B4-BE49-F238E27FC236}">
                <a16:creationId xmlns="" xmlns:a16="http://schemas.microsoft.com/office/drawing/2014/main" id="{3EE0D777-1562-4E06-B957-2C4BB63D84E1}"/>
              </a:ext>
            </a:extLst>
          </p:cNvPr>
          <p:cNvSpPr txBox="1"/>
          <p:nvPr/>
        </p:nvSpPr>
        <p:spPr>
          <a:xfrm>
            <a:off x="3689782" y="2502986"/>
            <a:ext cx="1872629" cy="307777"/>
          </a:xfrm>
          <a:prstGeom prst="rect">
            <a:avLst/>
          </a:prstGeom>
          <a:noFill/>
          <a:ln w="57150">
            <a:solidFill>
              <a:srgbClr val="D25774"/>
            </a:solidFill>
            <a:prstDash val="sysDot"/>
          </a:ln>
        </p:spPr>
        <p:txBody>
          <a:bodyPr wrap="none" rtlCol="0">
            <a:spAutoFit/>
          </a:bodyPr>
          <a:lstStyle/>
          <a:p>
            <a:r>
              <a:rPr lang="hr-HR" sz="1400" b="1" dirty="0">
                <a:latin typeface="Comic Sans MS" panose="030F0702030302020204" pitchFamily="66" charset="0"/>
              </a:rPr>
              <a:t>1. IZVOR ZARAZE</a:t>
            </a:r>
          </a:p>
        </p:txBody>
      </p:sp>
      <p:sp>
        <p:nvSpPr>
          <p:cNvPr id="10" name="Strelica: desno 9">
            <a:extLst>
              <a:ext uri="{FF2B5EF4-FFF2-40B4-BE49-F238E27FC236}">
                <a16:creationId xmlns="" xmlns:a16="http://schemas.microsoft.com/office/drawing/2014/main" id="{C6C28F71-B9B5-494E-A62D-E1B93363E12A}"/>
              </a:ext>
            </a:extLst>
          </p:cNvPr>
          <p:cNvSpPr/>
          <p:nvPr/>
        </p:nvSpPr>
        <p:spPr>
          <a:xfrm rot="7540101">
            <a:off x="6578580" y="3501298"/>
            <a:ext cx="535734" cy="402580"/>
          </a:xfrm>
          <a:prstGeom prst="rightArrow">
            <a:avLst/>
          </a:prstGeom>
          <a:noFill/>
          <a:ln>
            <a:solidFill>
              <a:srgbClr val="D2577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1" name="TekstniOkvir 10">
            <a:extLst>
              <a:ext uri="{FF2B5EF4-FFF2-40B4-BE49-F238E27FC236}">
                <a16:creationId xmlns="" xmlns:a16="http://schemas.microsoft.com/office/drawing/2014/main" id="{65DADECD-375E-4857-ADFE-1F847B1A80F9}"/>
              </a:ext>
            </a:extLst>
          </p:cNvPr>
          <p:cNvSpPr txBox="1"/>
          <p:nvPr/>
        </p:nvSpPr>
        <p:spPr>
          <a:xfrm>
            <a:off x="5593398" y="3045320"/>
            <a:ext cx="3145536" cy="307777"/>
          </a:xfrm>
          <a:prstGeom prst="rect">
            <a:avLst/>
          </a:prstGeom>
          <a:noFill/>
          <a:ln w="57150">
            <a:solidFill>
              <a:srgbClr val="D25774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hr-HR" sz="1400" b="1" dirty="0">
                <a:latin typeface="Comic Sans MS" panose="030F0702030302020204" pitchFamily="66" charset="0"/>
              </a:rPr>
              <a:t>2. PUTOVI ŠIRENJA ZARAZE</a:t>
            </a:r>
          </a:p>
        </p:txBody>
      </p:sp>
      <p:sp>
        <p:nvSpPr>
          <p:cNvPr id="12" name="Strelica: desno 11">
            <a:extLst>
              <a:ext uri="{FF2B5EF4-FFF2-40B4-BE49-F238E27FC236}">
                <a16:creationId xmlns="" xmlns:a16="http://schemas.microsoft.com/office/drawing/2014/main" id="{EB0D0ABD-675C-4AE8-BE96-BDC742E7ACC2}"/>
              </a:ext>
            </a:extLst>
          </p:cNvPr>
          <p:cNvSpPr/>
          <p:nvPr/>
        </p:nvSpPr>
        <p:spPr>
          <a:xfrm rot="1616888">
            <a:off x="5670247" y="1254506"/>
            <a:ext cx="427841" cy="353956"/>
          </a:xfrm>
          <a:prstGeom prst="rightArrow">
            <a:avLst/>
          </a:prstGeom>
          <a:noFill/>
          <a:ln>
            <a:solidFill>
              <a:srgbClr val="D2577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3" name="TekstniOkvir 12">
            <a:extLst>
              <a:ext uri="{FF2B5EF4-FFF2-40B4-BE49-F238E27FC236}">
                <a16:creationId xmlns="" xmlns:a16="http://schemas.microsoft.com/office/drawing/2014/main" id="{78CDD252-9DC5-4B55-91E3-B0F6495E82AA}"/>
              </a:ext>
            </a:extLst>
          </p:cNvPr>
          <p:cNvSpPr txBox="1"/>
          <p:nvPr/>
        </p:nvSpPr>
        <p:spPr>
          <a:xfrm>
            <a:off x="4798981" y="5258934"/>
            <a:ext cx="2503898" cy="523220"/>
          </a:xfrm>
          <a:prstGeom prst="rect">
            <a:avLst/>
          </a:prstGeom>
          <a:noFill/>
          <a:ln w="57150">
            <a:solidFill>
              <a:srgbClr val="D25774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hr-HR" sz="1400" b="1" dirty="0">
                <a:latin typeface="Comic Sans MS" panose="030F0702030302020204" pitchFamily="66" charset="0"/>
              </a:rPr>
              <a:t>3.ULAZNA VRATA ZARAZE</a:t>
            </a:r>
          </a:p>
        </p:txBody>
      </p:sp>
      <p:sp>
        <p:nvSpPr>
          <p:cNvPr id="14" name="Strelica: desno 13">
            <a:extLst>
              <a:ext uri="{FF2B5EF4-FFF2-40B4-BE49-F238E27FC236}">
                <a16:creationId xmlns="" xmlns:a16="http://schemas.microsoft.com/office/drawing/2014/main" id="{BCAE0A20-2FE9-474C-B76E-083FF2D75513}"/>
              </a:ext>
            </a:extLst>
          </p:cNvPr>
          <p:cNvSpPr/>
          <p:nvPr/>
        </p:nvSpPr>
        <p:spPr>
          <a:xfrm rot="10800000">
            <a:off x="4232700" y="4361527"/>
            <a:ext cx="566281" cy="400109"/>
          </a:xfrm>
          <a:prstGeom prst="rightArrow">
            <a:avLst/>
          </a:prstGeom>
          <a:noFill/>
          <a:ln>
            <a:solidFill>
              <a:srgbClr val="D2577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5" name="TekstniOkvir 14">
            <a:extLst>
              <a:ext uri="{FF2B5EF4-FFF2-40B4-BE49-F238E27FC236}">
                <a16:creationId xmlns="" xmlns:a16="http://schemas.microsoft.com/office/drawing/2014/main" id="{35289697-BECB-4BC0-98B3-EADD59775FAA}"/>
              </a:ext>
            </a:extLst>
          </p:cNvPr>
          <p:cNvSpPr txBox="1"/>
          <p:nvPr/>
        </p:nvSpPr>
        <p:spPr>
          <a:xfrm>
            <a:off x="1363297" y="5256788"/>
            <a:ext cx="3010335" cy="523220"/>
          </a:xfrm>
          <a:prstGeom prst="rect">
            <a:avLst/>
          </a:prstGeom>
          <a:noFill/>
          <a:ln w="57150">
            <a:solidFill>
              <a:srgbClr val="D25774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hr-HR" sz="1400" b="1" dirty="0">
                <a:latin typeface="Comic Sans MS" panose="030F0702030302020204" pitchFamily="66" charset="0"/>
              </a:rPr>
              <a:t>4. </a:t>
            </a:r>
            <a:r>
              <a:rPr lang="hr-HR" sz="1400" b="1" dirty="0" smtClean="0">
                <a:latin typeface="Comic Sans MS" panose="030F0702030302020204" pitchFamily="66" charset="0"/>
              </a:rPr>
              <a:t>BROJNOST </a:t>
            </a:r>
            <a:r>
              <a:rPr lang="hr-HR" sz="1400" b="1" dirty="0">
                <a:latin typeface="Comic Sans MS" panose="030F0702030302020204" pitchFamily="66" charset="0"/>
              </a:rPr>
              <a:t>I ZARAZNOST UZROČNIKA BOLESTI</a:t>
            </a:r>
          </a:p>
        </p:txBody>
      </p:sp>
      <p:sp>
        <p:nvSpPr>
          <p:cNvPr id="16" name="Strelica: desno 15">
            <a:extLst>
              <a:ext uri="{FF2B5EF4-FFF2-40B4-BE49-F238E27FC236}">
                <a16:creationId xmlns="" xmlns:a16="http://schemas.microsoft.com/office/drawing/2014/main" id="{F6B85266-3739-4DA8-A53A-B3E0AB9A7D86}"/>
              </a:ext>
            </a:extLst>
          </p:cNvPr>
          <p:cNvSpPr/>
          <p:nvPr/>
        </p:nvSpPr>
        <p:spPr>
          <a:xfrm rot="14918258">
            <a:off x="1759644" y="3476173"/>
            <a:ext cx="543159" cy="423430"/>
          </a:xfrm>
          <a:prstGeom prst="rightArrow">
            <a:avLst/>
          </a:prstGeom>
          <a:noFill/>
          <a:ln>
            <a:solidFill>
              <a:srgbClr val="D2577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7" name="TekstniOkvir 16">
            <a:extLst>
              <a:ext uri="{FF2B5EF4-FFF2-40B4-BE49-F238E27FC236}">
                <a16:creationId xmlns="" xmlns:a16="http://schemas.microsoft.com/office/drawing/2014/main" id="{F1EEC215-CDFF-4192-961D-EC5A79AC8D06}"/>
              </a:ext>
            </a:extLst>
          </p:cNvPr>
          <p:cNvSpPr txBox="1"/>
          <p:nvPr/>
        </p:nvSpPr>
        <p:spPr>
          <a:xfrm>
            <a:off x="406320" y="3076888"/>
            <a:ext cx="3221096" cy="307777"/>
          </a:xfrm>
          <a:prstGeom prst="rect">
            <a:avLst/>
          </a:prstGeom>
          <a:noFill/>
          <a:ln w="57150">
            <a:solidFill>
              <a:srgbClr val="D25774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hr-HR" sz="1400" b="1" dirty="0">
                <a:latin typeface="Comic Sans MS" panose="030F0702030302020204" pitchFamily="66" charset="0"/>
              </a:rPr>
              <a:t>5. OSJETLJIVOST DOMAĆINA</a:t>
            </a:r>
          </a:p>
        </p:txBody>
      </p:sp>
      <p:sp>
        <p:nvSpPr>
          <p:cNvPr id="18" name="Strelica: desno 17">
            <a:extLst>
              <a:ext uri="{FF2B5EF4-FFF2-40B4-BE49-F238E27FC236}">
                <a16:creationId xmlns="" xmlns:a16="http://schemas.microsoft.com/office/drawing/2014/main" id="{E6297DF9-62D3-4FA6-97BC-05347E0374C7}"/>
              </a:ext>
            </a:extLst>
          </p:cNvPr>
          <p:cNvSpPr/>
          <p:nvPr/>
        </p:nvSpPr>
        <p:spPr>
          <a:xfrm rot="20652960">
            <a:off x="3146670" y="1236626"/>
            <a:ext cx="492634" cy="379459"/>
          </a:xfrm>
          <a:prstGeom prst="rightArrow">
            <a:avLst/>
          </a:prstGeom>
          <a:noFill/>
          <a:ln>
            <a:solidFill>
              <a:srgbClr val="D2577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9" name="Pravokutnik 18">
            <a:extLst>
              <a:ext uri="{FF2B5EF4-FFF2-40B4-BE49-F238E27FC236}">
                <a16:creationId xmlns="" xmlns:a16="http://schemas.microsoft.com/office/drawing/2014/main" id="{1B2C1C81-3A28-4DE1-89B9-D2437BAE59E6}"/>
              </a:ext>
            </a:extLst>
          </p:cNvPr>
          <p:cNvSpPr/>
          <p:nvPr/>
        </p:nvSpPr>
        <p:spPr>
          <a:xfrm>
            <a:off x="199873" y="5859598"/>
            <a:ext cx="90416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Koji uvjeti moraju biti ispunjeni da bi se zarazna bolest prenijela s oboljele na zdravu osobu?</a:t>
            </a:r>
            <a:r>
              <a:rPr lang="hr-HR" b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endParaRPr lang="hr-HR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6853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2082" y="3679168"/>
            <a:ext cx="1630413" cy="1558150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79136" y="947003"/>
            <a:ext cx="1777821" cy="1502322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72236" y="2054907"/>
            <a:ext cx="1770935" cy="1473593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35199" y="3574202"/>
            <a:ext cx="1547219" cy="1762484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96740" y="1030163"/>
            <a:ext cx="1459999" cy="1391092"/>
          </a:xfrm>
          <a:prstGeom prst="rect">
            <a:avLst/>
          </a:prstGeom>
        </p:spPr>
      </p:pic>
      <p:pic>
        <p:nvPicPr>
          <p:cNvPr id="2" name="Slika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36144" y="1994446"/>
            <a:ext cx="1704800" cy="1594516"/>
          </a:xfrm>
          <a:prstGeom prst="rect">
            <a:avLst/>
          </a:prstGeom>
        </p:spPr>
      </p:pic>
      <p:sp>
        <p:nvSpPr>
          <p:cNvPr id="8" name="Pravokutnik 7">
            <a:extLst>
              <a:ext uri="{FF2B5EF4-FFF2-40B4-BE49-F238E27FC236}">
                <a16:creationId xmlns="" xmlns:a16="http://schemas.microsoft.com/office/drawing/2014/main" id="{B73FED3B-5826-407E-A3E5-546350C35E71}"/>
              </a:ext>
            </a:extLst>
          </p:cNvPr>
          <p:cNvSpPr/>
          <p:nvPr/>
        </p:nvSpPr>
        <p:spPr>
          <a:xfrm>
            <a:off x="2914839" y="2157958"/>
            <a:ext cx="17153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1600" dirty="0">
                <a:latin typeface="Comic Sans MS" panose="030F0702030302020204" pitchFamily="66" charset="0"/>
              </a:rPr>
              <a:t>o</a:t>
            </a:r>
            <a:r>
              <a:rPr lang="hr-HR" sz="1600" dirty="0" smtClean="0">
                <a:latin typeface="Comic Sans MS" panose="030F0702030302020204" pitchFamily="66" charset="0"/>
              </a:rPr>
              <a:t>težano disanje</a:t>
            </a:r>
            <a:r>
              <a:rPr lang="hr-HR" sz="24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 </a:t>
            </a:r>
            <a:endParaRPr lang="hr-HR" sz="2400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Pravokutnik 8">
            <a:extLst>
              <a:ext uri="{FF2B5EF4-FFF2-40B4-BE49-F238E27FC236}">
                <a16:creationId xmlns="" xmlns:a16="http://schemas.microsoft.com/office/drawing/2014/main" id="{B73FED3B-5826-407E-A3E5-546350C35E71}"/>
              </a:ext>
            </a:extLst>
          </p:cNvPr>
          <p:cNvSpPr/>
          <p:nvPr/>
        </p:nvSpPr>
        <p:spPr>
          <a:xfrm>
            <a:off x="1706547" y="3327273"/>
            <a:ext cx="9717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1600" dirty="0" smtClean="0">
                <a:latin typeface="Comic Sans MS" panose="030F0702030302020204" pitchFamily="66" charset="0"/>
              </a:rPr>
              <a:t>kihanje</a:t>
            </a:r>
            <a:r>
              <a:rPr lang="hr-HR" sz="24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 </a:t>
            </a:r>
            <a:endParaRPr lang="hr-HR" sz="2400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Pravokutnik 9">
            <a:extLst>
              <a:ext uri="{FF2B5EF4-FFF2-40B4-BE49-F238E27FC236}">
                <a16:creationId xmlns="" xmlns:a16="http://schemas.microsoft.com/office/drawing/2014/main" id="{B73FED3B-5826-407E-A3E5-546350C35E71}"/>
              </a:ext>
            </a:extLst>
          </p:cNvPr>
          <p:cNvSpPr/>
          <p:nvPr/>
        </p:nvSpPr>
        <p:spPr>
          <a:xfrm>
            <a:off x="334133" y="5038807"/>
            <a:ext cx="24497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1600" dirty="0">
                <a:latin typeface="Comic Sans MS" panose="030F0702030302020204" pitchFamily="66" charset="0"/>
              </a:rPr>
              <a:t>z</a:t>
            </a:r>
            <a:r>
              <a:rPr lang="hr-HR" sz="1600" dirty="0" smtClean="0">
                <a:latin typeface="Comic Sans MS" panose="030F0702030302020204" pitchFamily="66" charset="0"/>
              </a:rPr>
              <a:t>ačepljenost ili curenje sekreta iz nosa</a:t>
            </a:r>
            <a:r>
              <a:rPr lang="hr-HR" sz="16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 </a:t>
            </a:r>
            <a:endParaRPr lang="hr-HR" sz="1600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Pravokutnik 10">
            <a:extLst>
              <a:ext uri="{FF2B5EF4-FFF2-40B4-BE49-F238E27FC236}">
                <a16:creationId xmlns="" xmlns:a16="http://schemas.microsoft.com/office/drawing/2014/main" id="{B73FED3B-5826-407E-A3E5-546350C35E71}"/>
              </a:ext>
            </a:extLst>
          </p:cNvPr>
          <p:cNvSpPr/>
          <p:nvPr/>
        </p:nvSpPr>
        <p:spPr>
          <a:xfrm>
            <a:off x="4555784" y="2144883"/>
            <a:ext cx="17153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1600" dirty="0">
                <a:latin typeface="Comic Sans MS" panose="030F0702030302020204" pitchFamily="66" charset="0"/>
              </a:rPr>
              <a:t>s</a:t>
            </a:r>
            <a:r>
              <a:rPr lang="hr-HR" sz="1600" dirty="0" smtClean="0">
                <a:latin typeface="Comic Sans MS" panose="030F0702030302020204" pitchFamily="66" charset="0"/>
              </a:rPr>
              <a:t>uzenje očiju</a:t>
            </a:r>
            <a:r>
              <a:rPr lang="hr-HR" sz="24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 </a:t>
            </a:r>
            <a:endParaRPr lang="hr-HR" sz="2400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Pravokutnik 11">
            <a:extLst>
              <a:ext uri="{FF2B5EF4-FFF2-40B4-BE49-F238E27FC236}">
                <a16:creationId xmlns="" xmlns:a16="http://schemas.microsoft.com/office/drawing/2014/main" id="{B73FED3B-5826-407E-A3E5-546350C35E71}"/>
              </a:ext>
            </a:extLst>
          </p:cNvPr>
          <p:cNvSpPr/>
          <p:nvPr/>
        </p:nvSpPr>
        <p:spPr>
          <a:xfrm>
            <a:off x="6555616" y="3257298"/>
            <a:ext cx="12041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1600" dirty="0">
                <a:latin typeface="Comic Sans MS" panose="030F0702030302020204" pitchFamily="66" charset="0"/>
              </a:rPr>
              <a:t>k</a:t>
            </a:r>
            <a:r>
              <a:rPr lang="hr-HR" sz="1600" dirty="0" smtClean="0">
                <a:latin typeface="Comic Sans MS" panose="030F0702030302020204" pitchFamily="66" charset="0"/>
              </a:rPr>
              <a:t>ožni osip</a:t>
            </a:r>
            <a:r>
              <a:rPr lang="hr-HR" sz="24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 </a:t>
            </a:r>
            <a:endParaRPr lang="hr-HR" sz="2400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Pravokutnik 12">
            <a:extLst>
              <a:ext uri="{FF2B5EF4-FFF2-40B4-BE49-F238E27FC236}">
                <a16:creationId xmlns="" xmlns:a16="http://schemas.microsoft.com/office/drawing/2014/main" id="{B73FED3B-5826-407E-A3E5-546350C35E71}"/>
              </a:ext>
            </a:extLst>
          </p:cNvPr>
          <p:cNvSpPr/>
          <p:nvPr/>
        </p:nvSpPr>
        <p:spPr>
          <a:xfrm>
            <a:off x="7282250" y="5068773"/>
            <a:ext cx="11240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1600" dirty="0" smtClean="0">
                <a:latin typeface="Comic Sans MS" panose="030F0702030302020204" pitchFamily="66" charset="0"/>
              </a:rPr>
              <a:t>kašljanje</a:t>
            </a:r>
            <a:r>
              <a:rPr lang="hr-HR" sz="24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 </a:t>
            </a:r>
            <a:endParaRPr lang="hr-HR" sz="2400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Pravokutnik 13">
            <a:extLst>
              <a:ext uri="{FF2B5EF4-FFF2-40B4-BE49-F238E27FC236}">
                <a16:creationId xmlns="" xmlns:a16="http://schemas.microsoft.com/office/drawing/2014/main" id="{1B2C1C81-3A28-4DE1-89B9-D2437BAE59E6}"/>
              </a:ext>
            </a:extLst>
          </p:cNvPr>
          <p:cNvSpPr/>
          <p:nvPr/>
        </p:nvSpPr>
        <p:spPr>
          <a:xfrm>
            <a:off x="97149" y="5808890"/>
            <a:ext cx="91196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0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Koja bolest </a:t>
            </a:r>
            <a:r>
              <a:rPr lang="hr-HR" sz="2000" dirty="0" err="1" smtClean="0">
                <a:solidFill>
                  <a:srgbClr val="000000"/>
                </a:solidFill>
                <a:latin typeface="Comic Sans MS" panose="030F0702030302020204" pitchFamily="66" charset="0"/>
              </a:rPr>
              <a:t>imunosnog</a:t>
            </a:r>
            <a:r>
              <a:rPr lang="hr-HR" sz="20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 sustava u pravilu ima neki od prikazanih simptoma? </a:t>
            </a:r>
            <a:endParaRPr lang="hr-HR" sz="3200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5" name="Pravokutnik 14">
            <a:extLst>
              <a:ext uri="{FF2B5EF4-FFF2-40B4-BE49-F238E27FC236}">
                <a16:creationId xmlns="" xmlns:a16="http://schemas.microsoft.com/office/drawing/2014/main" id="{B73FED3B-5826-407E-A3E5-546350C35E71}"/>
              </a:ext>
            </a:extLst>
          </p:cNvPr>
          <p:cNvSpPr/>
          <p:nvPr/>
        </p:nvSpPr>
        <p:spPr>
          <a:xfrm>
            <a:off x="3552134" y="3097409"/>
            <a:ext cx="20823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ALERGIJA</a:t>
            </a:r>
            <a:r>
              <a:rPr lang="hr-HR" sz="28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 </a:t>
            </a:r>
            <a:endParaRPr lang="hr-HR" sz="2800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16" name="Pravokutnik 15">
            <a:extLst>
              <a:ext uri="{FF2B5EF4-FFF2-40B4-BE49-F238E27FC236}">
                <a16:creationId xmlns="" xmlns:a16="http://schemas.microsoft.com/office/drawing/2014/main" id="{1B2C1C81-3A28-4DE1-89B9-D2437BAE59E6}"/>
              </a:ext>
            </a:extLst>
          </p:cNvPr>
          <p:cNvSpPr/>
          <p:nvPr/>
        </p:nvSpPr>
        <p:spPr>
          <a:xfrm>
            <a:off x="97149" y="6122875"/>
            <a:ext cx="91196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0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Zašto se kod nekih osoba događa alergijska reakcija? </a:t>
            </a:r>
            <a:endParaRPr lang="hr-HR" sz="3200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7" name="TekstniOkvir 16">
            <a:extLst>
              <a:ext uri="{FF2B5EF4-FFF2-40B4-BE49-F238E27FC236}">
                <a16:creationId xmlns="" xmlns:a16="http://schemas.microsoft.com/office/drawing/2014/main" id="{8A295A0A-2471-4A27-BF0F-60D6B8E7CF80}"/>
              </a:ext>
            </a:extLst>
          </p:cNvPr>
          <p:cNvSpPr txBox="1"/>
          <p:nvPr/>
        </p:nvSpPr>
        <p:spPr>
          <a:xfrm>
            <a:off x="193340" y="493927"/>
            <a:ext cx="85841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Živi zdravo – čuvaj </a:t>
            </a:r>
            <a:r>
              <a:rPr lang="hr-HR" sz="2800" dirty="0" err="1" smtClean="0">
                <a:solidFill>
                  <a:srgbClr val="00B050"/>
                </a:solidFill>
                <a:latin typeface="Comic Sans MS" panose="030F0702030302020204" pitchFamily="66" charset="0"/>
              </a:rPr>
              <a:t>imunosni</a:t>
            </a:r>
            <a:r>
              <a:rPr lang="hr-HR" sz="28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 sustav</a:t>
            </a:r>
            <a:endParaRPr lang="hr-HR" sz="2800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18" name="Pravokutnik 17">
            <a:extLst>
              <a:ext uri="{FF2B5EF4-FFF2-40B4-BE49-F238E27FC236}">
                <a16:creationId xmlns="" xmlns:a16="http://schemas.microsoft.com/office/drawing/2014/main" id="{B73FED3B-5826-407E-A3E5-546350C35E71}"/>
              </a:ext>
            </a:extLst>
          </p:cNvPr>
          <p:cNvSpPr/>
          <p:nvPr/>
        </p:nvSpPr>
        <p:spPr>
          <a:xfrm>
            <a:off x="2502495" y="3607554"/>
            <a:ext cx="407895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dirty="0">
                <a:solidFill>
                  <a:srgbClr val="FF0000"/>
                </a:solidFill>
                <a:latin typeface="Comic Sans MS" panose="030F0702030302020204" pitchFamily="66" charset="0"/>
              </a:rPr>
              <a:t>s</a:t>
            </a:r>
            <a:r>
              <a:rPr lang="hr-HR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e događa zbog preosjetljivosti </a:t>
            </a:r>
            <a:r>
              <a:rPr lang="hr-HR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imunosnog</a:t>
            </a:r>
            <a:r>
              <a:rPr lang="hr-HR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sustava na inače bezopasne tvari iz okoliša – alergene (npr. pelud, grinje, perje).</a:t>
            </a:r>
            <a:endParaRPr lang="hr-HR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9700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="" xmlns:a16="http://schemas.microsoft.com/office/drawing/2014/main" id="{2F581F53-3A17-4DB5-94B9-5DEFA53684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" y="1087387"/>
            <a:ext cx="6058324" cy="3224592"/>
          </a:xfrm>
          <a:prstGeom prst="rect">
            <a:avLst/>
          </a:prstGeom>
        </p:spPr>
      </p:pic>
      <p:sp>
        <p:nvSpPr>
          <p:cNvPr id="6" name="Pravokutnik 5">
            <a:extLst>
              <a:ext uri="{FF2B5EF4-FFF2-40B4-BE49-F238E27FC236}">
                <a16:creationId xmlns="" xmlns:a16="http://schemas.microsoft.com/office/drawing/2014/main" id="{1B2C1C81-3A28-4DE1-89B9-D2437BAE59E6}"/>
              </a:ext>
            </a:extLst>
          </p:cNvPr>
          <p:cNvSpPr/>
          <p:nvPr/>
        </p:nvSpPr>
        <p:spPr>
          <a:xfrm>
            <a:off x="121920" y="5342640"/>
            <a:ext cx="91196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0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Koji je virus uzročnik bolesti koja se obilježava 1. prosinca? </a:t>
            </a:r>
            <a:endParaRPr lang="hr-HR" sz="3200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Pravokutnik 6">
            <a:extLst>
              <a:ext uri="{FF2B5EF4-FFF2-40B4-BE49-F238E27FC236}">
                <a16:creationId xmlns="" xmlns:a16="http://schemas.microsoft.com/office/drawing/2014/main" id="{1B2C1C81-3A28-4DE1-89B9-D2437BAE59E6}"/>
              </a:ext>
            </a:extLst>
          </p:cNvPr>
          <p:cNvSpPr/>
          <p:nvPr/>
        </p:nvSpPr>
        <p:spPr>
          <a:xfrm>
            <a:off x="121920" y="5741504"/>
            <a:ext cx="91196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0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Zašto je AIDS bolest </a:t>
            </a:r>
            <a:r>
              <a:rPr lang="hr-HR" sz="2000" dirty="0" err="1" smtClean="0">
                <a:solidFill>
                  <a:srgbClr val="000000"/>
                </a:solidFill>
                <a:latin typeface="Comic Sans MS" panose="030F0702030302020204" pitchFamily="66" charset="0"/>
              </a:rPr>
              <a:t>imunosnog</a:t>
            </a:r>
            <a:r>
              <a:rPr lang="hr-HR" sz="20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 sustava? </a:t>
            </a:r>
            <a:endParaRPr lang="hr-HR" sz="3200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Pravokutnik 7">
            <a:extLst>
              <a:ext uri="{FF2B5EF4-FFF2-40B4-BE49-F238E27FC236}">
                <a16:creationId xmlns="" xmlns:a16="http://schemas.microsoft.com/office/drawing/2014/main" id="{1B2C1C81-3A28-4DE1-89B9-D2437BAE59E6}"/>
              </a:ext>
            </a:extLst>
          </p:cNvPr>
          <p:cNvSpPr/>
          <p:nvPr/>
        </p:nvSpPr>
        <p:spPr>
          <a:xfrm>
            <a:off x="121920" y="6105800"/>
            <a:ext cx="91196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0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Kako se osoba može zaraziti HIV - om? </a:t>
            </a:r>
            <a:endParaRPr lang="hr-HR" sz="3200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TekstniOkvir 8">
            <a:extLst>
              <a:ext uri="{FF2B5EF4-FFF2-40B4-BE49-F238E27FC236}">
                <a16:creationId xmlns="" xmlns:a16="http://schemas.microsoft.com/office/drawing/2014/main" id="{8A295A0A-2471-4A27-BF0F-60D6B8E7CF80}"/>
              </a:ext>
            </a:extLst>
          </p:cNvPr>
          <p:cNvSpPr txBox="1"/>
          <p:nvPr/>
        </p:nvSpPr>
        <p:spPr>
          <a:xfrm>
            <a:off x="217724" y="529658"/>
            <a:ext cx="85841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Živi zdravo – čuvaj </a:t>
            </a:r>
            <a:r>
              <a:rPr lang="hr-HR" sz="2800" dirty="0" err="1" smtClean="0">
                <a:solidFill>
                  <a:srgbClr val="00B050"/>
                </a:solidFill>
                <a:latin typeface="Comic Sans MS" panose="030F0702030302020204" pitchFamily="66" charset="0"/>
              </a:rPr>
              <a:t>imunosni</a:t>
            </a:r>
            <a:r>
              <a:rPr lang="hr-HR" sz="28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 sustav</a:t>
            </a:r>
            <a:endParaRPr lang="hr-HR" sz="2800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Pravokutnik 9">
            <a:extLst>
              <a:ext uri="{FF2B5EF4-FFF2-40B4-BE49-F238E27FC236}">
                <a16:creationId xmlns="" xmlns:a16="http://schemas.microsoft.com/office/drawing/2014/main" id="{B73FED3B-5826-407E-A3E5-546350C35E71}"/>
              </a:ext>
            </a:extLst>
          </p:cNvPr>
          <p:cNvSpPr/>
          <p:nvPr/>
        </p:nvSpPr>
        <p:spPr>
          <a:xfrm>
            <a:off x="2723078" y="3307023"/>
            <a:ext cx="533583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2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HIV</a:t>
            </a:r>
            <a:r>
              <a:rPr lang="hr-HR" sz="2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(</a:t>
            </a:r>
            <a:r>
              <a:rPr lang="hr-HR" sz="20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eng</a:t>
            </a:r>
            <a:r>
              <a:rPr lang="hr-HR" sz="2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. </a:t>
            </a:r>
            <a:r>
              <a:rPr lang="hr-HR" sz="2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H</a:t>
            </a:r>
            <a:r>
              <a:rPr lang="hr-HR" sz="2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uman </a:t>
            </a:r>
            <a:r>
              <a:rPr lang="hr-HR" sz="2000" b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I</a:t>
            </a:r>
            <a:r>
              <a:rPr lang="hr-HR" sz="20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mmunodeficiency</a:t>
            </a:r>
            <a:r>
              <a:rPr lang="hr-HR" sz="2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hr-HR" sz="2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V</a:t>
            </a:r>
            <a:r>
              <a:rPr lang="hr-HR" sz="2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irus)</a:t>
            </a:r>
            <a:r>
              <a:rPr lang="hr-HR" sz="20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 </a:t>
            </a:r>
            <a:endParaRPr lang="hr-HR" sz="2000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Pravokutnik 10">
            <a:extLst>
              <a:ext uri="{FF2B5EF4-FFF2-40B4-BE49-F238E27FC236}">
                <a16:creationId xmlns="" xmlns:a16="http://schemas.microsoft.com/office/drawing/2014/main" id="{B73FED3B-5826-407E-A3E5-546350C35E71}"/>
              </a:ext>
            </a:extLst>
          </p:cNvPr>
          <p:cNvSpPr/>
          <p:nvPr/>
        </p:nvSpPr>
        <p:spPr>
          <a:xfrm>
            <a:off x="2808422" y="3871374"/>
            <a:ext cx="625023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HIV uništava </a:t>
            </a:r>
            <a:r>
              <a:rPr lang="hr-HR" sz="20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imunosni</a:t>
            </a:r>
            <a:r>
              <a:rPr lang="hr-HR" sz="2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sustav pa se smanjuje sposobnost obrane organizma od uzročnika bolesti</a:t>
            </a:r>
            <a:r>
              <a:rPr lang="hr-HR" sz="2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.</a:t>
            </a:r>
            <a:r>
              <a:rPr lang="hr-HR" sz="20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 </a:t>
            </a:r>
            <a:endParaRPr lang="hr-HR" sz="2000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Pravokutnik 11">
            <a:extLst>
              <a:ext uri="{FF2B5EF4-FFF2-40B4-BE49-F238E27FC236}">
                <a16:creationId xmlns="" xmlns:a16="http://schemas.microsoft.com/office/drawing/2014/main" id="{B73FED3B-5826-407E-A3E5-546350C35E71}"/>
              </a:ext>
            </a:extLst>
          </p:cNvPr>
          <p:cNvSpPr/>
          <p:nvPr/>
        </p:nvSpPr>
        <p:spPr>
          <a:xfrm>
            <a:off x="2808422" y="4675249"/>
            <a:ext cx="559186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Prenosi se krvlju i spolnim odnosom. </a:t>
            </a:r>
            <a:r>
              <a:rPr lang="hr-HR" sz="20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 </a:t>
            </a:r>
            <a:endParaRPr lang="hr-HR" sz="2000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6603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/>
      <p:bldP spid="11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1767" y="848868"/>
            <a:ext cx="3130105" cy="4402397"/>
          </a:xfrm>
          <a:prstGeom prst="rect">
            <a:avLst/>
          </a:prstGeom>
        </p:spPr>
      </p:pic>
      <p:sp>
        <p:nvSpPr>
          <p:cNvPr id="4" name="Pravokutnik 3">
            <a:extLst>
              <a:ext uri="{FF2B5EF4-FFF2-40B4-BE49-F238E27FC236}">
                <a16:creationId xmlns="" xmlns:a16="http://schemas.microsoft.com/office/drawing/2014/main" id="{1B2C1C81-3A28-4DE1-89B9-D2437BAE59E6}"/>
              </a:ext>
            </a:extLst>
          </p:cNvPr>
          <p:cNvSpPr/>
          <p:nvPr/>
        </p:nvSpPr>
        <p:spPr>
          <a:xfrm>
            <a:off x="158496" y="5385955"/>
            <a:ext cx="91196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0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Zašto konzumacija mliječnih proizvoda poput svježeg sira i jogurta pozitivno djeluje na očuvanje </a:t>
            </a:r>
            <a:r>
              <a:rPr lang="hr-HR" sz="2000" dirty="0" err="1" smtClean="0">
                <a:solidFill>
                  <a:srgbClr val="000000"/>
                </a:solidFill>
                <a:latin typeface="Comic Sans MS" panose="030F0702030302020204" pitchFamily="66" charset="0"/>
              </a:rPr>
              <a:t>imunosnog</a:t>
            </a:r>
            <a:r>
              <a:rPr lang="hr-HR" sz="20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 sustava? </a:t>
            </a:r>
            <a:endParaRPr lang="hr-HR" sz="3200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2" name="Grupa 1"/>
          <p:cNvGrpSpPr/>
          <p:nvPr/>
        </p:nvGrpSpPr>
        <p:grpSpPr>
          <a:xfrm>
            <a:off x="3816096" y="1860679"/>
            <a:ext cx="5059210" cy="2862322"/>
            <a:chOff x="3816096" y="1860679"/>
            <a:chExt cx="5059210" cy="2862322"/>
          </a:xfrm>
        </p:grpSpPr>
        <p:cxnSp>
          <p:nvCxnSpPr>
            <p:cNvPr id="6" name="Ravni poveznik 5"/>
            <p:cNvCxnSpPr/>
            <p:nvPr/>
          </p:nvCxnSpPr>
          <p:spPr>
            <a:xfrm flipV="1">
              <a:off x="3816096" y="2926080"/>
              <a:ext cx="2682240" cy="73152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Ravni poveznik 7"/>
            <p:cNvCxnSpPr/>
            <p:nvPr/>
          </p:nvCxnSpPr>
          <p:spPr>
            <a:xfrm>
              <a:off x="4230624" y="2316480"/>
              <a:ext cx="2243328" cy="59740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Pravokutnik 8">
              <a:extLst>
                <a:ext uri="{FF2B5EF4-FFF2-40B4-BE49-F238E27FC236}">
                  <a16:creationId xmlns="" xmlns:a16="http://schemas.microsoft.com/office/drawing/2014/main" id="{B73FED3B-5826-407E-A3E5-546350C35E71}"/>
                </a:ext>
              </a:extLst>
            </p:cNvPr>
            <p:cNvSpPr/>
            <p:nvPr/>
          </p:nvSpPr>
          <p:spPr>
            <a:xfrm>
              <a:off x="6498336" y="1860679"/>
              <a:ext cx="2376970" cy="28623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hr-HR" dirty="0" smtClean="0">
                  <a:solidFill>
                    <a:srgbClr val="FF0000"/>
                  </a:solidFill>
                  <a:latin typeface="Comic Sans MS" panose="030F0702030302020204" pitchFamily="66" charset="0"/>
                </a:rPr>
                <a:t>Ovi proizvodi sadrže „dobre bakterije” (</a:t>
              </a:r>
              <a:r>
                <a:rPr lang="hr-HR" dirty="0" err="1" smtClean="0">
                  <a:solidFill>
                    <a:srgbClr val="FF0000"/>
                  </a:solidFill>
                  <a:latin typeface="Comic Sans MS" panose="030F0702030302020204" pitchFamily="66" charset="0"/>
                </a:rPr>
                <a:t>probiotike</a:t>
              </a:r>
              <a:r>
                <a:rPr lang="hr-HR" dirty="0" smtClean="0">
                  <a:solidFill>
                    <a:srgbClr val="FF0000"/>
                  </a:solidFill>
                  <a:latin typeface="Comic Sans MS" panose="030F0702030302020204" pitchFamily="66" charset="0"/>
                </a:rPr>
                <a:t>) koje sprečavaju razmnožavanje i djelovanje štetnih bakterija i time sudjeluju u obrani organizma od uzročnika bolesti.</a:t>
              </a:r>
              <a:endParaRPr lang="hr-HR" dirty="0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7780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extLst>
              <a:ext uri="{FF2B5EF4-FFF2-40B4-BE49-F238E27FC236}">
                <a16:creationId xmlns="" xmlns:a16="http://schemas.microsoft.com/office/drawing/2014/main" id="{B73FED3B-5826-407E-A3E5-546350C35E71}"/>
              </a:ext>
            </a:extLst>
          </p:cNvPr>
          <p:cNvSpPr/>
          <p:nvPr/>
        </p:nvSpPr>
        <p:spPr>
          <a:xfrm>
            <a:off x="435991" y="689327"/>
            <a:ext cx="25346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4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Što je imunost? </a:t>
            </a:r>
            <a:endParaRPr lang="hr-HR" sz="2400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Slika 4">
            <a:extLst>
              <a:ext uri="{FF2B5EF4-FFF2-40B4-BE49-F238E27FC236}">
                <a16:creationId xmlns="" xmlns:a16="http://schemas.microsoft.com/office/drawing/2014/main" id="{A08BE261-3646-40AE-80C9-2F1C450EF6D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031"/>
          <a:stretch/>
        </p:blipFill>
        <p:spPr>
          <a:xfrm>
            <a:off x="2837182" y="795360"/>
            <a:ext cx="4923908" cy="4484591"/>
          </a:xfrm>
          <a:prstGeom prst="rect">
            <a:avLst/>
          </a:prstGeom>
        </p:spPr>
      </p:pic>
      <p:sp>
        <p:nvSpPr>
          <p:cNvPr id="7" name="TekstniOkvir 6">
            <a:extLst>
              <a:ext uri="{FF2B5EF4-FFF2-40B4-BE49-F238E27FC236}">
                <a16:creationId xmlns="" xmlns:a16="http://schemas.microsoft.com/office/drawing/2014/main" id="{4C526F6F-3B78-4130-8A3D-F817657AA33F}"/>
              </a:ext>
            </a:extLst>
          </p:cNvPr>
          <p:cNvSpPr txBox="1"/>
          <p:nvPr/>
        </p:nvSpPr>
        <p:spPr>
          <a:xfrm>
            <a:off x="183751" y="5510784"/>
            <a:ext cx="947231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smtClean="0">
                <a:latin typeface="Comic Sans MS" panose="030F0702030302020204" pitchFamily="66" charset="0"/>
              </a:rPr>
              <a:t>IMUNOST </a:t>
            </a:r>
            <a:r>
              <a:rPr lang="hr-HR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je sposobnost tijela da se brani od uzročnika </a:t>
            </a:r>
            <a:r>
              <a:rPr lang="hr-HR" sz="28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bolesti. </a:t>
            </a:r>
            <a:endParaRPr lang="hr-HR" sz="2800" dirty="0">
              <a:latin typeface="Comic Sans MS" panose="030F0702030302020204" pitchFamily="66" charset="0"/>
            </a:endParaRPr>
          </a:p>
          <a:p>
            <a:endParaRPr lang="hr-HR" sz="2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0704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="" xmlns:a16="http://schemas.microsoft.com/office/drawing/2014/main" id="{B317B247-E05F-4FF3-8A0D-948504533A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756" y="1767263"/>
            <a:ext cx="8548088" cy="1499871"/>
          </a:xfrm>
          <a:prstGeom prst="rect">
            <a:avLst/>
          </a:prstGeom>
        </p:spPr>
      </p:pic>
      <p:sp>
        <p:nvSpPr>
          <p:cNvPr id="3" name="Pravokutnik 2">
            <a:extLst>
              <a:ext uri="{FF2B5EF4-FFF2-40B4-BE49-F238E27FC236}">
                <a16:creationId xmlns="" xmlns:a16="http://schemas.microsoft.com/office/drawing/2014/main" id="{B73FED3B-5826-407E-A3E5-546350C35E71}"/>
              </a:ext>
            </a:extLst>
          </p:cNvPr>
          <p:cNvSpPr/>
          <p:nvPr/>
        </p:nvSpPr>
        <p:spPr>
          <a:xfrm>
            <a:off x="248794" y="552336"/>
            <a:ext cx="44230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400" dirty="0">
                <a:solidFill>
                  <a:srgbClr val="00B050"/>
                </a:solidFill>
                <a:latin typeface="Comic Sans MS" panose="030F0702030302020204" pitchFamily="66" charset="0"/>
              </a:rPr>
              <a:t>Imunosna reakcija organizma </a:t>
            </a:r>
          </a:p>
        </p:txBody>
      </p:sp>
      <p:sp>
        <p:nvSpPr>
          <p:cNvPr id="7" name="Pravokutnik 6">
            <a:extLst>
              <a:ext uri="{FF2B5EF4-FFF2-40B4-BE49-F238E27FC236}">
                <a16:creationId xmlns="" xmlns:a16="http://schemas.microsoft.com/office/drawing/2014/main" id="{DD0FA73A-35A6-4281-83F4-83DE48741918}"/>
              </a:ext>
            </a:extLst>
          </p:cNvPr>
          <p:cNvSpPr/>
          <p:nvPr/>
        </p:nvSpPr>
        <p:spPr>
          <a:xfrm>
            <a:off x="149684" y="4052032"/>
            <a:ext cx="28172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dirty="0">
                <a:solidFill>
                  <a:srgbClr val="FF0000"/>
                </a:solidFill>
                <a:latin typeface="Comic Sans MS" panose="030F0702030302020204" pitchFamily="66" charset="0"/>
              </a:rPr>
              <a:t>Leukocit prepoznaje uzročnika </a:t>
            </a:r>
            <a:r>
              <a:rPr lang="hr-HR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bolesti. </a:t>
            </a:r>
            <a:r>
              <a:rPr lang="hr-HR" dirty="0" smtClean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</a:t>
            </a:r>
            <a:endParaRPr lang="hr-HR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Pravokutnik 7">
            <a:extLst>
              <a:ext uri="{FF2B5EF4-FFF2-40B4-BE49-F238E27FC236}">
                <a16:creationId xmlns="" xmlns:a16="http://schemas.microsoft.com/office/drawing/2014/main" id="{0B522D6F-578A-4B5E-B168-25FB7E4A9137}"/>
              </a:ext>
            </a:extLst>
          </p:cNvPr>
          <p:cNvSpPr/>
          <p:nvPr/>
        </p:nvSpPr>
        <p:spPr>
          <a:xfrm>
            <a:off x="2813077" y="4092410"/>
            <a:ext cx="30621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dirty="0">
                <a:solidFill>
                  <a:srgbClr val="FF0000"/>
                </a:solidFill>
                <a:latin typeface="Comic Sans MS" panose="030F0702030302020204" pitchFamily="66" charset="0"/>
              </a:rPr>
              <a:t>Leukocit uvlači uzročnika bolesti u svoju </a:t>
            </a:r>
            <a:r>
              <a:rPr lang="hr-HR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citoplazmu. </a:t>
            </a:r>
            <a:endParaRPr lang="hr-HR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Pravokutnik 8">
            <a:extLst>
              <a:ext uri="{FF2B5EF4-FFF2-40B4-BE49-F238E27FC236}">
                <a16:creationId xmlns="" xmlns:a16="http://schemas.microsoft.com/office/drawing/2014/main" id="{1F0E6302-B161-4EAB-854F-DB76D917A93A}"/>
              </a:ext>
            </a:extLst>
          </p:cNvPr>
          <p:cNvSpPr/>
          <p:nvPr/>
        </p:nvSpPr>
        <p:spPr>
          <a:xfrm>
            <a:off x="5630280" y="4103655"/>
            <a:ext cx="34131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dirty="0">
                <a:solidFill>
                  <a:srgbClr val="FF0000"/>
                </a:solidFill>
                <a:latin typeface="Comic Sans MS" panose="030F0702030302020204" pitchFamily="66" charset="0"/>
              </a:rPr>
              <a:t>Leukocit razgrađuje uzročnika </a:t>
            </a:r>
            <a:r>
              <a:rPr lang="hr-HR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bolesti. </a:t>
            </a:r>
            <a:endParaRPr lang="hr-HR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Pravokutnik 11">
            <a:extLst>
              <a:ext uri="{FF2B5EF4-FFF2-40B4-BE49-F238E27FC236}">
                <a16:creationId xmlns="" xmlns:a16="http://schemas.microsoft.com/office/drawing/2014/main" id="{0B522D6F-578A-4B5E-B168-25FB7E4A9137}"/>
              </a:ext>
            </a:extLst>
          </p:cNvPr>
          <p:cNvSpPr/>
          <p:nvPr/>
        </p:nvSpPr>
        <p:spPr>
          <a:xfrm>
            <a:off x="396214" y="5503137"/>
            <a:ext cx="767643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20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Opiši u tri koraka </a:t>
            </a:r>
            <a:r>
              <a:rPr lang="hr-HR" sz="2000" dirty="0" err="1" smtClean="0">
                <a:solidFill>
                  <a:srgbClr val="000000"/>
                </a:solidFill>
                <a:latin typeface="Comic Sans MS" panose="030F0702030302020204" pitchFamily="66" charset="0"/>
              </a:rPr>
              <a:t>imunosnu</a:t>
            </a:r>
            <a:r>
              <a:rPr lang="hr-HR" sz="20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 reakciju tijela na uzročnika bolesti! </a:t>
            </a:r>
            <a:endParaRPr lang="hr-HR" sz="2000" dirty="0">
              <a:latin typeface="Comic Sans MS" panose="030F0702030302020204" pitchFamily="66" charset="0"/>
            </a:endParaRPr>
          </a:p>
        </p:txBody>
      </p:sp>
      <p:grpSp>
        <p:nvGrpSpPr>
          <p:cNvPr id="5" name="Grupa 4"/>
          <p:cNvGrpSpPr/>
          <p:nvPr/>
        </p:nvGrpSpPr>
        <p:grpSpPr>
          <a:xfrm>
            <a:off x="397756" y="3198492"/>
            <a:ext cx="2321060" cy="893918"/>
            <a:chOff x="397756" y="3198492"/>
            <a:chExt cx="2321060" cy="893918"/>
          </a:xfrm>
        </p:grpSpPr>
        <p:sp>
          <p:nvSpPr>
            <p:cNvPr id="4" name="Desna vitičasta zagrada 3"/>
            <p:cNvSpPr/>
            <p:nvPr/>
          </p:nvSpPr>
          <p:spPr>
            <a:xfrm rot="5400000">
              <a:off x="1350732" y="2245516"/>
              <a:ext cx="415108" cy="2321060"/>
            </a:xfrm>
            <a:prstGeom prst="righ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15" name="Pravokutnik 14">
              <a:extLst>
                <a:ext uri="{FF2B5EF4-FFF2-40B4-BE49-F238E27FC236}">
                  <a16:creationId xmlns="" xmlns:a16="http://schemas.microsoft.com/office/drawing/2014/main" id="{DD0FA73A-35A6-4281-83F4-83DE48741918}"/>
                </a:ext>
              </a:extLst>
            </p:cNvPr>
            <p:cNvSpPr/>
            <p:nvPr/>
          </p:nvSpPr>
          <p:spPr>
            <a:xfrm>
              <a:off x="1209508" y="3723078"/>
              <a:ext cx="697554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hr-HR" dirty="0">
                  <a:latin typeface="Comic Sans MS" panose="030F0702030302020204" pitchFamily="66" charset="0"/>
                </a:rPr>
                <a:t>1</a:t>
              </a:r>
              <a:r>
                <a:rPr lang="hr-HR" dirty="0" smtClean="0">
                  <a:latin typeface="Comic Sans MS" panose="030F0702030302020204" pitchFamily="66" charset="0"/>
                </a:rPr>
                <a:t> </a:t>
              </a:r>
              <a:r>
                <a:rPr lang="hr-HR" dirty="0" smtClean="0">
                  <a:solidFill>
                    <a:srgbClr val="FF0000"/>
                  </a:solidFill>
                  <a:latin typeface="Comic Sans MS" panose="030F0702030302020204" pitchFamily="66" charset="0"/>
                  <a:sym typeface="Wingdings" panose="05000000000000000000" pitchFamily="2" charset="2"/>
                </a:rPr>
                <a:t> </a:t>
              </a:r>
              <a:endParaRPr lang="hr-HR" dirty="0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</p:grpSp>
      <p:grpSp>
        <p:nvGrpSpPr>
          <p:cNvPr id="6" name="Grupa 5"/>
          <p:cNvGrpSpPr/>
          <p:nvPr/>
        </p:nvGrpSpPr>
        <p:grpSpPr>
          <a:xfrm>
            <a:off x="3073900" y="3241694"/>
            <a:ext cx="2321060" cy="857020"/>
            <a:chOff x="3073900" y="3241694"/>
            <a:chExt cx="2321060" cy="857020"/>
          </a:xfrm>
        </p:grpSpPr>
        <p:sp>
          <p:nvSpPr>
            <p:cNvPr id="13" name="Desna vitičasta zagrada 12"/>
            <p:cNvSpPr/>
            <p:nvPr/>
          </p:nvSpPr>
          <p:spPr>
            <a:xfrm rot="5400000">
              <a:off x="4026876" y="2288718"/>
              <a:ext cx="415108" cy="2321060"/>
            </a:xfrm>
            <a:prstGeom prst="righ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16" name="Pravokutnik 15">
              <a:extLst>
                <a:ext uri="{FF2B5EF4-FFF2-40B4-BE49-F238E27FC236}">
                  <a16:creationId xmlns="" xmlns:a16="http://schemas.microsoft.com/office/drawing/2014/main" id="{DD0FA73A-35A6-4281-83F4-83DE48741918}"/>
                </a:ext>
              </a:extLst>
            </p:cNvPr>
            <p:cNvSpPr/>
            <p:nvPr/>
          </p:nvSpPr>
          <p:spPr>
            <a:xfrm>
              <a:off x="3902395" y="3729382"/>
              <a:ext cx="697554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hr-HR" dirty="0" smtClean="0">
                  <a:latin typeface="Comic Sans MS" panose="030F0702030302020204" pitchFamily="66" charset="0"/>
                </a:rPr>
                <a:t>2 </a:t>
              </a:r>
              <a:r>
                <a:rPr lang="hr-HR" dirty="0" smtClean="0">
                  <a:solidFill>
                    <a:srgbClr val="FF0000"/>
                  </a:solidFill>
                  <a:latin typeface="Comic Sans MS" panose="030F0702030302020204" pitchFamily="66" charset="0"/>
                  <a:sym typeface="Wingdings" panose="05000000000000000000" pitchFamily="2" charset="2"/>
                </a:rPr>
                <a:t> </a:t>
              </a:r>
              <a:endParaRPr lang="hr-HR" dirty="0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</p:grpSp>
      <p:grpSp>
        <p:nvGrpSpPr>
          <p:cNvPr id="19" name="Grupa 18"/>
          <p:cNvGrpSpPr/>
          <p:nvPr/>
        </p:nvGrpSpPr>
        <p:grpSpPr>
          <a:xfrm>
            <a:off x="6009872" y="3231698"/>
            <a:ext cx="2321060" cy="851022"/>
            <a:chOff x="6009872" y="3231698"/>
            <a:chExt cx="2321060" cy="851022"/>
          </a:xfrm>
        </p:grpSpPr>
        <p:sp>
          <p:nvSpPr>
            <p:cNvPr id="14" name="Desna vitičasta zagrada 13"/>
            <p:cNvSpPr/>
            <p:nvPr/>
          </p:nvSpPr>
          <p:spPr>
            <a:xfrm rot="5400000">
              <a:off x="6962848" y="2278722"/>
              <a:ext cx="415108" cy="2321060"/>
            </a:xfrm>
            <a:prstGeom prst="righ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17" name="Pravokutnik 16">
              <a:extLst>
                <a:ext uri="{FF2B5EF4-FFF2-40B4-BE49-F238E27FC236}">
                  <a16:creationId xmlns="" xmlns:a16="http://schemas.microsoft.com/office/drawing/2014/main" id="{DD0FA73A-35A6-4281-83F4-83DE48741918}"/>
                </a:ext>
              </a:extLst>
            </p:cNvPr>
            <p:cNvSpPr/>
            <p:nvPr/>
          </p:nvSpPr>
          <p:spPr>
            <a:xfrm>
              <a:off x="6821625" y="3713388"/>
              <a:ext cx="697554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hr-HR" dirty="0" smtClean="0">
                  <a:latin typeface="Comic Sans MS" panose="030F0702030302020204" pitchFamily="66" charset="0"/>
                </a:rPr>
                <a:t>3 </a:t>
              </a:r>
              <a:r>
                <a:rPr lang="hr-HR" dirty="0" smtClean="0">
                  <a:solidFill>
                    <a:srgbClr val="FF0000"/>
                  </a:solidFill>
                  <a:latin typeface="Comic Sans MS" panose="030F0702030302020204" pitchFamily="66" charset="0"/>
                  <a:sym typeface="Wingdings" panose="05000000000000000000" pitchFamily="2" charset="2"/>
                </a:rPr>
                <a:t> </a:t>
              </a:r>
              <a:endParaRPr lang="hr-HR" dirty="0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</p:grpSp>
      <p:sp>
        <p:nvSpPr>
          <p:cNvPr id="18" name="Pravokutnik 17">
            <a:extLst>
              <a:ext uri="{FF2B5EF4-FFF2-40B4-BE49-F238E27FC236}">
                <a16:creationId xmlns="" xmlns:a16="http://schemas.microsoft.com/office/drawing/2014/main" id="{0B522D6F-578A-4B5E-B168-25FB7E4A9137}"/>
              </a:ext>
            </a:extLst>
          </p:cNvPr>
          <p:cNvSpPr/>
          <p:nvPr/>
        </p:nvSpPr>
        <p:spPr>
          <a:xfrm>
            <a:off x="412956" y="5868863"/>
            <a:ext cx="767643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0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Kako </a:t>
            </a:r>
            <a:r>
              <a:rPr lang="hr-HR" sz="2000" dirty="0" err="1" smtClean="0">
                <a:solidFill>
                  <a:srgbClr val="000000"/>
                </a:solidFill>
                <a:latin typeface="Comic Sans MS" panose="030F0702030302020204" pitchFamily="66" charset="0"/>
              </a:rPr>
              <a:t>imunosni</a:t>
            </a:r>
            <a:r>
              <a:rPr lang="hr-HR" sz="20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 sustav prepoznaje uzročnika bolesti? </a:t>
            </a:r>
            <a:endParaRPr lang="hr-HR" sz="2000" dirty="0">
              <a:latin typeface="Comic Sans MS" panose="030F0702030302020204" pitchFamily="66" charset="0"/>
            </a:endParaRPr>
          </a:p>
        </p:txBody>
      </p:sp>
      <p:cxnSp>
        <p:nvCxnSpPr>
          <p:cNvPr id="21" name="Ravni poveznik sa strelicom 20"/>
          <p:cNvCxnSpPr/>
          <p:nvPr/>
        </p:nvCxnSpPr>
        <p:spPr>
          <a:xfrm flipV="1">
            <a:off x="2084832" y="1627903"/>
            <a:ext cx="728245" cy="65200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Pravokutnik 21">
            <a:extLst>
              <a:ext uri="{FF2B5EF4-FFF2-40B4-BE49-F238E27FC236}">
                <a16:creationId xmlns="" xmlns:a16="http://schemas.microsoft.com/office/drawing/2014/main" id="{DD0FA73A-35A6-4281-83F4-83DE48741918}"/>
              </a:ext>
            </a:extLst>
          </p:cNvPr>
          <p:cNvSpPr/>
          <p:nvPr/>
        </p:nvSpPr>
        <p:spPr>
          <a:xfrm>
            <a:off x="2115034" y="1011454"/>
            <a:ext cx="51135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Uzročnik bolesti na površini ima proteine koje </a:t>
            </a:r>
            <a:r>
              <a:rPr lang="hr-HR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imunosni</a:t>
            </a:r>
            <a:r>
              <a:rPr lang="hr-HR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sustav prepoznaje kao strane</a:t>
            </a:r>
            <a:r>
              <a:rPr lang="hr-HR" dirty="0">
                <a:solidFill>
                  <a:srgbClr val="FF0000"/>
                </a:solidFill>
                <a:latin typeface="Comic Sans MS" panose="030F0702030302020204" pitchFamily="66" charset="0"/>
              </a:rPr>
              <a:t>!</a:t>
            </a:r>
            <a:r>
              <a:rPr lang="hr-HR" dirty="0" smtClean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</a:t>
            </a:r>
            <a:endParaRPr lang="hr-HR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4959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2" grpId="0"/>
      <p:bldP spid="18" grpId="0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Slika 3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511221">
            <a:off x="2241913" y="1936387"/>
            <a:ext cx="786380" cy="796152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4280951">
            <a:off x="4608547" y="3680029"/>
            <a:ext cx="868765" cy="879561"/>
          </a:xfrm>
          <a:prstGeom prst="rect">
            <a:avLst/>
          </a:prstGeom>
        </p:spPr>
      </p:pic>
      <p:pic>
        <p:nvPicPr>
          <p:cNvPr id="2" name="Slika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242925">
            <a:off x="1826410" y="3210150"/>
            <a:ext cx="890386" cy="761639"/>
          </a:xfrm>
          <a:prstGeom prst="rect">
            <a:avLst/>
          </a:prstGeom>
        </p:spPr>
      </p:pic>
      <p:sp>
        <p:nvSpPr>
          <p:cNvPr id="31" name="TekstniOkvir 30"/>
          <p:cNvSpPr txBox="1"/>
          <p:nvPr/>
        </p:nvSpPr>
        <p:spPr>
          <a:xfrm>
            <a:off x="2552681" y="5200978"/>
            <a:ext cx="21812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600" dirty="0">
                <a:latin typeface="Comic Sans MS" panose="030F0702030302020204" pitchFamily="66" charset="0"/>
              </a:rPr>
              <a:t>krv </a:t>
            </a:r>
            <a:r>
              <a:rPr lang="hr-HR" sz="1600" dirty="0" smtClean="0">
                <a:latin typeface="Comic Sans MS" panose="030F0702030302020204" pitchFamily="66" charset="0"/>
              </a:rPr>
              <a:t>davatelja </a:t>
            </a:r>
          </a:p>
          <a:p>
            <a:pPr algn="ctr"/>
            <a:r>
              <a:rPr lang="hr-HR" sz="1600" dirty="0" smtClean="0">
                <a:latin typeface="Comic Sans MS" panose="030F0702030302020204" pitchFamily="66" charset="0"/>
              </a:rPr>
              <a:t>(krvne </a:t>
            </a:r>
            <a:r>
              <a:rPr lang="hr-HR" sz="1600" dirty="0">
                <a:latin typeface="Comic Sans MS" panose="030F0702030302020204" pitchFamily="66" charset="0"/>
              </a:rPr>
              <a:t>grupe </a:t>
            </a:r>
            <a:r>
              <a:rPr lang="hr-HR" sz="1600" b="1" dirty="0" smtClean="0">
                <a:latin typeface="Comic Sans MS" panose="030F0702030302020204" pitchFamily="66" charset="0"/>
              </a:rPr>
              <a:t>A)</a:t>
            </a:r>
            <a:endParaRPr lang="hr-HR" sz="1600" b="1" dirty="0">
              <a:latin typeface="Comic Sans MS" panose="030F0702030302020204" pitchFamily="66" charset="0"/>
            </a:endParaRPr>
          </a:p>
        </p:txBody>
      </p:sp>
      <p:grpSp>
        <p:nvGrpSpPr>
          <p:cNvPr id="57" name="Grupa 56"/>
          <p:cNvGrpSpPr/>
          <p:nvPr/>
        </p:nvGrpSpPr>
        <p:grpSpPr>
          <a:xfrm>
            <a:off x="2550809" y="2597908"/>
            <a:ext cx="1978463" cy="2633902"/>
            <a:chOff x="4799498" y="1705182"/>
            <a:chExt cx="3374226" cy="4684935"/>
          </a:xfrm>
        </p:grpSpPr>
        <p:pic>
          <p:nvPicPr>
            <p:cNvPr id="50" name="Slika 4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351436">
              <a:off x="6862462" y="3985975"/>
              <a:ext cx="1311262" cy="1254250"/>
            </a:xfrm>
            <a:prstGeom prst="rect">
              <a:avLst/>
            </a:prstGeom>
          </p:spPr>
        </p:pic>
        <p:grpSp>
          <p:nvGrpSpPr>
            <p:cNvPr id="51" name="Grupa 50"/>
            <p:cNvGrpSpPr/>
            <p:nvPr/>
          </p:nvGrpSpPr>
          <p:grpSpPr>
            <a:xfrm>
              <a:off x="4799498" y="1705182"/>
              <a:ext cx="2848395" cy="4684935"/>
              <a:chOff x="4799498" y="1705180"/>
              <a:chExt cx="2848395" cy="4684935"/>
            </a:xfrm>
          </p:grpSpPr>
          <p:pic>
            <p:nvPicPr>
              <p:cNvPr id="52" name="Slika 51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351436">
                <a:off x="4799498" y="1705180"/>
                <a:ext cx="1311262" cy="1254250"/>
              </a:xfrm>
              <a:prstGeom prst="rect">
                <a:avLst/>
              </a:prstGeom>
            </p:spPr>
          </p:pic>
          <p:pic>
            <p:nvPicPr>
              <p:cNvPr id="53" name="Slika 52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351436">
                <a:off x="5435268" y="3082509"/>
                <a:ext cx="1311262" cy="1254250"/>
              </a:xfrm>
              <a:prstGeom prst="rect">
                <a:avLst/>
              </a:prstGeom>
            </p:spPr>
          </p:pic>
          <p:pic>
            <p:nvPicPr>
              <p:cNvPr id="54" name="Slika 53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351436">
                <a:off x="6336631" y="5135865"/>
                <a:ext cx="1311262" cy="1254250"/>
              </a:xfrm>
              <a:prstGeom prst="rect">
                <a:avLst/>
              </a:prstGeom>
            </p:spPr>
          </p:pic>
          <p:pic>
            <p:nvPicPr>
              <p:cNvPr id="55" name="Slika 54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351436">
                <a:off x="4799498" y="1705181"/>
                <a:ext cx="1311262" cy="1254250"/>
              </a:xfrm>
              <a:prstGeom prst="rect">
                <a:avLst/>
              </a:prstGeom>
            </p:spPr>
          </p:pic>
          <p:pic>
            <p:nvPicPr>
              <p:cNvPr id="56" name="Slika 55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351436">
                <a:off x="5435268" y="3082510"/>
                <a:ext cx="1311262" cy="1254250"/>
              </a:xfrm>
              <a:prstGeom prst="rect">
                <a:avLst/>
              </a:prstGeom>
            </p:spPr>
          </p:pic>
        </p:grpSp>
      </p:grpSp>
      <p:sp>
        <p:nvSpPr>
          <p:cNvPr id="8" name="Elipsa 7"/>
          <p:cNvSpPr/>
          <p:nvPr/>
        </p:nvSpPr>
        <p:spPr>
          <a:xfrm>
            <a:off x="1475232" y="1024127"/>
            <a:ext cx="5335162" cy="501091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12" name="Slika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2115386">
            <a:off x="4262860" y="4557338"/>
            <a:ext cx="752974" cy="593495"/>
          </a:xfrm>
          <a:prstGeom prst="rect">
            <a:avLst/>
          </a:prstGeom>
        </p:spPr>
      </p:pic>
      <p:pic>
        <p:nvPicPr>
          <p:cNvPr id="11" name="Slika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4280951">
            <a:off x="3711734" y="2950251"/>
            <a:ext cx="786380" cy="796152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720971">
            <a:off x="2254555" y="3964976"/>
            <a:ext cx="864528" cy="685095"/>
          </a:xfrm>
          <a:prstGeom prst="rect">
            <a:avLst/>
          </a:prstGeom>
        </p:spPr>
      </p:pic>
      <p:pic>
        <p:nvPicPr>
          <p:cNvPr id="37" name="Slika 3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4280951">
            <a:off x="3314984" y="2262439"/>
            <a:ext cx="786380" cy="796152"/>
          </a:xfrm>
          <a:prstGeom prst="rect">
            <a:avLst/>
          </a:prstGeom>
        </p:spPr>
      </p:pic>
      <p:sp>
        <p:nvSpPr>
          <p:cNvPr id="29" name="TekstniOkvir 28"/>
          <p:cNvSpPr txBox="1"/>
          <p:nvPr/>
        </p:nvSpPr>
        <p:spPr>
          <a:xfrm>
            <a:off x="4822835" y="4081118"/>
            <a:ext cx="19586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600" dirty="0">
                <a:latin typeface="Comic Sans MS" panose="030F0702030302020204" pitchFamily="66" charset="0"/>
              </a:rPr>
              <a:t>krv primatelja </a:t>
            </a:r>
            <a:endParaRPr lang="hr-HR" sz="1600" dirty="0" smtClean="0">
              <a:latin typeface="Comic Sans MS" panose="030F0702030302020204" pitchFamily="66" charset="0"/>
            </a:endParaRPr>
          </a:p>
          <a:p>
            <a:pPr algn="ctr"/>
            <a:r>
              <a:rPr lang="hr-HR" sz="1600" dirty="0" smtClean="0">
                <a:latin typeface="Comic Sans MS" panose="030F0702030302020204" pitchFamily="66" charset="0"/>
              </a:rPr>
              <a:t>(krvne </a:t>
            </a:r>
            <a:r>
              <a:rPr lang="hr-HR" sz="1600" dirty="0">
                <a:latin typeface="Comic Sans MS" panose="030F0702030302020204" pitchFamily="66" charset="0"/>
              </a:rPr>
              <a:t>grupe </a:t>
            </a:r>
            <a:r>
              <a:rPr lang="hr-HR" sz="1600" b="1" dirty="0" smtClean="0">
                <a:latin typeface="Comic Sans MS" panose="030F0702030302020204" pitchFamily="66" charset="0"/>
              </a:rPr>
              <a:t>B)</a:t>
            </a:r>
            <a:endParaRPr lang="hr-HR" sz="1600" b="1" dirty="0">
              <a:latin typeface="Comic Sans MS" panose="030F0702030302020204" pitchFamily="66" charset="0"/>
            </a:endParaRPr>
          </a:p>
        </p:txBody>
      </p:sp>
      <p:grpSp>
        <p:nvGrpSpPr>
          <p:cNvPr id="9" name="Grupa 8"/>
          <p:cNvGrpSpPr/>
          <p:nvPr/>
        </p:nvGrpSpPr>
        <p:grpSpPr>
          <a:xfrm>
            <a:off x="4179291" y="1658692"/>
            <a:ext cx="2009306" cy="2390185"/>
            <a:chOff x="4196461" y="1579460"/>
            <a:chExt cx="2009306" cy="2390185"/>
          </a:xfrm>
        </p:grpSpPr>
        <p:pic>
          <p:nvPicPr>
            <p:cNvPr id="49" name="Slika 4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19503389">
              <a:off x="4612858" y="3048178"/>
              <a:ext cx="743419" cy="696007"/>
            </a:xfrm>
            <a:prstGeom prst="rect">
              <a:avLst/>
            </a:prstGeom>
          </p:spPr>
        </p:pic>
        <p:pic>
          <p:nvPicPr>
            <p:cNvPr id="58" name="Slika 5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19503389">
              <a:off x="5462348" y="3273638"/>
              <a:ext cx="743419" cy="696007"/>
            </a:xfrm>
            <a:prstGeom prst="rect">
              <a:avLst/>
            </a:prstGeom>
          </p:spPr>
        </p:pic>
        <p:pic>
          <p:nvPicPr>
            <p:cNvPr id="59" name="Slika 5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19503389">
              <a:off x="5179007" y="2560380"/>
              <a:ext cx="743419" cy="696007"/>
            </a:xfrm>
            <a:prstGeom prst="rect">
              <a:avLst/>
            </a:prstGeom>
          </p:spPr>
        </p:pic>
        <p:grpSp>
          <p:nvGrpSpPr>
            <p:cNvPr id="60" name="Grupa 59"/>
            <p:cNvGrpSpPr/>
            <p:nvPr/>
          </p:nvGrpSpPr>
          <p:grpSpPr>
            <a:xfrm>
              <a:off x="4196461" y="1579460"/>
              <a:ext cx="743420" cy="1417132"/>
              <a:chOff x="7419414" y="1247981"/>
              <a:chExt cx="1644216" cy="3054454"/>
            </a:xfrm>
          </p:grpSpPr>
          <p:pic>
            <p:nvPicPr>
              <p:cNvPr id="61" name="Slika 60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 rot="19885402">
                <a:off x="7507329" y="1247981"/>
                <a:ext cx="1472335" cy="1343337"/>
              </a:xfrm>
              <a:prstGeom prst="rect">
                <a:avLst/>
              </a:prstGeom>
            </p:spPr>
          </p:pic>
          <p:pic>
            <p:nvPicPr>
              <p:cNvPr id="62" name="Slika 61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 rot="19503389">
                <a:off x="7419414" y="2802277"/>
                <a:ext cx="1644216" cy="1500158"/>
              </a:xfrm>
              <a:prstGeom prst="rect">
                <a:avLst/>
              </a:prstGeom>
            </p:spPr>
          </p:pic>
        </p:grpSp>
        <p:pic>
          <p:nvPicPr>
            <p:cNvPr id="63" name="Slika 6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19503389">
              <a:off x="5123420" y="1822322"/>
              <a:ext cx="743419" cy="696007"/>
            </a:xfrm>
            <a:prstGeom prst="rect">
              <a:avLst/>
            </a:prstGeom>
          </p:spPr>
        </p:pic>
      </p:grpSp>
      <p:grpSp>
        <p:nvGrpSpPr>
          <p:cNvPr id="69" name="Grupa 68"/>
          <p:cNvGrpSpPr/>
          <p:nvPr/>
        </p:nvGrpSpPr>
        <p:grpSpPr>
          <a:xfrm>
            <a:off x="-314632" y="1251793"/>
            <a:ext cx="2878053" cy="1659458"/>
            <a:chOff x="-314632" y="1251793"/>
            <a:chExt cx="2878053" cy="1659458"/>
          </a:xfrm>
        </p:grpSpPr>
        <p:sp>
          <p:nvSpPr>
            <p:cNvPr id="39" name="TekstniOkvir 38"/>
            <p:cNvSpPr txBox="1"/>
            <p:nvPr/>
          </p:nvSpPr>
          <p:spPr>
            <a:xfrm>
              <a:off x="-314632" y="1251793"/>
              <a:ext cx="287805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r-HR" dirty="0" smtClean="0">
                  <a:solidFill>
                    <a:srgbClr val="FF0000"/>
                  </a:solidFill>
                  <a:latin typeface="Comic Sans MS" panose="030F0702030302020204" pitchFamily="66" charset="0"/>
                </a:rPr>
                <a:t>transfuzija neodgovarajuće krvne grupe</a:t>
              </a:r>
              <a:endParaRPr lang="hr-HR" b="1" u="sng" dirty="0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  <p:cxnSp>
          <p:nvCxnSpPr>
            <p:cNvPr id="6" name="Ravni poveznik sa strelicom 5"/>
            <p:cNvCxnSpPr>
              <a:endCxn id="52" idx="1"/>
            </p:cNvCxnSpPr>
            <p:nvPr/>
          </p:nvCxnSpPr>
          <p:spPr>
            <a:xfrm>
              <a:off x="1547871" y="2002585"/>
              <a:ext cx="1004945" cy="908666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1" name="Grupa 70"/>
          <p:cNvGrpSpPr/>
          <p:nvPr/>
        </p:nvGrpSpPr>
        <p:grpSpPr>
          <a:xfrm>
            <a:off x="4297798" y="4669871"/>
            <a:ext cx="3841463" cy="1893482"/>
            <a:chOff x="4469093" y="4717891"/>
            <a:chExt cx="3841463" cy="1893482"/>
          </a:xfrm>
        </p:grpSpPr>
        <p:sp>
          <p:nvSpPr>
            <p:cNvPr id="13" name="TekstniOkvir 12"/>
            <p:cNvSpPr txBox="1"/>
            <p:nvPr/>
          </p:nvSpPr>
          <p:spPr>
            <a:xfrm>
              <a:off x="5889835" y="5411044"/>
              <a:ext cx="242072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r-HR" dirty="0" smtClean="0">
                  <a:solidFill>
                    <a:srgbClr val="FF0000"/>
                  </a:solidFill>
                  <a:latin typeface="Comic Sans MS" panose="030F0702030302020204" pitchFamily="66" charset="0"/>
                </a:rPr>
                <a:t>Sljepljivanje eritrocita = ZGRUŠAVANJE KRVI  </a:t>
              </a:r>
              <a:endParaRPr lang="hr-HR" b="1" u="sng" dirty="0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  <p:cxnSp>
          <p:nvCxnSpPr>
            <p:cNvPr id="65" name="Ravni poveznik sa strelicom 64"/>
            <p:cNvCxnSpPr/>
            <p:nvPr/>
          </p:nvCxnSpPr>
          <p:spPr>
            <a:xfrm>
              <a:off x="4469093" y="4717891"/>
              <a:ext cx="1645147" cy="1293318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2" name="Grupa 71"/>
          <p:cNvGrpSpPr/>
          <p:nvPr/>
        </p:nvGrpSpPr>
        <p:grpSpPr>
          <a:xfrm>
            <a:off x="2517535" y="1322674"/>
            <a:ext cx="2128612" cy="1230776"/>
            <a:chOff x="2517535" y="1322674"/>
            <a:chExt cx="2128612" cy="1230776"/>
          </a:xfrm>
        </p:grpSpPr>
        <p:sp>
          <p:nvSpPr>
            <p:cNvPr id="33" name="TekstniOkvir 32"/>
            <p:cNvSpPr txBox="1"/>
            <p:nvPr/>
          </p:nvSpPr>
          <p:spPr>
            <a:xfrm>
              <a:off x="2517535" y="1322674"/>
              <a:ext cx="212861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r-HR" sz="1600" dirty="0">
                  <a:latin typeface="Comic Sans MS" panose="030F0702030302020204" pitchFamily="66" charset="0"/>
                </a:rPr>
                <a:t> </a:t>
              </a:r>
              <a:r>
                <a:rPr lang="hr-HR" sz="1600" dirty="0" smtClean="0">
                  <a:latin typeface="Comic Sans MS" panose="030F0702030302020204" pitchFamily="66" charset="0"/>
                </a:rPr>
                <a:t>primatelj proizvodi antitijela </a:t>
              </a:r>
              <a:endParaRPr lang="hr-HR" sz="1600" dirty="0">
                <a:latin typeface="Comic Sans MS" panose="030F0702030302020204" pitchFamily="66" charset="0"/>
              </a:endParaRPr>
            </a:p>
          </p:txBody>
        </p:sp>
        <p:cxnSp>
          <p:nvCxnSpPr>
            <p:cNvPr id="23" name="Ravni poveznik 22"/>
            <p:cNvCxnSpPr/>
            <p:nvPr/>
          </p:nvCxnSpPr>
          <p:spPr>
            <a:xfrm flipH="1">
              <a:off x="2691498" y="1817832"/>
              <a:ext cx="643594" cy="57233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Ravni poveznik 65"/>
            <p:cNvCxnSpPr/>
            <p:nvPr/>
          </p:nvCxnSpPr>
          <p:spPr>
            <a:xfrm>
              <a:off x="3316460" y="1846456"/>
              <a:ext cx="361227" cy="70699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7" name="Pravokutnik 66">
            <a:extLst>
              <a:ext uri="{FF2B5EF4-FFF2-40B4-BE49-F238E27FC236}">
                <a16:creationId xmlns="" xmlns:a16="http://schemas.microsoft.com/office/drawing/2014/main" id="{0B522D6F-578A-4B5E-B168-25FB7E4A9137}"/>
              </a:ext>
            </a:extLst>
          </p:cNvPr>
          <p:cNvSpPr/>
          <p:nvPr/>
        </p:nvSpPr>
        <p:spPr>
          <a:xfrm>
            <a:off x="160616" y="614413"/>
            <a:ext cx="89833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Promotri animaciju i opiši </a:t>
            </a:r>
            <a:r>
              <a:rPr lang="hr-HR" dirty="0" err="1" smtClean="0">
                <a:solidFill>
                  <a:srgbClr val="000000"/>
                </a:solidFill>
                <a:latin typeface="Comic Sans MS" panose="030F0702030302020204" pitchFamily="66" charset="0"/>
              </a:rPr>
              <a:t>imunosnu</a:t>
            </a:r>
            <a:r>
              <a:rPr lang="hr-HR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 reakciju tijela na neodgovarajuću krvnu grupu.</a:t>
            </a:r>
            <a:endParaRPr lang="hr-HR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4953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75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75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75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75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975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75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175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275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3750"/>
                            </p:stCondLst>
                            <p:childTnLst>
                              <p:par>
                                <p:cTn id="5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2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9489" y="1362543"/>
            <a:ext cx="4905567" cy="4360504"/>
          </a:xfrm>
          <a:prstGeom prst="rect">
            <a:avLst/>
          </a:prstGeom>
        </p:spPr>
      </p:pic>
      <p:sp>
        <p:nvSpPr>
          <p:cNvPr id="4" name="Pravokutnik 3">
            <a:extLst>
              <a:ext uri="{FF2B5EF4-FFF2-40B4-BE49-F238E27FC236}">
                <a16:creationId xmlns="" xmlns:a16="http://schemas.microsoft.com/office/drawing/2014/main" id="{B73FED3B-5826-407E-A3E5-546350C35E71}"/>
              </a:ext>
            </a:extLst>
          </p:cNvPr>
          <p:cNvSpPr/>
          <p:nvPr/>
        </p:nvSpPr>
        <p:spPr>
          <a:xfrm>
            <a:off x="253111" y="637680"/>
            <a:ext cx="27558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400" dirty="0">
                <a:solidFill>
                  <a:srgbClr val="00B050"/>
                </a:solidFill>
                <a:latin typeface="Comic Sans MS" panose="030F0702030302020204" pitchFamily="66" charset="0"/>
              </a:rPr>
              <a:t>P</a:t>
            </a:r>
            <a:r>
              <a:rPr lang="hr-HR" sz="24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rirođena imunost</a:t>
            </a:r>
            <a:endParaRPr lang="hr-HR" sz="2400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Pravokutnik 4">
            <a:extLst>
              <a:ext uri="{FF2B5EF4-FFF2-40B4-BE49-F238E27FC236}">
                <a16:creationId xmlns="" xmlns:a16="http://schemas.microsoft.com/office/drawing/2014/main" id="{B73FED3B-5826-407E-A3E5-546350C35E71}"/>
              </a:ext>
            </a:extLst>
          </p:cNvPr>
          <p:cNvSpPr/>
          <p:nvPr/>
        </p:nvSpPr>
        <p:spPr>
          <a:xfrm>
            <a:off x="3023081" y="1842175"/>
            <a:ext cx="414581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1600" dirty="0">
                <a:latin typeface="Comic Sans MS" panose="030F0702030302020204" pitchFamily="66" charset="0"/>
              </a:rPr>
              <a:t>l</a:t>
            </a:r>
            <a:r>
              <a:rPr lang="hr-HR" sz="1600" dirty="0" smtClean="0">
                <a:latin typeface="Comic Sans MS" panose="030F0702030302020204" pitchFamily="66" charset="0"/>
              </a:rPr>
              <a:t>eukociti prepoznaju i uništavaju uzročnike bolesti</a:t>
            </a:r>
            <a:r>
              <a:rPr lang="hr-HR" sz="16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 </a:t>
            </a:r>
            <a:endParaRPr lang="hr-HR" sz="1600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Pravokutnik 5">
            <a:extLst>
              <a:ext uri="{FF2B5EF4-FFF2-40B4-BE49-F238E27FC236}">
                <a16:creationId xmlns="" xmlns:a16="http://schemas.microsoft.com/office/drawing/2014/main" id="{B73FED3B-5826-407E-A3E5-546350C35E71}"/>
              </a:ext>
            </a:extLst>
          </p:cNvPr>
          <p:cNvSpPr/>
          <p:nvPr/>
        </p:nvSpPr>
        <p:spPr>
          <a:xfrm>
            <a:off x="4350352" y="4457359"/>
            <a:ext cx="11753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1600" dirty="0" smtClean="0">
                <a:latin typeface="Comic Sans MS" panose="030F0702030302020204" pitchFamily="66" charset="0"/>
              </a:rPr>
              <a:t>bakterije</a:t>
            </a:r>
            <a:r>
              <a:rPr lang="hr-HR" sz="24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 </a:t>
            </a:r>
            <a:endParaRPr lang="hr-HR" sz="2400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Pravokutnik 6">
            <a:extLst>
              <a:ext uri="{FF2B5EF4-FFF2-40B4-BE49-F238E27FC236}">
                <a16:creationId xmlns="" xmlns:a16="http://schemas.microsoft.com/office/drawing/2014/main" id="{0B522D6F-578A-4B5E-B168-25FB7E4A9137}"/>
              </a:ext>
            </a:extLst>
          </p:cNvPr>
          <p:cNvSpPr/>
          <p:nvPr/>
        </p:nvSpPr>
        <p:spPr>
          <a:xfrm>
            <a:off x="10620" y="5802569"/>
            <a:ext cx="91333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0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Na koji način naša prirođena imunost brani organizam od uzročnika bolesti? </a:t>
            </a:r>
            <a:endParaRPr lang="hr-HR" sz="2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9459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7833" y="3084822"/>
            <a:ext cx="4972781" cy="2346209"/>
          </a:xfrm>
          <a:prstGeom prst="rect">
            <a:avLst/>
          </a:prstGeom>
        </p:spPr>
      </p:pic>
      <p:pic>
        <p:nvPicPr>
          <p:cNvPr id="2050" name="Picture 2" descr="El riesgo es no vacunar a tu hijo | Mamás y Papás | EL PAÍ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898" y="1088160"/>
            <a:ext cx="3625692" cy="24195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ravokutnik 3">
            <a:extLst>
              <a:ext uri="{FF2B5EF4-FFF2-40B4-BE49-F238E27FC236}">
                <a16:creationId xmlns="" xmlns:a16="http://schemas.microsoft.com/office/drawing/2014/main" id="{B73FED3B-5826-407E-A3E5-546350C35E71}"/>
              </a:ext>
            </a:extLst>
          </p:cNvPr>
          <p:cNvSpPr/>
          <p:nvPr/>
        </p:nvSpPr>
        <p:spPr>
          <a:xfrm>
            <a:off x="280074" y="551837"/>
            <a:ext cx="39212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400" dirty="0">
                <a:solidFill>
                  <a:srgbClr val="00B050"/>
                </a:solidFill>
                <a:latin typeface="Comic Sans MS" panose="030F0702030302020204" pitchFamily="66" charset="0"/>
              </a:rPr>
              <a:t>U</a:t>
            </a:r>
            <a:r>
              <a:rPr lang="hr-HR" sz="24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mjetno stečena imunost </a:t>
            </a:r>
            <a:endParaRPr lang="hr-HR" sz="2400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Pravokutnik 4">
            <a:extLst>
              <a:ext uri="{FF2B5EF4-FFF2-40B4-BE49-F238E27FC236}">
                <a16:creationId xmlns="" xmlns:a16="http://schemas.microsoft.com/office/drawing/2014/main" id="{B73FED3B-5826-407E-A3E5-546350C35E71}"/>
              </a:ext>
            </a:extLst>
          </p:cNvPr>
          <p:cNvSpPr/>
          <p:nvPr/>
        </p:nvSpPr>
        <p:spPr>
          <a:xfrm>
            <a:off x="3402382" y="3710605"/>
            <a:ext cx="9509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cjepivo</a:t>
            </a:r>
            <a:r>
              <a:rPr lang="hr-HR" sz="24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 </a:t>
            </a:r>
            <a:endParaRPr lang="hr-HR" sz="2400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Pravokutnik 5">
            <a:extLst>
              <a:ext uri="{FF2B5EF4-FFF2-40B4-BE49-F238E27FC236}">
                <a16:creationId xmlns="" xmlns:a16="http://schemas.microsoft.com/office/drawing/2014/main" id="{B73FED3B-5826-407E-A3E5-546350C35E71}"/>
              </a:ext>
            </a:extLst>
          </p:cNvPr>
          <p:cNvSpPr/>
          <p:nvPr/>
        </p:nvSpPr>
        <p:spPr>
          <a:xfrm>
            <a:off x="5123852" y="2935506"/>
            <a:ext cx="172484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Cjepivo sadrži oslabljene uzročnike bolesti. </a:t>
            </a:r>
            <a:endParaRPr lang="hr-HR" sz="1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7" name="Ravni poveznik 6"/>
          <p:cNvCxnSpPr/>
          <p:nvPr/>
        </p:nvCxnSpPr>
        <p:spPr>
          <a:xfrm>
            <a:off x="5925312" y="4952495"/>
            <a:ext cx="121920" cy="74371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avni poveznik 9"/>
          <p:cNvCxnSpPr/>
          <p:nvPr/>
        </p:nvCxnSpPr>
        <p:spPr>
          <a:xfrm flipH="1">
            <a:off x="6047232" y="5165855"/>
            <a:ext cx="573024" cy="53035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ravokutnik 12">
            <a:extLst>
              <a:ext uri="{FF2B5EF4-FFF2-40B4-BE49-F238E27FC236}">
                <a16:creationId xmlns="" xmlns:a16="http://schemas.microsoft.com/office/drawing/2014/main" id="{B73FED3B-5826-407E-A3E5-546350C35E71}"/>
              </a:ext>
            </a:extLst>
          </p:cNvPr>
          <p:cNvSpPr/>
          <p:nvPr/>
        </p:nvSpPr>
        <p:spPr>
          <a:xfrm>
            <a:off x="5123852" y="5660803"/>
            <a:ext cx="282998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Oslabljeni uzročnici bolesti potiču proizvodnju antitijela.</a:t>
            </a:r>
            <a:endParaRPr lang="hr-HR" sz="1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Pravokutnik 13">
            <a:extLst>
              <a:ext uri="{FF2B5EF4-FFF2-40B4-BE49-F238E27FC236}">
                <a16:creationId xmlns="" xmlns:a16="http://schemas.microsoft.com/office/drawing/2014/main" id="{B73FED3B-5826-407E-A3E5-546350C35E71}"/>
              </a:ext>
            </a:extLst>
          </p:cNvPr>
          <p:cNvSpPr/>
          <p:nvPr/>
        </p:nvSpPr>
        <p:spPr>
          <a:xfrm>
            <a:off x="6947221" y="2935506"/>
            <a:ext cx="22949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Nastala antitijela kasnije prepoznaju i uništavaju pravog uzročnika bolesti. </a:t>
            </a:r>
            <a:endParaRPr lang="hr-HR" sz="1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5" name="Pravokutnik 14">
            <a:extLst>
              <a:ext uri="{FF2B5EF4-FFF2-40B4-BE49-F238E27FC236}">
                <a16:creationId xmlns="" xmlns:a16="http://schemas.microsoft.com/office/drawing/2014/main" id="{0B522D6F-578A-4B5E-B168-25FB7E4A9137}"/>
              </a:ext>
            </a:extLst>
          </p:cNvPr>
          <p:cNvSpPr/>
          <p:nvPr/>
        </p:nvSpPr>
        <p:spPr>
          <a:xfrm>
            <a:off x="79260" y="6154648"/>
            <a:ext cx="50445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0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Što je cjepivo i kako djeluje u tijelu? </a:t>
            </a:r>
            <a:endParaRPr lang="hr-HR" sz="2000" dirty="0">
              <a:latin typeface="Comic Sans MS" panose="030F0702030302020204" pitchFamily="66" charset="0"/>
            </a:endParaRPr>
          </a:p>
        </p:txBody>
      </p:sp>
      <p:sp>
        <p:nvSpPr>
          <p:cNvPr id="16" name="Pravokutnik 15">
            <a:extLst>
              <a:ext uri="{FF2B5EF4-FFF2-40B4-BE49-F238E27FC236}">
                <a16:creationId xmlns="" xmlns:a16="http://schemas.microsoft.com/office/drawing/2014/main" id="{0B522D6F-578A-4B5E-B168-25FB7E4A9137}"/>
              </a:ext>
            </a:extLst>
          </p:cNvPr>
          <p:cNvSpPr/>
          <p:nvPr/>
        </p:nvSpPr>
        <p:spPr>
          <a:xfrm>
            <a:off x="79260" y="5798146"/>
            <a:ext cx="527158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0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Kako se na umjetan način stječe imunost? </a:t>
            </a:r>
            <a:endParaRPr lang="hr-HR" sz="2000" dirty="0">
              <a:latin typeface="Comic Sans MS" panose="030F0702030302020204" pitchFamily="66" charset="0"/>
            </a:endParaRPr>
          </a:p>
        </p:txBody>
      </p:sp>
      <p:sp>
        <p:nvSpPr>
          <p:cNvPr id="17" name="Pravokutnik 16">
            <a:extLst>
              <a:ext uri="{FF2B5EF4-FFF2-40B4-BE49-F238E27FC236}">
                <a16:creationId xmlns="" xmlns:a16="http://schemas.microsoft.com/office/drawing/2014/main" id="{B73FED3B-5826-407E-A3E5-546350C35E71}"/>
              </a:ext>
            </a:extLst>
          </p:cNvPr>
          <p:cNvSpPr/>
          <p:nvPr/>
        </p:nvSpPr>
        <p:spPr>
          <a:xfrm>
            <a:off x="344193" y="3761227"/>
            <a:ext cx="30723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Cijepljenjem se na umjetan način stječe imunost.</a:t>
            </a:r>
            <a:r>
              <a:rPr lang="hr-HR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endParaRPr lang="hr-HR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4399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3" grpId="0"/>
      <p:bldP spid="14" grpId="0"/>
      <p:bldP spid="15" grpId="0"/>
      <p:bldP spid="16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avokutnik 5">
            <a:extLst>
              <a:ext uri="{FF2B5EF4-FFF2-40B4-BE49-F238E27FC236}">
                <a16:creationId xmlns="" xmlns:a16="http://schemas.microsoft.com/office/drawing/2014/main" id="{B73FED3B-5826-407E-A3E5-546350C35E71}"/>
              </a:ext>
            </a:extLst>
          </p:cNvPr>
          <p:cNvSpPr/>
          <p:nvPr/>
        </p:nvSpPr>
        <p:spPr>
          <a:xfrm>
            <a:off x="237036" y="466925"/>
            <a:ext cx="39052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400" dirty="0">
                <a:solidFill>
                  <a:srgbClr val="00B050"/>
                </a:solidFill>
                <a:latin typeface="Comic Sans MS" panose="030F0702030302020204" pitchFamily="66" charset="0"/>
              </a:rPr>
              <a:t>P</a:t>
            </a:r>
            <a:r>
              <a:rPr lang="hr-HR" sz="24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rirodno stečena imunost </a:t>
            </a:r>
            <a:endParaRPr lang="hr-HR" sz="2400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Pravokutnik 3">
            <a:extLst>
              <a:ext uri="{FF2B5EF4-FFF2-40B4-BE49-F238E27FC236}">
                <a16:creationId xmlns="" xmlns:a16="http://schemas.microsoft.com/office/drawing/2014/main" id="{0B522D6F-578A-4B5E-B168-25FB7E4A9137}"/>
              </a:ext>
            </a:extLst>
          </p:cNvPr>
          <p:cNvSpPr/>
          <p:nvPr/>
        </p:nvSpPr>
        <p:spPr>
          <a:xfrm>
            <a:off x="128028" y="5820036"/>
            <a:ext cx="90159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0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Zašto osoba koja je preboljela vodene kozice najvjerojatnije neće ponovno oboljeti od iste bolesti? </a:t>
            </a:r>
            <a:endParaRPr lang="hr-HR" sz="2000" dirty="0">
              <a:latin typeface="Comic Sans MS" panose="030F0702030302020204" pitchFamily="66" charset="0"/>
            </a:endParaRPr>
          </a:p>
        </p:txBody>
      </p:sp>
      <p:sp>
        <p:nvSpPr>
          <p:cNvPr id="14" name="Pravokutnik 13">
            <a:extLst>
              <a:ext uri="{FF2B5EF4-FFF2-40B4-BE49-F238E27FC236}">
                <a16:creationId xmlns="" xmlns:a16="http://schemas.microsoft.com/office/drawing/2014/main" id="{B73FED3B-5826-407E-A3E5-546350C35E71}"/>
              </a:ext>
            </a:extLst>
          </p:cNvPr>
          <p:cNvSpPr/>
          <p:nvPr/>
        </p:nvSpPr>
        <p:spPr>
          <a:xfrm>
            <a:off x="5585257" y="3735231"/>
            <a:ext cx="357182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Za vrijeme trajanja bolesti </a:t>
            </a:r>
            <a:r>
              <a:rPr lang="hr-HR" sz="16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imunosni</a:t>
            </a:r>
            <a:r>
              <a:rPr lang="hr-HR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sustav stvara specifična antitijela koja trajno ostaju u organizmu i štite ga kada ponovno dođe u kontakt s istim uzročnikom bolesti. </a:t>
            </a:r>
            <a:endParaRPr lang="hr-HR" sz="1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24" name="Ravni poveznik 23"/>
          <p:cNvCxnSpPr/>
          <p:nvPr/>
        </p:nvCxnSpPr>
        <p:spPr>
          <a:xfrm flipV="1">
            <a:off x="5145027" y="1546447"/>
            <a:ext cx="0" cy="511139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upa 24"/>
          <p:cNvGrpSpPr/>
          <p:nvPr/>
        </p:nvGrpSpPr>
        <p:grpSpPr>
          <a:xfrm>
            <a:off x="1976184" y="868513"/>
            <a:ext cx="6911784" cy="4008288"/>
            <a:chOff x="1174034" y="1099345"/>
            <a:chExt cx="7210738" cy="4057871"/>
          </a:xfrm>
        </p:grpSpPr>
        <p:pic>
          <p:nvPicPr>
            <p:cNvPr id="5" name="Slika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74034" y="1099345"/>
              <a:ext cx="3970993" cy="4057871"/>
            </a:xfrm>
            <a:prstGeom prst="rect">
              <a:avLst/>
            </a:prstGeom>
          </p:spPr>
        </p:pic>
        <p:pic>
          <p:nvPicPr>
            <p:cNvPr id="1026" name="Picture 2" descr="Fighting Infections with Your Immune System | Lesson Plan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7688" y="1838979"/>
              <a:ext cx="3314678" cy="2042495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3" name="Ravni poveznik 2"/>
            <p:cNvCxnSpPr/>
            <p:nvPr/>
          </p:nvCxnSpPr>
          <p:spPr>
            <a:xfrm flipV="1">
              <a:off x="2901696" y="2560320"/>
              <a:ext cx="585992" cy="353568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Ravni poveznik 7"/>
            <p:cNvCxnSpPr/>
            <p:nvPr/>
          </p:nvCxnSpPr>
          <p:spPr>
            <a:xfrm>
              <a:off x="2901696" y="2913888"/>
              <a:ext cx="585992" cy="329184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avni poveznik 14"/>
            <p:cNvCxnSpPr/>
            <p:nvPr/>
          </p:nvCxnSpPr>
          <p:spPr>
            <a:xfrm>
              <a:off x="6572310" y="2016707"/>
              <a:ext cx="657979" cy="324157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avni poveznik 16"/>
            <p:cNvCxnSpPr/>
            <p:nvPr/>
          </p:nvCxnSpPr>
          <p:spPr>
            <a:xfrm flipV="1">
              <a:off x="6699959" y="2340864"/>
              <a:ext cx="530330" cy="420624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Pravokutnik 22">
              <a:extLst>
                <a:ext uri="{FF2B5EF4-FFF2-40B4-BE49-F238E27FC236}">
                  <a16:creationId xmlns="" xmlns:a16="http://schemas.microsoft.com/office/drawing/2014/main" id="{B73FED3B-5826-407E-A3E5-546350C35E71}"/>
                </a:ext>
              </a:extLst>
            </p:cNvPr>
            <p:cNvSpPr/>
            <p:nvPr/>
          </p:nvSpPr>
          <p:spPr>
            <a:xfrm>
              <a:off x="7230289" y="2066353"/>
              <a:ext cx="115448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hr-HR" sz="1600" dirty="0" smtClean="0">
                  <a:latin typeface="Comic Sans MS" panose="030F0702030302020204" pitchFamily="66" charset="0"/>
                </a:rPr>
                <a:t>antitijela</a:t>
              </a:r>
              <a:r>
                <a:rPr lang="hr-HR" sz="2400" dirty="0" smtClean="0">
                  <a:solidFill>
                    <a:srgbClr val="00B050"/>
                  </a:solidFill>
                  <a:latin typeface="Comic Sans MS" panose="030F0702030302020204" pitchFamily="66" charset="0"/>
                </a:rPr>
                <a:t> </a:t>
              </a:r>
              <a:endParaRPr lang="hr-HR" sz="2400" dirty="0">
                <a:solidFill>
                  <a:srgbClr val="00B05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26" name="Pravokutnik 25">
              <a:extLst>
                <a:ext uri="{FF2B5EF4-FFF2-40B4-BE49-F238E27FC236}">
                  <a16:creationId xmlns="" xmlns:a16="http://schemas.microsoft.com/office/drawing/2014/main" id="{B73FED3B-5826-407E-A3E5-546350C35E71}"/>
                </a:ext>
              </a:extLst>
            </p:cNvPr>
            <p:cNvSpPr/>
            <p:nvPr/>
          </p:nvSpPr>
          <p:spPr>
            <a:xfrm>
              <a:off x="3504022" y="1220642"/>
              <a:ext cx="321915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hr-HR" sz="1600" dirty="0">
                  <a:latin typeface="Comic Sans MS" panose="030F0702030302020204" pitchFamily="66" charset="0"/>
                </a:rPr>
                <a:t>v</a:t>
              </a:r>
              <a:r>
                <a:rPr lang="hr-HR" sz="1600" dirty="0" smtClean="0">
                  <a:latin typeface="Comic Sans MS" panose="030F0702030302020204" pitchFamily="66" charset="0"/>
                </a:rPr>
                <a:t>irus – uzročnik vodenih kozica</a:t>
              </a:r>
              <a:r>
                <a:rPr lang="hr-HR" sz="2400" dirty="0" smtClean="0">
                  <a:solidFill>
                    <a:srgbClr val="00B050"/>
                  </a:solidFill>
                  <a:latin typeface="Comic Sans MS" panose="030F0702030302020204" pitchFamily="66" charset="0"/>
                </a:rPr>
                <a:t> </a:t>
              </a:r>
              <a:endParaRPr lang="hr-HR" sz="2400" dirty="0">
                <a:solidFill>
                  <a:srgbClr val="00B050"/>
                </a:solidFill>
                <a:latin typeface="Comic Sans MS" panose="030F0702030302020204" pitchFamily="66" charset="0"/>
              </a:endParaRPr>
            </a:p>
          </p:txBody>
        </p:sp>
      </p:grpSp>
      <p:sp>
        <p:nvSpPr>
          <p:cNvPr id="27" name="Pravokutnik 26">
            <a:extLst>
              <a:ext uri="{FF2B5EF4-FFF2-40B4-BE49-F238E27FC236}">
                <a16:creationId xmlns="" xmlns:a16="http://schemas.microsoft.com/office/drawing/2014/main" id="{0B522D6F-578A-4B5E-B168-25FB7E4A9137}"/>
              </a:ext>
            </a:extLst>
          </p:cNvPr>
          <p:cNvSpPr/>
          <p:nvPr/>
        </p:nvSpPr>
        <p:spPr>
          <a:xfrm>
            <a:off x="115836" y="5390185"/>
            <a:ext cx="527158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0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Kako se na prirodan način stječe imunost? </a:t>
            </a:r>
            <a:endParaRPr lang="hr-HR" sz="2000" dirty="0">
              <a:latin typeface="Comic Sans MS" panose="030F0702030302020204" pitchFamily="66" charset="0"/>
            </a:endParaRPr>
          </a:p>
        </p:txBody>
      </p:sp>
      <p:sp>
        <p:nvSpPr>
          <p:cNvPr id="28" name="Pravokutnik 27">
            <a:extLst>
              <a:ext uri="{FF2B5EF4-FFF2-40B4-BE49-F238E27FC236}">
                <a16:creationId xmlns="" xmlns:a16="http://schemas.microsoft.com/office/drawing/2014/main" id="{B73FED3B-5826-407E-A3E5-546350C35E71}"/>
              </a:ext>
            </a:extLst>
          </p:cNvPr>
          <p:cNvSpPr/>
          <p:nvPr/>
        </p:nvSpPr>
        <p:spPr>
          <a:xfrm>
            <a:off x="49598" y="1589163"/>
            <a:ext cx="239822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Prirodno stječemo imunost nakon što prebolimo neku zaraznu bolest. </a:t>
            </a:r>
          </a:p>
          <a:p>
            <a:pPr algn="ctr"/>
            <a:r>
              <a:rPr lang="hr-HR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npr. vodene kozice </a:t>
            </a:r>
            <a:endParaRPr lang="hr-HR" sz="1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30" name="Ravni poveznik 29"/>
          <p:cNvCxnSpPr/>
          <p:nvPr/>
        </p:nvCxnSpPr>
        <p:spPr>
          <a:xfrm>
            <a:off x="5671407" y="1412342"/>
            <a:ext cx="875" cy="545394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6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4" grpId="0"/>
      <p:bldP spid="27" grpId="0"/>
      <p:bldP spid="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944" y="859866"/>
            <a:ext cx="7556418" cy="3992880"/>
          </a:xfrm>
          <a:prstGeom prst="rect">
            <a:avLst/>
          </a:prstGeom>
        </p:spPr>
      </p:pic>
      <p:sp>
        <p:nvSpPr>
          <p:cNvPr id="5" name="Pravokutnik 4">
            <a:extLst>
              <a:ext uri="{FF2B5EF4-FFF2-40B4-BE49-F238E27FC236}">
                <a16:creationId xmlns="" xmlns:a16="http://schemas.microsoft.com/office/drawing/2014/main" id="{1B2C1C81-3A28-4DE1-89B9-D2437BAE59E6}"/>
              </a:ext>
            </a:extLst>
          </p:cNvPr>
          <p:cNvSpPr/>
          <p:nvPr/>
        </p:nvSpPr>
        <p:spPr>
          <a:xfrm>
            <a:off x="251285" y="5539929"/>
            <a:ext cx="543770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0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Koje bolesti nazivamo zaraznim bolestima?</a:t>
            </a:r>
            <a:r>
              <a:rPr lang="hr-HR" sz="3200" b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endParaRPr lang="hr-HR" sz="3200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Pravokutnik 5">
            <a:extLst>
              <a:ext uri="{FF2B5EF4-FFF2-40B4-BE49-F238E27FC236}">
                <a16:creationId xmlns="" xmlns:a16="http://schemas.microsoft.com/office/drawing/2014/main" id="{1B2C1C81-3A28-4DE1-89B9-D2437BAE59E6}"/>
              </a:ext>
            </a:extLst>
          </p:cNvPr>
          <p:cNvSpPr/>
          <p:nvPr/>
        </p:nvSpPr>
        <p:spPr>
          <a:xfrm>
            <a:off x="251285" y="5901567"/>
            <a:ext cx="550663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0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Koji su najčešći uzročnici zaraznih bolesti?</a:t>
            </a:r>
            <a:r>
              <a:rPr lang="hr-HR" sz="3200" b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endParaRPr lang="hr-HR" sz="3200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Pravokutnik 6">
            <a:extLst>
              <a:ext uri="{FF2B5EF4-FFF2-40B4-BE49-F238E27FC236}">
                <a16:creationId xmlns="" xmlns:a16="http://schemas.microsoft.com/office/drawing/2014/main" id="{1B2C1C81-3A28-4DE1-89B9-D2437BAE59E6}"/>
              </a:ext>
            </a:extLst>
          </p:cNvPr>
          <p:cNvSpPr/>
          <p:nvPr/>
        </p:nvSpPr>
        <p:spPr>
          <a:xfrm>
            <a:off x="251285" y="598256"/>
            <a:ext cx="29113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800" dirty="0">
                <a:solidFill>
                  <a:srgbClr val="00B050"/>
                </a:solidFill>
                <a:latin typeface="Comic Sans MS" panose="030F0702030302020204" pitchFamily="66" charset="0"/>
              </a:rPr>
              <a:t>Zarazne bolesti </a:t>
            </a:r>
          </a:p>
        </p:txBody>
      </p:sp>
      <p:sp>
        <p:nvSpPr>
          <p:cNvPr id="8" name="Pravokutnik 7">
            <a:extLst>
              <a:ext uri="{FF2B5EF4-FFF2-40B4-BE49-F238E27FC236}">
                <a16:creationId xmlns="" xmlns:a16="http://schemas.microsoft.com/office/drawing/2014/main" id="{B73FED3B-5826-407E-A3E5-546350C35E71}"/>
              </a:ext>
            </a:extLst>
          </p:cNvPr>
          <p:cNvSpPr/>
          <p:nvPr/>
        </p:nvSpPr>
        <p:spPr>
          <a:xfrm>
            <a:off x="1561009" y="4875830"/>
            <a:ext cx="638828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Bolesti koje se mogu prenijeti sa zaraženog na zdravi organizam. </a:t>
            </a:r>
            <a:endParaRPr lang="hr-HR" sz="1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Pravokutnik 8">
            <a:extLst>
              <a:ext uri="{FF2B5EF4-FFF2-40B4-BE49-F238E27FC236}">
                <a16:creationId xmlns="" xmlns:a16="http://schemas.microsoft.com/office/drawing/2014/main" id="{B73FED3B-5826-407E-A3E5-546350C35E71}"/>
              </a:ext>
            </a:extLst>
          </p:cNvPr>
          <p:cNvSpPr/>
          <p:nvPr/>
        </p:nvSpPr>
        <p:spPr>
          <a:xfrm>
            <a:off x="4017697" y="1121476"/>
            <a:ext cx="296831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uzročnici mogu biti: virusi, bakterije, gljivice i </a:t>
            </a:r>
            <a:r>
              <a:rPr lang="hr-HR" sz="16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heterotrofni</a:t>
            </a:r>
            <a:r>
              <a:rPr lang="hr-HR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hr-HR" sz="16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protisti</a:t>
            </a:r>
            <a:r>
              <a:rPr lang="hr-HR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endParaRPr lang="hr-HR" sz="1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416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>
            <a:extLst>
              <a:ext uri="{FF2B5EF4-FFF2-40B4-BE49-F238E27FC236}">
                <a16:creationId xmlns="" xmlns:a16="http://schemas.microsoft.com/office/drawing/2014/main" id="{1B2C1C81-3A28-4DE1-89B9-D2437BAE59E6}"/>
              </a:ext>
            </a:extLst>
          </p:cNvPr>
          <p:cNvSpPr/>
          <p:nvPr/>
        </p:nvSpPr>
        <p:spPr>
          <a:xfrm>
            <a:off x="373645" y="598256"/>
            <a:ext cx="12618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8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Virusi </a:t>
            </a:r>
            <a:endParaRPr lang="hr-HR" sz="2800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15" name="Grupa 14"/>
          <p:cNvGrpSpPr/>
          <p:nvPr/>
        </p:nvGrpSpPr>
        <p:grpSpPr>
          <a:xfrm>
            <a:off x="451161" y="1188282"/>
            <a:ext cx="1762580" cy="2133404"/>
            <a:chOff x="104258" y="1710237"/>
            <a:chExt cx="1800656" cy="2359052"/>
          </a:xfrm>
        </p:grpSpPr>
        <p:pic>
          <p:nvPicPr>
            <p:cNvPr id="3" name="Slika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8981" y="1710237"/>
              <a:ext cx="1731211" cy="1716009"/>
            </a:xfrm>
            <a:prstGeom prst="rect">
              <a:avLst/>
            </a:prstGeom>
          </p:spPr>
        </p:pic>
        <p:sp>
          <p:nvSpPr>
            <p:cNvPr id="9" name="Pravokutnik 8">
              <a:extLst>
                <a:ext uri="{FF2B5EF4-FFF2-40B4-BE49-F238E27FC236}">
                  <a16:creationId xmlns="" xmlns:a16="http://schemas.microsoft.com/office/drawing/2014/main" id="{B73FED3B-5826-407E-A3E5-546350C35E71}"/>
                </a:ext>
              </a:extLst>
            </p:cNvPr>
            <p:cNvSpPr/>
            <p:nvPr/>
          </p:nvSpPr>
          <p:spPr>
            <a:xfrm>
              <a:off x="104258" y="3484514"/>
              <a:ext cx="1800656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hr-HR" sz="1600" dirty="0" err="1">
                  <a:latin typeface="Comic Sans MS" panose="030F0702030302020204" pitchFamily="66" charset="0"/>
                </a:rPr>
                <a:t>k</a:t>
              </a:r>
              <a:r>
                <a:rPr lang="hr-HR" sz="1600" dirty="0" err="1" smtClean="0">
                  <a:latin typeface="Comic Sans MS" panose="030F0702030302020204" pitchFamily="66" charset="0"/>
                </a:rPr>
                <a:t>oronavirus</a:t>
              </a:r>
              <a:r>
                <a:rPr lang="hr-HR" sz="1600" dirty="0" smtClean="0">
                  <a:latin typeface="Comic Sans MS" panose="030F0702030302020204" pitchFamily="66" charset="0"/>
                </a:rPr>
                <a:t> (COVID 19)</a:t>
              </a:r>
              <a:r>
                <a:rPr lang="hr-HR" sz="1600" dirty="0" smtClean="0">
                  <a:solidFill>
                    <a:srgbClr val="00B050"/>
                  </a:solidFill>
                  <a:latin typeface="Comic Sans MS" panose="030F0702030302020204" pitchFamily="66" charset="0"/>
                </a:rPr>
                <a:t> </a:t>
              </a:r>
              <a:endParaRPr lang="hr-HR" sz="1600" dirty="0">
                <a:solidFill>
                  <a:srgbClr val="00B050"/>
                </a:solidFill>
                <a:latin typeface="Comic Sans MS" panose="030F0702030302020204" pitchFamily="66" charset="0"/>
              </a:endParaRPr>
            </a:p>
          </p:txBody>
        </p:sp>
      </p:grpSp>
      <p:grpSp>
        <p:nvGrpSpPr>
          <p:cNvPr id="17" name="Grupa 16"/>
          <p:cNvGrpSpPr/>
          <p:nvPr/>
        </p:nvGrpSpPr>
        <p:grpSpPr>
          <a:xfrm>
            <a:off x="2392114" y="1309176"/>
            <a:ext cx="1489375" cy="2531590"/>
            <a:chOff x="3512952" y="1291477"/>
            <a:chExt cx="1692289" cy="3044607"/>
          </a:xfrm>
        </p:grpSpPr>
        <p:pic>
          <p:nvPicPr>
            <p:cNvPr id="8" name="Slika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512952" y="1291477"/>
              <a:ext cx="1692289" cy="2213610"/>
            </a:xfrm>
            <a:prstGeom prst="rect">
              <a:avLst/>
            </a:prstGeom>
          </p:spPr>
        </p:pic>
        <p:sp>
          <p:nvSpPr>
            <p:cNvPr id="11" name="Pravokutnik 10">
              <a:extLst>
                <a:ext uri="{FF2B5EF4-FFF2-40B4-BE49-F238E27FC236}">
                  <a16:creationId xmlns="" xmlns:a16="http://schemas.microsoft.com/office/drawing/2014/main" id="{B73FED3B-5826-407E-A3E5-546350C35E71}"/>
                </a:ext>
              </a:extLst>
            </p:cNvPr>
            <p:cNvSpPr/>
            <p:nvPr/>
          </p:nvSpPr>
          <p:spPr>
            <a:xfrm>
              <a:off x="3849272" y="3505087"/>
              <a:ext cx="1299781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hr-HR" sz="1600" dirty="0" smtClean="0">
                  <a:latin typeface="Comic Sans MS" panose="030F0702030302020204" pitchFamily="66" charset="0"/>
                </a:rPr>
                <a:t>Virus koji uništava bakterije.</a:t>
              </a:r>
              <a:r>
                <a:rPr lang="hr-HR" sz="1600" dirty="0" smtClean="0">
                  <a:solidFill>
                    <a:srgbClr val="00B050"/>
                  </a:solidFill>
                  <a:latin typeface="Comic Sans MS" panose="030F0702030302020204" pitchFamily="66" charset="0"/>
                </a:rPr>
                <a:t> </a:t>
              </a:r>
              <a:endParaRPr lang="hr-HR" sz="1600" dirty="0">
                <a:solidFill>
                  <a:srgbClr val="00B050"/>
                </a:solidFill>
                <a:latin typeface="Comic Sans MS" panose="030F0702030302020204" pitchFamily="66" charset="0"/>
              </a:endParaRPr>
            </a:p>
          </p:txBody>
        </p:sp>
      </p:grpSp>
      <p:grpSp>
        <p:nvGrpSpPr>
          <p:cNvPr id="18" name="Grupa 17"/>
          <p:cNvGrpSpPr/>
          <p:nvPr/>
        </p:nvGrpSpPr>
        <p:grpSpPr>
          <a:xfrm>
            <a:off x="1029405" y="3384830"/>
            <a:ext cx="1917931" cy="2155100"/>
            <a:chOff x="5093718" y="1728954"/>
            <a:chExt cx="2228916" cy="2409314"/>
          </a:xfrm>
        </p:grpSpPr>
        <p:pic>
          <p:nvPicPr>
            <p:cNvPr id="6" name="Slika 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149053" y="1728954"/>
              <a:ext cx="1882557" cy="1730882"/>
            </a:xfrm>
            <a:prstGeom prst="rect">
              <a:avLst/>
            </a:prstGeom>
          </p:spPr>
        </p:pic>
        <p:sp>
          <p:nvSpPr>
            <p:cNvPr id="12" name="Pravokutnik 11">
              <a:extLst>
                <a:ext uri="{FF2B5EF4-FFF2-40B4-BE49-F238E27FC236}">
                  <a16:creationId xmlns="" xmlns:a16="http://schemas.microsoft.com/office/drawing/2014/main" id="{B73FED3B-5826-407E-A3E5-546350C35E71}"/>
                </a:ext>
              </a:extLst>
            </p:cNvPr>
            <p:cNvSpPr/>
            <p:nvPr/>
          </p:nvSpPr>
          <p:spPr>
            <a:xfrm>
              <a:off x="5093718" y="3484513"/>
              <a:ext cx="2228916" cy="6537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hr-HR" sz="1600" dirty="0">
                  <a:latin typeface="Comic Sans MS" panose="030F0702030302020204" pitchFamily="66" charset="0"/>
                </a:rPr>
                <a:t>v</a:t>
              </a:r>
              <a:r>
                <a:rPr lang="hr-HR" sz="1600" dirty="0" smtClean="0">
                  <a:latin typeface="Comic Sans MS" panose="030F0702030302020204" pitchFamily="66" charset="0"/>
                </a:rPr>
                <a:t>irus HEPATITISA B</a:t>
              </a:r>
              <a:r>
                <a:rPr lang="hr-HR" sz="1600" dirty="0" smtClean="0">
                  <a:solidFill>
                    <a:srgbClr val="00B050"/>
                  </a:solidFill>
                  <a:latin typeface="Comic Sans MS" panose="030F0702030302020204" pitchFamily="66" charset="0"/>
                </a:rPr>
                <a:t> </a:t>
              </a:r>
              <a:endParaRPr lang="hr-HR" sz="1600" dirty="0">
                <a:solidFill>
                  <a:srgbClr val="00B050"/>
                </a:solidFill>
                <a:latin typeface="Comic Sans MS" panose="030F0702030302020204" pitchFamily="66" charset="0"/>
              </a:endParaRPr>
            </a:p>
          </p:txBody>
        </p:sp>
      </p:grpSp>
      <p:grpSp>
        <p:nvGrpSpPr>
          <p:cNvPr id="19" name="Grupa 18"/>
          <p:cNvGrpSpPr/>
          <p:nvPr/>
        </p:nvGrpSpPr>
        <p:grpSpPr>
          <a:xfrm>
            <a:off x="3758237" y="3528888"/>
            <a:ext cx="1991413" cy="2006728"/>
            <a:chOff x="6866992" y="1836913"/>
            <a:chExt cx="1991413" cy="2006728"/>
          </a:xfrm>
        </p:grpSpPr>
        <p:pic>
          <p:nvPicPr>
            <p:cNvPr id="7" name="Slika 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866992" y="1836913"/>
              <a:ext cx="1991413" cy="1622923"/>
            </a:xfrm>
            <a:prstGeom prst="rect">
              <a:avLst/>
            </a:prstGeom>
          </p:spPr>
        </p:pic>
        <p:sp>
          <p:nvSpPr>
            <p:cNvPr id="13" name="Pravokutnik 12">
              <a:extLst>
                <a:ext uri="{FF2B5EF4-FFF2-40B4-BE49-F238E27FC236}">
                  <a16:creationId xmlns="" xmlns:a16="http://schemas.microsoft.com/office/drawing/2014/main" id="{B73FED3B-5826-407E-A3E5-546350C35E71}"/>
                </a:ext>
              </a:extLst>
            </p:cNvPr>
            <p:cNvSpPr/>
            <p:nvPr/>
          </p:nvSpPr>
          <p:spPr>
            <a:xfrm>
              <a:off x="7094857" y="3505087"/>
              <a:ext cx="1639527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hr-HR" sz="1600" dirty="0">
                  <a:latin typeface="Comic Sans MS" panose="030F0702030302020204" pitchFamily="66" charset="0"/>
                </a:rPr>
                <a:t>v</a:t>
              </a:r>
              <a:r>
                <a:rPr lang="hr-HR" sz="1600" dirty="0" smtClean="0">
                  <a:latin typeface="Comic Sans MS" panose="030F0702030302020204" pitchFamily="66" charset="0"/>
                </a:rPr>
                <a:t>irus GRIPE</a:t>
              </a:r>
              <a:r>
                <a:rPr lang="hr-HR" sz="1600" dirty="0" smtClean="0">
                  <a:solidFill>
                    <a:srgbClr val="00B050"/>
                  </a:solidFill>
                  <a:latin typeface="Comic Sans MS" panose="030F0702030302020204" pitchFamily="66" charset="0"/>
                </a:rPr>
                <a:t> </a:t>
              </a:r>
              <a:endParaRPr lang="hr-HR" sz="1600" dirty="0">
                <a:solidFill>
                  <a:srgbClr val="00B050"/>
                </a:solidFill>
                <a:latin typeface="Comic Sans MS" panose="030F0702030302020204" pitchFamily="66" charset="0"/>
              </a:endParaRPr>
            </a:p>
          </p:txBody>
        </p:sp>
      </p:grpSp>
      <p:sp>
        <p:nvSpPr>
          <p:cNvPr id="14" name="Pravokutnik 13">
            <a:extLst>
              <a:ext uri="{FF2B5EF4-FFF2-40B4-BE49-F238E27FC236}">
                <a16:creationId xmlns="" xmlns:a16="http://schemas.microsoft.com/office/drawing/2014/main" id="{1B2C1C81-3A28-4DE1-89B9-D2437BAE59E6}"/>
              </a:ext>
            </a:extLst>
          </p:cNvPr>
          <p:cNvSpPr/>
          <p:nvPr/>
        </p:nvSpPr>
        <p:spPr>
          <a:xfrm>
            <a:off x="373645" y="5705555"/>
            <a:ext cx="83744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0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Po kojim se obilježjima virusi razlikuju od ostalih uzročnika bolesti?</a:t>
            </a:r>
            <a:r>
              <a:rPr lang="hr-HR" sz="3200" b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endParaRPr lang="hr-HR" sz="3200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16" name="Grupa 15"/>
          <p:cNvGrpSpPr/>
          <p:nvPr/>
        </p:nvGrpSpPr>
        <p:grpSpPr>
          <a:xfrm>
            <a:off x="4170418" y="1068007"/>
            <a:ext cx="1542751" cy="2220560"/>
            <a:chOff x="1964912" y="1836913"/>
            <a:chExt cx="1668459" cy="2488098"/>
          </a:xfrm>
        </p:grpSpPr>
        <p:pic>
          <p:nvPicPr>
            <p:cNvPr id="5" name="Slika 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964912" y="1836913"/>
              <a:ext cx="1668459" cy="1462658"/>
            </a:xfrm>
            <a:prstGeom prst="rect">
              <a:avLst/>
            </a:prstGeom>
          </p:spPr>
        </p:pic>
        <p:sp>
          <p:nvSpPr>
            <p:cNvPr id="10" name="Pravokutnik 9">
              <a:extLst>
                <a:ext uri="{FF2B5EF4-FFF2-40B4-BE49-F238E27FC236}">
                  <a16:creationId xmlns="" xmlns:a16="http://schemas.microsoft.com/office/drawing/2014/main" id="{B73FED3B-5826-407E-A3E5-546350C35E71}"/>
                </a:ext>
              </a:extLst>
            </p:cNvPr>
            <p:cNvSpPr/>
            <p:nvPr/>
          </p:nvSpPr>
          <p:spPr>
            <a:xfrm>
              <a:off x="2109810" y="3494014"/>
              <a:ext cx="1299781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hr-HR" sz="1600" dirty="0" smtClean="0">
                  <a:latin typeface="Comic Sans MS" panose="030F0702030302020204" pitchFamily="66" charset="0"/>
                </a:rPr>
                <a:t>HIV (uzročnik AIDS – a)</a:t>
              </a:r>
              <a:r>
                <a:rPr lang="hr-HR" sz="1600" dirty="0" smtClean="0">
                  <a:solidFill>
                    <a:srgbClr val="00B050"/>
                  </a:solidFill>
                  <a:latin typeface="Comic Sans MS" panose="030F0702030302020204" pitchFamily="66" charset="0"/>
                </a:rPr>
                <a:t> </a:t>
              </a:r>
              <a:endParaRPr lang="hr-HR" sz="1600" dirty="0">
                <a:solidFill>
                  <a:srgbClr val="00B050"/>
                </a:solidFill>
                <a:latin typeface="Comic Sans MS" panose="030F0702030302020204" pitchFamily="66" charset="0"/>
              </a:endParaRPr>
            </a:p>
          </p:txBody>
        </p:sp>
      </p:grpSp>
      <p:sp>
        <p:nvSpPr>
          <p:cNvPr id="20" name="Desna vitičasta zagrada 19"/>
          <p:cNvSpPr/>
          <p:nvPr/>
        </p:nvSpPr>
        <p:spPr>
          <a:xfrm>
            <a:off x="5676170" y="975292"/>
            <a:ext cx="834030" cy="4500242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1" name="Pravokutnik 20">
            <a:extLst>
              <a:ext uri="{FF2B5EF4-FFF2-40B4-BE49-F238E27FC236}">
                <a16:creationId xmlns="" xmlns:a16="http://schemas.microsoft.com/office/drawing/2014/main" id="{B73FED3B-5826-407E-A3E5-546350C35E71}"/>
              </a:ext>
            </a:extLst>
          </p:cNvPr>
          <p:cNvSpPr/>
          <p:nvPr/>
        </p:nvSpPr>
        <p:spPr>
          <a:xfrm>
            <a:off x="6546716" y="2092879"/>
            <a:ext cx="172484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buFontTx/>
              <a:buChar char="-"/>
            </a:pPr>
            <a:r>
              <a:rPr lang="hr-HR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nisu živa bića</a:t>
            </a:r>
          </a:p>
        </p:txBody>
      </p:sp>
      <p:sp>
        <p:nvSpPr>
          <p:cNvPr id="22" name="Pravokutnik 21">
            <a:extLst>
              <a:ext uri="{FF2B5EF4-FFF2-40B4-BE49-F238E27FC236}">
                <a16:creationId xmlns="" xmlns:a16="http://schemas.microsoft.com/office/drawing/2014/main" id="{B73FED3B-5826-407E-A3E5-546350C35E71}"/>
              </a:ext>
            </a:extLst>
          </p:cNvPr>
          <p:cNvSpPr/>
          <p:nvPr/>
        </p:nvSpPr>
        <p:spPr>
          <a:xfrm>
            <a:off x="6555668" y="2479852"/>
            <a:ext cx="260212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hr-HR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o</a:t>
            </a:r>
            <a:r>
              <a:rPr lang="hr-HR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bilježja živog pokazuju samo kada su unutar tijela drugog živog bića</a:t>
            </a:r>
          </a:p>
        </p:txBody>
      </p:sp>
      <p:sp>
        <p:nvSpPr>
          <p:cNvPr id="23" name="Pravokutnik 22">
            <a:extLst>
              <a:ext uri="{FF2B5EF4-FFF2-40B4-BE49-F238E27FC236}">
                <a16:creationId xmlns="" xmlns:a16="http://schemas.microsoft.com/office/drawing/2014/main" id="{B73FED3B-5826-407E-A3E5-546350C35E71}"/>
              </a:ext>
            </a:extLst>
          </p:cNvPr>
          <p:cNvSpPr/>
          <p:nvPr/>
        </p:nvSpPr>
        <p:spPr>
          <a:xfrm>
            <a:off x="6508978" y="3544713"/>
            <a:ext cx="264881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buFontTx/>
              <a:buChar char="-"/>
            </a:pPr>
            <a:r>
              <a:rPr lang="hr-HR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n</a:t>
            </a:r>
            <a:r>
              <a:rPr lang="hr-HR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emaju staničnu građu</a:t>
            </a:r>
          </a:p>
        </p:txBody>
      </p:sp>
      <p:sp>
        <p:nvSpPr>
          <p:cNvPr id="24" name="Pravokutnik 23">
            <a:extLst>
              <a:ext uri="{FF2B5EF4-FFF2-40B4-BE49-F238E27FC236}">
                <a16:creationId xmlns="" xmlns:a16="http://schemas.microsoft.com/office/drawing/2014/main" id="{B73FED3B-5826-407E-A3E5-546350C35E71}"/>
              </a:ext>
            </a:extLst>
          </p:cNvPr>
          <p:cNvSpPr/>
          <p:nvPr/>
        </p:nvSpPr>
        <p:spPr>
          <a:xfrm>
            <a:off x="6546716" y="3978382"/>
            <a:ext cx="251142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hr-HR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n</a:t>
            </a:r>
            <a:r>
              <a:rPr lang="hr-HR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emaju mogućnost samostalnog oslobađanja energije</a:t>
            </a:r>
          </a:p>
        </p:txBody>
      </p:sp>
      <p:sp>
        <p:nvSpPr>
          <p:cNvPr id="25" name="Pravokutnik 24">
            <a:extLst>
              <a:ext uri="{FF2B5EF4-FFF2-40B4-BE49-F238E27FC236}">
                <a16:creationId xmlns="" xmlns:a16="http://schemas.microsoft.com/office/drawing/2014/main" id="{B73FED3B-5826-407E-A3E5-546350C35E71}"/>
              </a:ext>
            </a:extLst>
          </p:cNvPr>
          <p:cNvSpPr/>
          <p:nvPr/>
        </p:nvSpPr>
        <p:spPr>
          <a:xfrm>
            <a:off x="6508978" y="4859423"/>
            <a:ext cx="273005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hr-HR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u</a:t>
            </a:r>
            <a:r>
              <a:rPr lang="hr-HR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množavaju se samo u tijelu drugog živog bića</a:t>
            </a:r>
          </a:p>
        </p:txBody>
      </p:sp>
    </p:spTree>
    <p:extLst>
      <p:ext uri="{BB962C8B-B14F-4D97-AF65-F5344CB8AC3E}">
        <p14:creationId xmlns:p14="http://schemas.microsoft.com/office/powerpoint/2010/main" val="3193250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0" grpId="0" animBg="1"/>
      <p:bldP spid="21" grpId="0"/>
      <p:bldP spid="22" grpId="0"/>
      <p:bldP spid="23" grpId="0"/>
      <p:bldP spid="24" grpId="0"/>
      <p:bldP spid="25" grpId="0"/>
    </p:bldLst>
  </p:timing>
</p:sld>
</file>

<file path=ppt/theme/theme1.xml><?xml version="1.0" encoding="utf-8"?>
<a:theme xmlns:a="http://schemas.openxmlformats.org/drawingml/2006/main" name="Tema sustava Office">
  <a:themeElements>
    <a:clrScheme name="Tema sustava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sustava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sustava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9069</TotalTime>
  <Words>626</Words>
  <Application>Microsoft Office PowerPoint</Application>
  <PresentationFormat>Prikaz na zaslonu (4:3)</PresentationFormat>
  <Paragraphs>95</Paragraphs>
  <Slides>14</Slides>
  <Notes>4</Notes>
  <HiddenSlides>0</HiddenSlides>
  <MMClips>0</MMClips>
  <ScaleCrop>false</ScaleCrop>
  <HeadingPairs>
    <vt:vector size="6" baseType="variant">
      <vt:variant>
        <vt:lpstr>Korišteni fontovi</vt:lpstr>
      </vt:variant>
      <vt:variant>
        <vt:i4>5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Comic Sans MS</vt:lpstr>
      <vt:lpstr>Wingdings</vt:lpstr>
      <vt:lpstr>Tema sustava Office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Dorotea Vrbanovic</dc:creator>
  <cp:lastModifiedBy>Svjetlana</cp:lastModifiedBy>
  <cp:revision>527</cp:revision>
  <dcterms:created xsi:type="dcterms:W3CDTF">2018-08-06T12:13:20Z</dcterms:created>
  <dcterms:modified xsi:type="dcterms:W3CDTF">2020-05-29T17:15:51Z</dcterms:modified>
</cp:coreProperties>
</file>