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84" r:id="rId2"/>
    <p:sldId id="313" r:id="rId3"/>
    <p:sldId id="315" r:id="rId4"/>
    <p:sldId id="312" r:id="rId5"/>
    <p:sldId id="316" r:id="rId6"/>
    <p:sldId id="317" r:id="rId7"/>
    <p:sldId id="318" r:id="rId8"/>
    <p:sldId id="323" r:id="rId9"/>
    <p:sldId id="319" r:id="rId10"/>
    <p:sldId id="324" r:id="rId11"/>
  </p:sldIdLst>
  <p:sldSz cx="9144000" cy="6858000" type="screen4x3"/>
  <p:notesSz cx="6858000" cy="9144000"/>
  <p:defaultTextStyle>
    <a:defPPr>
      <a:defRPr lang="sr-Latn-R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90"/>
    <a:srgbClr val="79BC6E"/>
    <a:srgbClr val="FF9999"/>
    <a:srgbClr val="DC69AA"/>
    <a:srgbClr val="B17ED8"/>
    <a:srgbClr val="FFFF00"/>
    <a:srgbClr val="B03261"/>
    <a:srgbClr val="4BB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rednji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Svijetli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86085" autoAdjust="0"/>
  </p:normalViewPr>
  <p:slideViewPr>
    <p:cSldViewPr>
      <p:cViewPr varScale="1">
        <p:scale>
          <a:sx n="74" d="100"/>
          <a:sy n="74" d="100"/>
        </p:scale>
        <p:origin x="164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E1D8C06B-D9E0-46DB-A42D-9D1CB328E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5C92309-CDCF-4CC6-97F2-F9DC2F618A5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D6E5D60-5786-400E-80D4-C9CC38ED1889}" type="datetimeFigureOut">
              <a:rPr lang="hr-HR"/>
              <a:pPr>
                <a:defRPr/>
              </a:pPr>
              <a:t>16.4.2020.</a:t>
            </a:fld>
            <a:endParaRPr lang="hr-HR"/>
          </a:p>
        </p:txBody>
      </p:sp>
      <p:sp>
        <p:nvSpPr>
          <p:cNvPr id="4" name="Rezervirano mjesto slike slajda 3">
            <a:extLst>
              <a:ext uri="{FF2B5EF4-FFF2-40B4-BE49-F238E27FC236}">
                <a16:creationId xmlns:a16="http://schemas.microsoft.com/office/drawing/2014/main" id="{81952619-42E9-4ADB-9178-8455072DB9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>
            <a:extLst>
              <a:ext uri="{FF2B5EF4-FFF2-40B4-BE49-F238E27FC236}">
                <a16:creationId xmlns:a16="http://schemas.microsoft.com/office/drawing/2014/main" id="{913A08FF-CD68-41D9-AB46-B1EE2FA4E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333274F-1D71-49D5-B10B-B77F928010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0C076EE-A9BF-431C-BB21-A51F6ABC96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52669E-55F5-4EB8-BF12-709F450074E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zervirano mjesto slike slajda 1">
            <a:extLst>
              <a:ext uri="{FF2B5EF4-FFF2-40B4-BE49-F238E27FC236}">
                <a16:creationId xmlns:a16="http://schemas.microsoft.com/office/drawing/2014/main" id="{53B33175-2E1C-4C25-9530-9DEE1E52C0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zervirano mjesto bilježaka 2">
            <a:extLst>
              <a:ext uri="{FF2B5EF4-FFF2-40B4-BE49-F238E27FC236}">
                <a16:creationId xmlns:a16="http://schemas.microsoft.com/office/drawing/2014/main" id="{21CEA495-A4C1-44C2-96E3-67AA19D741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/>
          </a:p>
        </p:txBody>
      </p:sp>
      <p:sp>
        <p:nvSpPr>
          <p:cNvPr id="30724" name="Rezervirano mjesto broja slajda 3">
            <a:extLst>
              <a:ext uri="{FF2B5EF4-FFF2-40B4-BE49-F238E27FC236}">
                <a16:creationId xmlns:a16="http://schemas.microsoft.com/office/drawing/2014/main" id="{D5086386-1799-4C63-B7F6-7C6DEB6772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1336170-3C80-4ECD-980E-95B340E13E11}" type="slidenum">
              <a:rPr lang="hr-HR" altLang="sr-Latn-RS"/>
              <a:pPr/>
              <a:t>9</a:t>
            </a:fld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328182F-44BF-455F-B2DE-CFB93AC17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1C7FA-8C14-4C14-AFBC-B53C7CBA075A}" type="datetimeFigureOut">
              <a:rPr lang="hr-HR"/>
              <a:pPr>
                <a:defRPr/>
              </a:pPr>
              <a:t>16.4.2020.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7CAA4D5-E805-4561-AEEF-AFCD2254B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43EA8A4-4B7C-44B4-907C-6DB2DE47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FF77F-AB09-43B0-A571-2B54577E99F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4734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2635C16-759B-4957-9B4F-40969B170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53EE2-EF9C-48BC-9769-F0A211DA1C21}" type="datetimeFigureOut">
              <a:rPr lang="hr-HR"/>
              <a:pPr>
                <a:defRPr/>
              </a:pPr>
              <a:t>16.4.2020.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59EA16-DE98-4716-99D0-78EC19C4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6B9797C-68F7-4AD6-9F12-BA2424A94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D958C-C8EF-4272-B9E6-F6FB24F296C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6362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C28DA2B-1217-44F8-8693-3C0CC620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E22A0-3D8A-42B8-9CF8-A531B02DDA08}" type="datetimeFigureOut">
              <a:rPr lang="hr-HR"/>
              <a:pPr>
                <a:defRPr/>
              </a:pPr>
              <a:t>16.4.2020.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42EEB9F-675B-4444-A7BB-F3E5650BB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38820DD-9E87-4B57-946B-A37E2E98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19D0F-AE09-4BC7-873F-8E0207221DA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2396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C271135-2434-4132-8458-E5ECF09E1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FE5D9-097B-4E58-9B3C-BABCBDCEDC5E}" type="datetimeFigureOut">
              <a:rPr lang="hr-HR"/>
              <a:pPr>
                <a:defRPr/>
              </a:pPr>
              <a:t>16.4.2020.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24FF503-6161-4927-8DBF-7B8DFE35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502CE44-3334-4B1A-A37E-054A8639F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DC2C0-0D4C-44E5-A7B9-5AF56893FD5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2928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5BA6735-6A63-41C7-BC10-176BFE57D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6860A-398D-46FB-93FD-7DD4C06F1BA5}" type="datetimeFigureOut">
              <a:rPr lang="hr-HR"/>
              <a:pPr>
                <a:defRPr/>
              </a:pPr>
              <a:t>16.4.2020.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CE5A291-7DF0-4BDB-872F-79962DDDE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7186355-AF0B-4853-87D6-76F5F2A16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E6AA3-D846-4CF6-8BDD-D0617BFA148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753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0FE5FE34-14DA-4646-A049-440904789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9096D-D6FF-421C-9465-1A808F558D46}" type="datetimeFigureOut">
              <a:rPr lang="hr-HR"/>
              <a:pPr>
                <a:defRPr/>
              </a:pPr>
              <a:t>16.4.2020.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8FA14AD9-BBF0-4181-9F02-67392DF3C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272D8769-9F5D-4801-B984-654A3AA9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9428F-8A62-4509-B2E9-2D7994F272E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3806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>
            <a:extLst>
              <a:ext uri="{FF2B5EF4-FFF2-40B4-BE49-F238E27FC236}">
                <a16:creationId xmlns:a16="http://schemas.microsoft.com/office/drawing/2014/main" id="{9C71E699-1B05-4D18-9705-F46B66CF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38795-9C9B-412E-AD63-23253EED10B0}" type="datetimeFigureOut">
              <a:rPr lang="hr-HR"/>
              <a:pPr>
                <a:defRPr/>
              </a:pPr>
              <a:t>16.4.2020.</a:t>
            </a:fld>
            <a:endParaRPr lang="hr-HR"/>
          </a:p>
        </p:txBody>
      </p:sp>
      <p:sp>
        <p:nvSpPr>
          <p:cNvPr id="8" name="Rezervirano mjesto podnožja 4">
            <a:extLst>
              <a:ext uri="{FF2B5EF4-FFF2-40B4-BE49-F238E27FC236}">
                <a16:creationId xmlns:a16="http://schemas.microsoft.com/office/drawing/2014/main" id="{A1B3FBF7-B792-4D5E-8930-9CA3574E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>
            <a:extLst>
              <a:ext uri="{FF2B5EF4-FFF2-40B4-BE49-F238E27FC236}">
                <a16:creationId xmlns:a16="http://schemas.microsoft.com/office/drawing/2014/main" id="{C8D3A88E-F5DB-40C5-8B9F-2077EEA1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F2D34-5EBC-4F08-9BCA-8AA62499053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4969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>
            <a:extLst>
              <a:ext uri="{FF2B5EF4-FFF2-40B4-BE49-F238E27FC236}">
                <a16:creationId xmlns:a16="http://schemas.microsoft.com/office/drawing/2014/main" id="{F8CD3EA9-2F22-4664-A5C9-D41841C6C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890A2-76A3-4A81-BED9-D7E798172626}" type="datetimeFigureOut">
              <a:rPr lang="hr-HR"/>
              <a:pPr>
                <a:defRPr/>
              </a:pPr>
              <a:t>16.4.2020.</a:t>
            </a:fld>
            <a:endParaRPr lang="hr-HR"/>
          </a:p>
        </p:txBody>
      </p:sp>
      <p:sp>
        <p:nvSpPr>
          <p:cNvPr id="4" name="Rezervirano mjesto podnožja 4">
            <a:extLst>
              <a:ext uri="{FF2B5EF4-FFF2-40B4-BE49-F238E27FC236}">
                <a16:creationId xmlns:a16="http://schemas.microsoft.com/office/drawing/2014/main" id="{3BED3947-65F9-4CDC-BC1F-AAA8CF57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>
            <a:extLst>
              <a:ext uri="{FF2B5EF4-FFF2-40B4-BE49-F238E27FC236}">
                <a16:creationId xmlns:a16="http://schemas.microsoft.com/office/drawing/2014/main" id="{1986A6E2-248A-471C-9766-8B448A11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3C368-7184-4A5E-9593-F7BF9B62244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265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>
            <a:extLst>
              <a:ext uri="{FF2B5EF4-FFF2-40B4-BE49-F238E27FC236}">
                <a16:creationId xmlns:a16="http://schemas.microsoft.com/office/drawing/2014/main" id="{8BC0C128-5725-46F7-AA07-B3DB23B84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88CF6-DF43-40E8-81E2-4234AD2EBF0B}" type="datetimeFigureOut">
              <a:rPr lang="hr-HR"/>
              <a:pPr>
                <a:defRPr/>
              </a:pPr>
              <a:t>16.4.2020.</a:t>
            </a:fld>
            <a:endParaRPr lang="hr-HR"/>
          </a:p>
        </p:txBody>
      </p:sp>
      <p:sp>
        <p:nvSpPr>
          <p:cNvPr id="3" name="Rezervirano mjesto podnožja 4">
            <a:extLst>
              <a:ext uri="{FF2B5EF4-FFF2-40B4-BE49-F238E27FC236}">
                <a16:creationId xmlns:a16="http://schemas.microsoft.com/office/drawing/2014/main" id="{C145977E-7FF9-4AAD-9650-AD4BF84F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>
            <a:extLst>
              <a:ext uri="{FF2B5EF4-FFF2-40B4-BE49-F238E27FC236}">
                <a16:creationId xmlns:a16="http://schemas.microsoft.com/office/drawing/2014/main" id="{FBFE82E7-119C-4213-B9FE-2B2682EC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FE265-B99A-4F08-8A5C-F3309F01163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80474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592E0840-B24C-4A95-B20A-7F9CCB50D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60BCB-D173-4956-8FA2-D88D85A882CE}" type="datetimeFigureOut">
              <a:rPr lang="hr-HR"/>
              <a:pPr>
                <a:defRPr/>
              </a:pPr>
              <a:t>16.4.2020.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12430395-65EF-4B1D-B30A-647F0A15A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DC82E07D-7A0D-473B-855A-4D67D0428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9CB8D-E8A8-4DA8-9E0F-BEE538CA2D2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8805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D8A4272E-26EB-4B36-8A00-3F5A9CA1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C1676-7630-4CEA-8898-4A9B4D2D992B}" type="datetimeFigureOut">
              <a:rPr lang="hr-HR"/>
              <a:pPr>
                <a:defRPr/>
              </a:pPr>
              <a:t>16.4.2020.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330116FA-7F96-41DF-8C8E-C83465E8F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0F8DFF0F-B511-43CB-82F6-8E92A150E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E8FAE-721B-447C-AC85-B51971F61DA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0693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>
            <a:extLst>
              <a:ext uri="{FF2B5EF4-FFF2-40B4-BE49-F238E27FC236}">
                <a16:creationId xmlns:a16="http://schemas.microsoft.com/office/drawing/2014/main" id="{8FEA2A13-1AA8-4820-B18F-9D875D5A26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</a:p>
        </p:txBody>
      </p:sp>
      <p:sp>
        <p:nvSpPr>
          <p:cNvPr id="1027" name="Rezervirano mjesto teksta 2">
            <a:extLst>
              <a:ext uri="{FF2B5EF4-FFF2-40B4-BE49-F238E27FC236}">
                <a16:creationId xmlns:a16="http://schemas.microsoft.com/office/drawing/2014/main" id="{AF77795C-9E02-46F1-9144-FAA42E5360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D5DA9FC-60DB-48CD-B833-1EA19AAC7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B80D20-9CB4-49B5-8E24-52FC5CAAEF15}" type="datetimeFigureOut">
              <a:rPr lang="hr-HR"/>
              <a:pPr>
                <a:defRPr/>
              </a:pPr>
              <a:t>16.4.2020.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FB24B7A-1D54-411C-831D-A614EC760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961742D-166D-4B1E-B3F9-28149580E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D7FCF14-5843-4805-AFA9-ABAD36E23DF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E896EFED-6F49-4A81-B3AB-1D516BBD8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690" y="4029621"/>
            <a:ext cx="7142162" cy="461962"/>
          </a:xfrm>
          <a:prstGeom prst="rect">
            <a:avLst/>
          </a:prstGeom>
          <a:solidFill>
            <a:srgbClr val="71D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hr-HR" altLang="sr-Latn-RS" sz="2400">
              <a:latin typeface="Comic Sans MS" panose="030F0702030302020204" pitchFamily="66" charset="0"/>
            </a:endParaRPr>
          </a:p>
        </p:txBody>
      </p:sp>
      <p:cxnSp>
        <p:nvCxnSpPr>
          <p:cNvPr id="4" name="Ravni poveznik 3">
            <a:extLst>
              <a:ext uri="{FF2B5EF4-FFF2-40B4-BE49-F238E27FC236}">
                <a16:creationId xmlns:a16="http://schemas.microsoft.com/office/drawing/2014/main" id="{71DFB8E0-2AE9-45B1-B0CD-0493D8B55B62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4506565" y="2299246"/>
            <a:ext cx="6350" cy="17303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kstniOkvir 5">
            <a:extLst>
              <a:ext uri="{FF2B5EF4-FFF2-40B4-BE49-F238E27FC236}">
                <a16:creationId xmlns:a16="http://schemas.microsoft.com/office/drawing/2014/main" id="{8A1B88E4-5F04-4742-AB04-5D12BB2C0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565" y="2291308"/>
            <a:ext cx="3570287" cy="461963"/>
          </a:xfrm>
          <a:prstGeom prst="rect">
            <a:avLst/>
          </a:prstGeom>
          <a:solidFill>
            <a:srgbClr val="F17E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hr-HR" altLang="sr-Latn-RS" sz="2400">
              <a:latin typeface="Comic Sans MS" panose="030F0702030302020204" pitchFamily="66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E23486FB-7E74-4420-A71A-F54CB0CF0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402" y="2267496"/>
            <a:ext cx="3600450" cy="522287"/>
          </a:xfrm>
          <a:prstGeom prst="rect">
            <a:avLst/>
          </a:prstGeom>
          <a:solidFill>
            <a:srgbClr val="CC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2800">
                <a:solidFill>
                  <a:srgbClr val="CC00FF"/>
                </a:solidFill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F8678365-22F8-46BB-9FF4-B8775FBE8385}"/>
              </a:ext>
            </a:extLst>
          </p:cNvPr>
          <p:cNvSpPr txBox="1"/>
          <p:nvPr/>
        </p:nvSpPr>
        <p:spPr>
          <a:xfrm>
            <a:off x="2707166" y="945315"/>
            <a:ext cx="3535362" cy="83185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r-HR" sz="2400" b="1" dirty="0">
                <a:latin typeface="Comic Sans MS" panose="030F0702030302020204" pitchFamily="66" charset="0"/>
              </a:rPr>
              <a:t>DOMENE ŽIVOGA SVIJETA</a:t>
            </a:r>
          </a:p>
        </p:txBody>
      </p:sp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id="{6A6D35F0-8D02-4F1B-82C4-BF378BBBCD12}"/>
              </a:ext>
            </a:extLst>
          </p:cNvPr>
          <p:cNvCxnSpPr>
            <a:cxnSpLocks/>
          </p:cNvCxnSpPr>
          <p:nvPr/>
        </p:nvCxnSpPr>
        <p:spPr>
          <a:xfrm>
            <a:off x="914052" y="2277021"/>
            <a:ext cx="718343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5CF5D45E-7163-48E8-BF36-9E49E21003E9}"/>
              </a:ext>
            </a:extLst>
          </p:cNvPr>
          <p:cNvCxnSpPr>
            <a:cxnSpLocks/>
          </p:cNvCxnSpPr>
          <p:nvPr/>
        </p:nvCxnSpPr>
        <p:spPr>
          <a:xfrm>
            <a:off x="914052" y="6202908"/>
            <a:ext cx="718343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avni poveznik 11">
            <a:extLst>
              <a:ext uri="{FF2B5EF4-FFF2-40B4-BE49-F238E27FC236}">
                <a16:creationId xmlns:a16="http://schemas.microsoft.com/office/drawing/2014/main" id="{12B65039-0B20-4BCE-8971-B2DC6F925874}"/>
              </a:ext>
            </a:extLst>
          </p:cNvPr>
          <p:cNvCxnSpPr>
            <a:cxnSpLocks/>
          </p:cNvCxnSpPr>
          <p:nvPr/>
        </p:nvCxnSpPr>
        <p:spPr>
          <a:xfrm>
            <a:off x="906115" y="2254796"/>
            <a:ext cx="28575" cy="39481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avni poveznik 12">
            <a:extLst>
              <a:ext uri="{FF2B5EF4-FFF2-40B4-BE49-F238E27FC236}">
                <a16:creationId xmlns:a16="http://schemas.microsoft.com/office/drawing/2014/main" id="{06E8EA1A-CA2F-4623-BC67-22E09D7D1B63}"/>
              </a:ext>
            </a:extLst>
          </p:cNvPr>
          <p:cNvCxnSpPr>
            <a:cxnSpLocks/>
          </p:cNvCxnSpPr>
          <p:nvPr/>
        </p:nvCxnSpPr>
        <p:spPr>
          <a:xfrm>
            <a:off x="8076852" y="2277021"/>
            <a:ext cx="0" cy="397033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vni poveznik 13">
            <a:extLst>
              <a:ext uri="{FF2B5EF4-FFF2-40B4-BE49-F238E27FC236}">
                <a16:creationId xmlns:a16="http://schemas.microsoft.com/office/drawing/2014/main" id="{5A3F12EF-991F-4064-9530-A9A5015D514F}"/>
              </a:ext>
            </a:extLst>
          </p:cNvPr>
          <p:cNvCxnSpPr>
            <a:cxnSpLocks/>
          </p:cNvCxnSpPr>
          <p:nvPr/>
        </p:nvCxnSpPr>
        <p:spPr>
          <a:xfrm>
            <a:off x="914052" y="2762796"/>
            <a:ext cx="718343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id="{32BCD410-79CE-45A8-9F8E-AF1DCA94E738}"/>
              </a:ext>
            </a:extLst>
          </p:cNvPr>
          <p:cNvCxnSpPr>
            <a:cxnSpLocks/>
          </p:cNvCxnSpPr>
          <p:nvPr/>
        </p:nvCxnSpPr>
        <p:spPr>
          <a:xfrm>
            <a:off x="920402" y="4021683"/>
            <a:ext cx="7145338" cy="793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vni poveznik 15">
            <a:extLst>
              <a:ext uri="{FF2B5EF4-FFF2-40B4-BE49-F238E27FC236}">
                <a16:creationId xmlns:a16="http://schemas.microsoft.com/office/drawing/2014/main" id="{C685CFBF-3E25-4579-BD81-BED160EA95FD}"/>
              </a:ext>
            </a:extLst>
          </p:cNvPr>
          <p:cNvCxnSpPr>
            <a:cxnSpLocks/>
          </p:cNvCxnSpPr>
          <p:nvPr/>
        </p:nvCxnSpPr>
        <p:spPr>
          <a:xfrm>
            <a:off x="4506565" y="2277021"/>
            <a:ext cx="0" cy="4857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C5D50E3A-B81B-41C6-8165-79AA5E63E9BD}"/>
              </a:ext>
            </a:extLst>
          </p:cNvPr>
          <p:cNvCxnSpPr>
            <a:cxnSpLocks/>
          </p:cNvCxnSpPr>
          <p:nvPr/>
        </p:nvCxnSpPr>
        <p:spPr>
          <a:xfrm>
            <a:off x="891827" y="4467771"/>
            <a:ext cx="71850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6" descr="Slikovni rezultat za domain and kingdom chart biology">
            <a:extLst>
              <a:ext uri="{FF2B5EF4-FFF2-40B4-BE49-F238E27FC236}">
                <a16:creationId xmlns:a16="http://schemas.microsoft.com/office/drawing/2014/main" id="{CD264794-3B46-4000-9322-ED681FCE6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11641" r="52136" b="69727"/>
          <a:stretch>
            <a:fillRect/>
          </a:stretch>
        </p:blipFill>
        <p:spPr bwMode="auto">
          <a:xfrm>
            <a:off x="1041052" y="2972346"/>
            <a:ext cx="26289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Slikovni rezultat za domain and kingdom chart biology">
            <a:extLst>
              <a:ext uri="{FF2B5EF4-FFF2-40B4-BE49-F238E27FC236}">
                <a16:creationId xmlns:a16="http://schemas.microsoft.com/office/drawing/2014/main" id="{194A470F-D359-4F98-8E7B-ECB25A546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4" t="10947" r="2748" b="69566"/>
          <a:stretch>
            <a:fillRect/>
          </a:stretch>
        </p:blipFill>
        <p:spPr bwMode="auto">
          <a:xfrm>
            <a:off x="4544665" y="3124746"/>
            <a:ext cx="24384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Slikovni rezultat za domain and kingdom chart biology">
            <a:extLst>
              <a:ext uri="{FF2B5EF4-FFF2-40B4-BE49-F238E27FC236}">
                <a16:creationId xmlns:a16="http://schemas.microsoft.com/office/drawing/2014/main" id="{4BBEB7B5-A0B9-4EF6-BF08-8A95E00F0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5" t="44009" r="1910" b="3355"/>
          <a:stretch>
            <a:fillRect/>
          </a:stretch>
        </p:blipFill>
        <p:spPr bwMode="auto">
          <a:xfrm>
            <a:off x="6225827" y="4534446"/>
            <a:ext cx="1617663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Slikovni rezultat za domain and kingdom chart biology">
            <a:extLst>
              <a:ext uri="{FF2B5EF4-FFF2-40B4-BE49-F238E27FC236}">
                <a16:creationId xmlns:a16="http://schemas.microsoft.com/office/drawing/2014/main" id="{CD1C7F5B-C43A-49BF-BAC4-7BB2A2A8B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0" t="44009" r="51108" b="3355"/>
          <a:stretch>
            <a:fillRect/>
          </a:stretch>
        </p:blipFill>
        <p:spPr bwMode="auto">
          <a:xfrm>
            <a:off x="2888902" y="4556671"/>
            <a:ext cx="1560513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Slikovni rezultat za domain and kingdom chart biology">
            <a:extLst>
              <a:ext uri="{FF2B5EF4-FFF2-40B4-BE49-F238E27FC236}">
                <a16:creationId xmlns:a16="http://schemas.microsoft.com/office/drawing/2014/main" id="{A5AD655D-EEB8-4132-97DE-BC40A18CB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44009" r="75845" b="3355"/>
          <a:stretch>
            <a:fillRect/>
          </a:stretch>
        </p:blipFill>
        <p:spPr bwMode="auto">
          <a:xfrm>
            <a:off x="1147415" y="4510633"/>
            <a:ext cx="15811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Slikovni rezultat za domain and kingdom chart biology">
            <a:extLst>
              <a:ext uri="{FF2B5EF4-FFF2-40B4-BE49-F238E27FC236}">
                <a16:creationId xmlns:a16="http://schemas.microsoft.com/office/drawing/2014/main" id="{D118BC1A-B53C-46B8-9C8E-27CB32335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2" t="44009" r="26654" b="3355"/>
          <a:stretch>
            <a:fillRect/>
          </a:stretch>
        </p:blipFill>
        <p:spPr bwMode="auto">
          <a:xfrm>
            <a:off x="4492277" y="4510633"/>
            <a:ext cx="161766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kstniOkvir 27">
            <a:extLst>
              <a:ext uri="{FF2B5EF4-FFF2-40B4-BE49-F238E27FC236}">
                <a16:creationId xmlns:a16="http://schemas.microsoft.com/office/drawing/2014/main" id="{5BB9E260-B6C4-4944-9842-E1C764B1D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465" y="2269083"/>
            <a:ext cx="223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400">
                <a:latin typeface="Comic Sans MS" panose="030F0702030302020204" pitchFamily="66" charset="0"/>
              </a:rPr>
              <a:t>BAKTERIJE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ADD66897-A733-4AFE-80E9-96A6E3E17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1752" y="2321471"/>
            <a:ext cx="223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400">
                <a:latin typeface="Comic Sans MS" panose="030F0702030302020204" pitchFamily="66" charset="0"/>
              </a:rPr>
              <a:t>ARHEJE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23911D2C-AE51-4D46-96AF-8FEF982F0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3890" y="4048671"/>
            <a:ext cx="223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400">
                <a:latin typeface="Comic Sans MS" panose="030F0702030302020204" pitchFamily="66" charset="0"/>
              </a:rPr>
              <a:t>EUKARIOTI</a:t>
            </a:r>
          </a:p>
        </p:txBody>
      </p:sp>
      <p:pic>
        <p:nvPicPr>
          <p:cNvPr id="32" name="Slika 31">
            <a:extLst>
              <a:ext uri="{FF2B5EF4-FFF2-40B4-BE49-F238E27FC236}">
                <a16:creationId xmlns:a16="http://schemas.microsoft.com/office/drawing/2014/main" id="{0071116D-58C9-4984-BCCC-A7CF61799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7" t="55869" r="21523"/>
          <a:stretch>
            <a:fillRect/>
          </a:stretch>
        </p:blipFill>
        <p:spPr bwMode="auto">
          <a:xfrm>
            <a:off x="7157690" y="2686596"/>
            <a:ext cx="744537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Slika 32">
            <a:extLst>
              <a:ext uri="{FF2B5EF4-FFF2-40B4-BE49-F238E27FC236}">
                <a16:creationId xmlns:a16="http://schemas.microsoft.com/office/drawing/2014/main" id="{41DF47F4-4316-40C1-8E1F-8C3274722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7" r="21432" b="55922"/>
          <a:stretch>
            <a:fillRect/>
          </a:stretch>
        </p:blipFill>
        <p:spPr bwMode="auto">
          <a:xfrm>
            <a:off x="3628677" y="2685008"/>
            <a:ext cx="665163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28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48BC7D20-5364-40EA-BDBB-3105E99CB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96975"/>
            <a:ext cx="57610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hr-HR" altLang="sr-Latn-RS" sz="2400" dirty="0">
                <a:latin typeface="Comic Sans MS" panose="030F0702030302020204" pitchFamily="66" charset="0"/>
              </a:rPr>
              <a:t>raznolikost i razvoj živih bića može se prikazati razvojnim stablom živoga svijeta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hr-HR" altLang="sr-Latn-RS" sz="2400" dirty="0"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hr-HR" altLang="sr-Latn-RS" sz="2400" dirty="0">
                <a:latin typeface="Comic Sans MS" panose="030F0702030302020204" pitchFamily="66" charset="0"/>
              </a:rPr>
              <a:t>u tom su prikazu živa bića razvrstana prema srodnosti i evolucijskom razvoju</a:t>
            </a:r>
            <a:endParaRPr lang="hr-HR" altLang="sr-Latn-RS" sz="1800" dirty="0">
              <a:latin typeface="Comic Sans MS" panose="030F0702030302020204" pitchFamily="66" charset="0"/>
            </a:endParaRPr>
          </a:p>
        </p:txBody>
      </p:sp>
      <p:pic>
        <p:nvPicPr>
          <p:cNvPr id="77826" name="Picture 2" descr="Slikovni rezultat za stablo Å¾ivog svijeta">
            <a:extLst>
              <a:ext uri="{FF2B5EF4-FFF2-40B4-BE49-F238E27FC236}">
                <a16:creationId xmlns:a16="http://schemas.microsoft.com/office/drawing/2014/main" id="{0C7C4CBA-FBCD-4A84-9C68-C8B67FA3B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1" t="25077" r="29231" b="1539"/>
          <a:stretch/>
        </p:blipFill>
        <p:spPr bwMode="auto">
          <a:xfrm>
            <a:off x="6273560" y="2204864"/>
            <a:ext cx="2448272" cy="381642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8AAAFFCE-2302-425A-9EC2-0C1251027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1065213"/>
            <a:ext cx="7142162" cy="461962"/>
          </a:xfrm>
          <a:prstGeom prst="rect">
            <a:avLst/>
          </a:prstGeom>
          <a:solidFill>
            <a:srgbClr val="B17ED8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2400">
                <a:latin typeface="Comic Sans MS" panose="030F0702030302020204" pitchFamily="66" charset="0"/>
              </a:rPr>
              <a:t>BAKTERIJE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541F5A2C-1EE7-4A7C-AFCA-913B76437D5B}"/>
              </a:ext>
            </a:extLst>
          </p:cNvPr>
          <p:cNvSpPr txBox="1"/>
          <p:nvPr/>
        </p:nvSpPr>
        <p:spPr>
          <a:xfrm>
            <a:off x="155575" y="2349500"/>
            <a:ext cx="1946275" cy="70643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hr-HR" sz="2000" dirty="0">
                <a:latin typeface="Comic Sans MS" panose="030F0702030302020204" pitchFamily="66" charset="0"/>
              </a:rPr>
              <a:t>jednostanični organizmi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6454BDB-D24B-49A5-8040-6243750C9414}"/>
              </a:ext>
            </a:extLst>
          </p:cNvPr>
          <p:cNvSpPr txBox="1"/>
          <p:nvPr/>
        </p:nvSpPr>
        <p:spPr>
          <a:xfrm>
            <a:off x="1266825" y="3922713"/>
            <a:ext cx="2097088" cy="40005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hr-HR" sz="2000" dirty="0">
                <a:latin typeface="Comic Sans MS" panose="030F0702030302020204" pitchFamily="66" charset="0"/>
              </a:rPr>
              <a:t>bez jezgre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0531A0F-5665-47D6-82A7-160243DA17EA}"/>
              </a:ext>
            </a:extLst>
          </p:cNvPr>
          <p:cNvSpPr txBox="1"/>
          <p:nvPr/>
        </p:nvSpPr>
        <p:spPr>
          <a:xfrm>
            <a:off x="3298825" y="2862263"/>
            <a:ext cx="2098675" cy="708025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hr-HR" sz="2000" dirty="0">
                <a:latin typeface="Comic Sans MS" panose="030F0702030302020204" pitchFamily="66" charset="0"/>
              </a:rPr>
              <a:t>DNA smještena u citoplazmi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525725D5-0042-41C5-B09C-8E86786ADD97}"/>
              </a:ext>
            </a:extLst>
          </p:cNvPr>
          <p:cNvSpPr txBox="1"/>
          <p:nvPr/>
        </p:nvSpPr>
        <p:spPr>
          <a:xfrm>
            <a:off x="4932363" y="4514850"/>
            <a:ext cx="2097087" cy="708025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hr-HR" sz="2000" dirty="0" err="1">
                <a:latin typeface="Comic Sans MS" panose="030F0702030302020204" pitchFamily="66" charset="0"/>
              </a:rPr>
              <a:t>autotrofne</a:t>
            </a:r>
            <a:r>
              <a:rPr lang="hr-HR" sz="2000" dirty="0">
                <a:latin typeface="Comic Sans MS" panose="030F0702030302020204" pitchFamily="66" charset="0"/>
              </a:rPr>
              <a:t> i </a:t>
            </a:r>
            <a:r>
              <a:rPr lang="hr-HR" sz="2000" dirty="0" err="1">
                <a:latin typeface="Comic Sans MS" panose="030F0702030302020204" pitchFamily="66" charset="0"/>
              </a:rPr>
              <a:t>heterotrofne</a:t>
            </a:r>
            <a:endParaRPr lang="hr-HR" sz="2000" dirty="0">
              <a:latin typeface="Comic Sans MS" panose="030F0702030302020204" pitchFamily="66" charset="0"/>
            </a:endParaRPr>
          </a:p>
        </p:txBody>
      </p:sp>
      <p:cxnSp>
        <p:nvCxnSpPr>
          <p:cNvPr id="7" name="Ravni poveznik 6">
            <a:extLst>
              <a:ext uri="{FF2B5EF4-FFF2-40B4-BE49-F238E27FC236}">
                <a16:creationId xmlns:a16="http://schemas.microsoft.com/office/drawing/2014/main" id="{3DA259A7-251F-4DEF-837D-174786015882}"/>
              </a:ext>
            </a:extLst>
          </p:cNvPr>
          <p:cNvCxnSpPr/>
          <p:nvPr/>
        </p:nvCxnSpPr>
        <p:spPr>
          <a:xfrm>
            <a:off x="1204913" y="2024063"/>
            <a:ext cx="6823075" cy="0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E7C40F4C-7B51-46DC-9605-0C9EC934C47F}"/>
              </a:ext>
            </a:extLst>
          </p:cNvPr>
          <p:cNvCxnSpPr>
            <a:cxnSpLocks/>
          </p:cNvCxnSpPr>
          <p:nvPr/>
        </p:nvCxnSpPr>
        <p:spPr>
          <a:xfrm>
            <a:off x="1204913" y="2024063"/>
            <a:ext cx="0" cy="3508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7B16A5A1-8B65-4AFA-9647-2926413065AB}"/>
              </a:ext>
            </a:extLst>
          </p:cNvPr>
          <p:cNvCxnSpPr>
            <a:cxnSpLocks/>
          </p:cNvCxnSpPr>
          <p:nvPr/>
        </p:nvCxnSpPr>
        <p:spPr>
          <a:xfrm>
            <a:off x="4362450" y="2043113"/>
            <a:ext cx="0" cy="8191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E879B0B4-B918-4978-AF0E-EAB8ECCA75E1}"/>
              </a:ext>
            </a:extLst>
          </p:cNvPr>
          <p:cNvCxnSpPr>
            <a:cxnSpLocks/>
          </p:cNvCxnSpPr>
          <p:nvPr/>
        </p:nvCxnSpPr>
        <p:spPr>
          <a:xfrm>
            <a:off x="2316163" y="2043113"/>
            <a:ext cx="0" cy="18796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AB3C6652-02AA-4568-8459-3237C273F9B2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5938838" y="2039938"/>
            <a:ext cx="42862" cy="24749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avni poveznik 11">
            <a:extLst>
              <a:ext uri="{FF2B5EF4-FFF2-40B4-BE49-F238E27FC236}">
                <a16:creationId xmlns:a16="http://schemas.microsoft.com/office/drawing/2014/main" id="{C01B8822-6134-43C5-B3A7-E5C425CC5FBC}"/>
              </a:ext>
            </a:extLst>
          </p:cNvPr>
          <p:cNvCxnSpPr>
            <a:cxnSpLocks/>
          </p:cNvCxnSpPr>
          <p:nvPr/>
        </p:nvCxnSpPr>
        <p:spPr>
          <a:xfrm>
            <a:off x="4362450" y="1531938"/>
            <a:ext cx="0" cy="4921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id="{CA395495-43B3-4083-ABA3-AADFC7F9713E}"/>
              </a:ext>
            </a:extLst>
          </p:cNvPr>
          <p:cNvCxnSpPr>
            <a:cxnSpLocks/>
          </p:cNvCxnSpPr>
          <p:nvPr/>
        </p:nvCxnSpPr>
        <p:spPr>
          <a:xfrm>
            <a:off x="8027988" y="2039938"/>
            <a:ext cx="0" cy="8223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DFA7DFE0-F112-429C-9999-1D00EE6986E3}"/>
              </a:ext>
            </a:extLst>
          </p:cNvPr>
          <p:cNvSpPr txBox="1"/>
          <p:nvPr/>
        </p:nvSpPr>
        <p:spPr>
          <a:xfrm>
            <a:off x="6804025" y="2419350"/>
            <a:ext cx="2098675" cy="1631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hr-HR" sz="2000" dirty="0">
                <a:latin typeface="Comic Sans MS" panose="030F0702030302020204" pitchFamily="66" charset="0"/>
              </a:rPr>
              <a:t>neke mogu preživjeti samo u simbiozi s drugim organizmima</a:t>
            </a:r>
          </a:p>
        </p:txBody>
      </p:sp>
      <p:cxnSp>
        <p:nvCxnSpPr>
          <p:cNvPr id="21" name="Ravni poveznik sa strelicom 20">
            <a:extLst>
              <a:ext uri="{FF2B5EF4-FFF2-40B4-BE49-F238E27FC236}">
                <a16:creationId xmlns:a16="http://schemas.microsoft.com/office/drawing/2014/main" id="{60CDB029-7D63-4770-8B04-B5322C17A984}"/>
              </a:ext>
            </a:extLst>
          </p:cNvPr>
          <p:cNvCxnSpPr>
            <a:cxnSpLocks/>
          </p:cNvCxnSpPr>
          <p:nvPr/>
        </p:nvCxnSpPr>
        <p:spPr>
          <a:xfrm flipH="1">
            <a:off x="5364163" y="5203825"/>
            <a:ext cx="574675" cy="5127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Ravni poveznik sa strelicom 22">
            <a:extLst>
              <a:ext uri="{FF2B5EF4-FFF2-40B4-BE49-F238E27FC236}">
                <a16:creationId xmlns:a16="http://schemas.microsoft.com/office/drawing/2014/main" id="{51208779-E1BD-4E72-AB63-8BBFC98541CD}"/>
              </a:ext>
            </a:extLst>
          </p:cNvPr>
          <p:cNvCxnSpPr>
            <a:cxnSpLocks/>
          </p:cNvCxnSpPr>
          <p:nvPr/>
        </p:nvCxnSpPr>
        <p:spPr>
          <a:xfrm>
            <a:off x="5981700" y="5211763"/>
            <a:ext cx="677863" cy="474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28BA2D98-CBBB-49D9-B9F1-6A648C790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730875"/>
            <a:ext cx="2930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>
                <a:latin typeface="Comic Sans MS" panose="030F0702030302020204" pitchFamily="66" charset="0"/>
              </a:rPr>
              <a:t>saprofiti      paraziti</a:t>
            </a:r>
          </a:p>
        </p:txBody>
      </p:sp>
      <p:pic>
        <p:nvPicPr>
          <p:cNvPr id="30" name="Picture 6" descr="Slikovni rezultat za domain and kingdom chart biology">
            <a:extLst>
              <a:ext uri="{FF2B5EF4-FFF2-40B4-BE49-F238E27FC236}">
                <a16:creationId xmlns:a16="http://schemas.microsoft.com/office/drawing/2014/main" id="{BE86B0FF-2CF5-4D65-90B2-3F6AF60D5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11641" r="52136" b="69727"/>
          <a:stretch>
            <a:fillRect/>
          </a:stretch>
        </p:blipFill>
        <p:spPr bwMode="auto">
          <a:xfrm>
            <a:off x="725488" y="969963"/>
            <a:ext cx="26289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Slika 30">
            <a:extLst>
              <a:ext uri="{FF2B5EF4-FFF2-40B4-BE49-F238E27FC236}">
                <a16:creationId xmlns:a16="http://schemas.microsoft.com/office/drawing/2014/main" id="{61AA5D89-FDF6-48A8-A1D0-001BB3F44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7" r="21432" b="55922"/>
          <a:stretch>
            <a:fillRect/>
          </a:stretch>
        </p:blipFill>
        <p:spPr bwMode="auto">
          <a:xfrm>
            <a:off x="100013" y="687388"/>
            <a:ext cx="665162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9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0BC4DDA-FF38-4C18-A1FA-58704011A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1065213"/>
            <a:ext cx="7142162" cy="461962"/>
          </a:xfrm>
          <a:prstGeom prst="rect">
            <a:avLst/>
          </a:prstGeom>
          <a:solidFill>
            <a:srgbClr val="DC69A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2400">
                <a:latin typeface="Comic Sans MS" panose="030F0702030302020204" pitchFamily="66" charset="0"/>
              </a:rPr>
              <a:t>ARHEJE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541F5A2C-1EE7-4A7C-AFCA-913B76437D5B}"/>
              </a:ext>
            </a:extLst>
          </p:cNvPr>
          <p:cNvSpPr txBox="1"/>
          <p:nvPr/>
        </p:nvSpPr>
        <p:spPr>
          <a:xfrm>
            <a:off x="155575" y="2349500"/>
            <a:ext cx="1946275" cy="70643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hr-HR" sz="2000" dirty="0">
                <a:latin typeface="Comic Sans MS" panose="030F0702030302020204" pitchFamily="66" charset="0"/>
              </a:rPr>
              <a:t>jednostanični organizmi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6454BDB-D24B-49A5-8040-6243750C9414}"/>
              </a:ext>
            </a:extLst>
          </p:cNvPr>
          <p:cNvSpPr txBox="1"/>
          <p:nvPr/>
        </p:nvSpPr>
        <p:spPr>
          <a:xfrm>
            <a:off x="1266825" y="3922713"/>
            <a:ext cx="2097088" cy="40005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hr-HR" sz="2000" dirty="0">
                <a:latin typeface="Comic Sans MS" panose="030F0702030302020204" pitchFamily="66" charset="0"/>
              </a:rPr>
              <a:t>bez jezgre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0531A0F-5665-47D6-82A7-160243DA17EA}"/>
              </a:ext>
            </a:extLst>
          </p:cNvPr>
          <p:cNvSpPr txBox="1"/>
          <p:nvPr/>
        </p:nvSpPr>
        <p:spPr>
          <a:xfrm>
            <a:off x="3298825" y="2862263"/>
            <a:ext cx="2098675" cy="708025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hr-HR" sz="2000" dirty="0">
                <a:latin typeface="Comic Sans MS" panose="030F0702030302020204" pitchFamily="66" charset="0"/>
              </a:rPr>
              <a:t>izgledom nalik bakterijama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525725D5-0042-41C5-B09C-8E86786ADD97}"/>
              </a:ext>
            </a:extLst>
          </p:cNvPr>
          <p:cNvSpPr txBox="1"/>
          <p:nvPr/>
        </p:nvSpPr>
        <p:spPr>
          <a:xfrm>
            <a:off x="4932363" y="4206875"/>
            <a:ext cx="2097087" cy="1323975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hr-HR" sz="2000" dirty="0">
                <a:latin typeface="Comic Sans MS" panose="030F0702030302020204" pitchFamily="66" charset="0"/>
              </a:rPr>
              <a:t>od bakterija se razlikuju po građi staničnih dijelova</a:t>
            </a:r>
          </a:p>
        </p:txBody>
      </p:sp>
      <p:cxnSp>
        <p:nvCxnSpPr>
          <p:cNvPr id="7" name="Ravni poveznik 6">
            <a:extLst>
              <a:ext uri="{FF2B5EF4-FFF2-40B4-BE49-F238E27FC236}">
                <a16:creationId xmlns:a16="http://schemas.microsoft.com/office/drawing/2014/main" id="{3DA259A7-251F-4DEF-837D-174786015882}"/>
              </a:ext>
            </a:extLst>
          </p:cNvPr>
          <p:cNvCxnSpPr/>
          <p:nvPr/>
        </p:nvCxnSpPr>
        <p:spPr>
          <a:xfrm>
            <a:off x="1204913" y="2024063"/>
            <a:ext cx="6823075" cy="0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E7C40F4C-7B51-46DC-9605-0C9EC934C47F}"/>
              </a:ext>
            </a:extLst>
          </p:cNvPr>
          <p:cNvCxnSpPr>
            <a:cxnSpLocks/>
          </p:cNvCxnSpPr>
          <p:nvPr/>
        </p:nvCxnSpPr>
        <p:spPr>
          <a:xfrm>
            <a:off x="1204913" y="2024063"/>
            <a:ext cx="0" cy="3508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7B16A5A1-8B65-4AFA-9647-2926413065AB}"/>
              </a:ext>
            </a:extLst>
          </p:cNvPr>
          <p:cNvCxnSpPr>
            <a:cxnSpLocks/>
          </p:cNvCxnSpPr>
          <p:nvPr/>
        </p:nvCxnSpPr>
        <p:spPr>
          <a:xfrm>
            <a:off x="4362450" y="2043113"/>
            <a:ext cx="0" cy="8191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E879B0B4-B918-4978-AF0E-EAB8ECCA75E1}"/>
              </a:ext>
            </a:extLst>
          </p:cNvPr>
          <p:cNvCxnSpPr>
            <a:cxnSpLocks/>
          </p:cNvCxnSpPr>
          <p:nvPr/>
        </p:nvCxnSpPr>
        <p:spPr>
          <a:xfrm>
            <a:off x="2316163" y="2043113"/>
            <a:ext cx="0" cy="18796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AB3C6652-02AA-4568-8459-3237C273F9B2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5938838" y="2039938"/>
            <a:ext cx="42862" cy="21669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avni poveznik 11">
            <a:extLst>
              <a:ext uri="{FF2B5EF4-FFF2-40B4-BE49-F238E27FC236}">
                <a16:creationId xmlns:a16="http://schemas.microsoft.com/office/drawing/2014/main" id="{C01B8822-6134-43C5-B3A7-E5C425CC5FBC}"/>
              </a:ext>
            </a:extLst>
          </p:cNvPr>
          <p:cNvCxnSpPr>
            <a:cxnSpLocks/>
          </p:cNvCxnSpPr>
          <p:nvPr/>
        </p:nvCxnSpPr>
        <p:spPr>
          <a:xfrm>
            <a:off x="4362450" y="1531938"/>
            <a:ext cx="0" cy="4921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id="{CA395495-43B3-4083-ABA3-AADFC7F9713E}"/>
              </a:ext>
            </a:extLst>
          </p:cNvPr>
          <p:cNvCxnSpPr>
            <a:cxnSpLocks/>
          </p:cNvCxnSpPr>
          <p:nvPr/>
        </p:nvCxnSpPr>
        <p:spPr>
          <a:xfrm>
            <a:off x="8027988" y="2039938"/>
            <a:ext cx="0" cy="8223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DFA7DFE0-F112-429C-9999-1D00EE6986E3}"/>
              </a:ext>
            </a:extLst>
          </p:cNvPr>
          <p:cNvSpPr txBox="1"/>
          <p:nvPr/>
        </p:nvSpPr>
        <p:spPr>
          <a:xfrm>
            <a:off x="6804025" y="2573338"/>
            <a:ext cx="2098675" cy="1323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hr-HR" sz="2000" dirty="0">
                <a:latin typeface="Comic Sans MS" panose="030F0702030302020204" pitchFamily="66" charset="0"/>
              </a:rPr>
              <a:t>mogu preživjeti u ekstremnim životnim uvjetima</a:t>
            </a:r>
          </a:p>
        </p:txBody>
      </p:sp>
      <p:pic>
        <p:nvPicPr>
          <p:cNvPr id="24" name="Picture 6" descr="Slikovni rezultat za domain and kingdom chart biology">
            <a:extLst>
              <a:ext uri="{FF2B5EF4-FFF2-40B4-BE49-F238E27FC236}">
                <a16:creationId xmlns:a16="http://schemas.microsoft.com/office/drawing/2014/main" id="{9F7D9562-B0CB-42F4-A048-4AAD36D3D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4" t="10947" r="2748" b="69566"/>
          <a:stretch>
            <a:fillRect/>
          </a:stretch>
        </p:blipFill>
        <p:spPr bwMode="auto">
          <a:xfrm>
            <a:off x="928688" y="1006475"/>
            <a:ext cx="24384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49AC584B-4914-401B-A34E-A0CADEECC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7" t="55869" r="21523"/>
          <a:stretch>
            <a:fillRect/>
          </a:stretch>
        </p:blipFill>
        <p:spPr bwMode="auto">
          <a:xfrm>
            <a:off x="36513" y="663575"/>
            <a:ext cx="744537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26CBEE6-5B41-4D87-91E5-3C24E7E52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44" b="58037"/>
          <a:stretch>
            <a:fillRect/>
          </a:stretch>
        </p:blipFill>
        <p:spPr bwMode="auto">
          <a:xfrm>
            <a:off x="-98425" y="2974975"/>
            <a:ext cx="236537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3CF7D15-768A-4650-95E7-1EC422801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9455" b="36333"/>
          <a:stretch>
            <a:fillRect/>
          </a:stretch>
        </p:blipFill>
        <p:spPr bwMode="auto">
          <a:xfrm>
            <a:off x="6923088" y="3303588"/>
            <a:ext cx="22098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BB44F46-DD75-4C67-B4C5-F4AAAD1DA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78" b="50000"/>
          <a:stretch>
            <a:fillRect/>
          </a:stretch>
        </p:blipFill>
        <p:spPr bwMode="auto">
          <a:xfrm>
            <a:off x="2152650" y="3363913"/>
            <a:ext cx="2427288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20ED63CC-82E7-47D5-9973-9B8185F1A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1065213"/>
            <a:ext cx="7142162" cy="461962"/>
          </a:xfrm>
          <a:prstGeom prst="rect">
            <a:avLst/>
          </a:prstGeom>
          <a:solidFill>
            <a:srgbClr val="71DA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2400">
                <a:latin typeface="Comic Sans MS" panose="030F0702030302020204" pitchFamily="66" charset="0"/>
              </a:rPr>
              <a:t>EUKARIOTI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B506677-8E0C-4D5C-BB5F-5A6AE0316B81}"/>
              </a:ext>
            </a:extLst>
          </p:cNvPr>
          <p:cNvSpPr txBox="1"/>
          <p:nvPr/>
        </p:nvSpPr>
        <p:spPr>
          <a:xfrm>
            <a:off x="155575" y="2374900"/>
            <a:ext cx="1946275" cy="40005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hr-HR" sz="2000" dirty="0">
                <a:latin typeface="Comic Sans MS" panose="030F0702030302020204" pitchFamily="66" charset="0"/>
              </a:rPr>
              <a:t>PROTISTI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C3E5809-426B-475D-BBA3-BDCAF0F0D2C7}"/>
              </a:ext>
            </a:extLst>
          </p:cNvPr>
          <p:cNvSpPr txBox="1"/>
          <p:nvPr/>
        </p:nvSpPr>
        <p:spPr>
          <a:xfrm>
            <a:off x="2333625" y="2949575"/>
            <a:ext cx="2097088" cy="40005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hr-HR" sz="2000" dirty="0">
                <a:latin typeface="Comic Sans MS" panose="030F0702030302020204" pitchFamily="66" charset="0"/>
              </a:rPr>
              <a:t>BILJKE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D8548D4-9A0B-4B89-9B3E-715E27434973}"/>
              </a:ext>
            </a:extLst>
          </p:cNvPr>
          <p:cNvSpPr txBox="1"/>
          <p:nvPr/>
        </p:nvSpPr>
        <p:spPr>
          <a:xfrm>
            <a:off x="4594225" y="2390775"/>
            <a:ext cx="2098675" cy="40005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hr-HR" sz="2000" dirty="0">
                <a:latin typeface="Comic Sans MS" panose="030F0702030302020204" pitchFamily="66" charset="0"/>
              </a:rPr>
              <a:t>GLJIVE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4BE3914F-19AB-4EF9-BC49-97BEFC1572F4}"/>
              </a:ext>
            </a:extLst>
          </p:cNvPr>
          <p:cNvSpPr txBox="1"/>
          <p:nvPr/>
        </p:nvSpPr>
        <p:spPr>
          <a:xfrm>
            <a:off x="6951663" y="2903538"/>
            <a:ext cx="2097087" cy="40005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hr-HR" sz="2000" dirty="0">
                <a:latin typeface="Comic Sans MS" panose="030F0702030302020204" pitchFamily="66" charset="0"/>
              </a:rPr>
              <a:t>ŽIVOTINJE</a:t>
            </a:r>
          </a:p>
        </p:txBody>
      </p:sp>
      <p:cxnSp>
        <p:nvCxnSpPr>
          <p:cNvPr id="13" name="Ravni poveznik 12">
            <a:extLst>
              <a:ext uri="{FF2B5EF4-FFF2-40B4-BE49-F238E27FC236}">
                <a16:creationId xmlns:a16="http://schemas.microsoft.com/office/drawing/2014/main" id="{839C6A5F-EC49-4402-8ECC-63F3958A5160}"/>
              </a:ext>
            </a:extLst>
          </p:cNvPr>
          <p:cNvCxnSpPr>
            <a:cxnSpLocks/>
          </p:cNvCxnSpPr>
          <p:nvPr/>
        </p:nvCxnSpPr>
        <p:spPr>
          <a:xfrm>
            <a:off x="4362450" y="1531938"/>
            <a:ext cx="0" cy="4921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vni poveznik 13">
            <a:extLst>
              <a:ext uri="{FF2B5EF4-FFF2-40B4-BE49-F238E27FC236}">
                <a16:creationId xmlns:a16="http://schemas.microsoft.com/office/drawing/2014/main" id="{7C4CB34D-B4BF-41DC-ACC2-E8EB1D7F2220}"/>
              </a:ext>
            </a:extLst>
          </p:cNvPr>
          <p:cNvCxnSpPr/>
          <p:nvPr/>
        </p:nvCxnSpPr>
        <p:spPr>
          <a:xfrm>
            <a:off x="1204913" y="2024063"/>
            <a:ext cx="6823075" cy="0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avni poveznik sa strelicom 14">
            <a:extLst>
              <a:ext uri="{FF2B5EF4-FFF2-40B4-BE49-F238E27FC236}">
                <a16:creationId xmlns:a16="http://schemas.microsoft.com/office/drawing/2014/main" id="{5C05A39C-9395-4C75-ACF4-BB1505A29A73}"/>
              </a:ext>
            </a:extLst>
          </p:cNvPr>
          <p:cNvCxnSpPr>
            <a:cxnSpLocks/>
          </p:cNvCxnSpPr>
          <p:nvPr/>
        </p:nvCxnSpPr>
        <p:spPr>
          <a:xfrm>
            <a:off x="1204913" y="2024063"/>
            <a:ext cx="0" cy="3508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id="{F77CBE32-1209-42C6-9798-60D0F0D3B4AA}"/>
              </a:ext>
            </a:extLst>
          </p:cNvPr>
          <p:cNvCxnSpPr>
            <a:cxnSpLocks/>
          </p:cNvCxnSpPr>
          <p:nvPr/>
        </p:nvCxnSpPr>
        <p:spPr>
          <a:xfrm>
            <a:off x="5700713" y="2024063"/>
            <a:ext cx="0" cy="3508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id="{658AD13B-16ED-4381-B8CC-6192D22527E4}"/>
              </a:ext>
            </a:extLst>
          </p:cNvPr>
          <p:cNvCxnSpPr>
            <a:cxnSpLocks/>
          </p:cNvCxnSpPr>
          <p:nvPr/>
        </p:nvCxnSpPr>
        <p:spPr>
          <a:xfrm>
            <a:off x="3422650" y="2041525"/>
            <a:ext cx="0" cy="8620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A174EBAE-83BD-49F8-8DB1-721E8C4D1B1B}"/>
              </a:ext>
            </a:extLst>
          </p:cNvPr>
          <p:cNvCxnSpPr>
            <a:cxnSpLocks/>
          </p:cNvCxnSpPr>
          <p:nvPr/>
        </p:nvCxnSpPr>
        <p:spPr>
          <a:xfrm flipH="1">
            <a:off x="8013700" y="2024063"/>
            <a:ext cx="4763" cy="838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4" descr="Slikovni rezultat za mushrooms">
            <a:extLst>
              <a:ext uri="{FF2B5EF4-FFF2-40B4-BE49-F238E27FC236}">
                <a16:creationId xmlns:a16="http://schemas.microsoft.com/office/drawing/2014/main" id="{1F83523C-F124-4772-9265-5A7BCB63F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73" y="3124663"/>
            <a:ext cx="1842282" cy="18528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lačić za govor: pravokutnik sa zaobljenim kutovima 21">
            <a:extLst>
              <a:ext uri="{FF2B5EF4-FFF2-40B4-BE49-F238E27FC236}">
                <a16:creationId xmlns:a16="http://schemas.microsoft.com/office/drawing/2014/main" id="{A9ED75B6-5B1D-4BF7-AF22-999151FAAA17}"/>
              </a:ext>
            </a:extLst>
          </p:cNvPr>
          <p:cNvSpPr/>
          <p:nvPr/>
        </p:nvSpPr>
        <p:spPr>
          <a:xfrm>
            <a:off x="5626100" y="176213"/>
            <a:ext cx="3376613" cy="1925637"/>
          </a:xfrm>
          <a:prstGeom prst="wedgeRoundRectCallout">
            <a:avLst>
              <a:gd name="adj1" fmla="val -56664"/>
              <a:gd name="adj2" fmla="val 18636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3CE8537A-622C-4712-A4E4-2BFFB2D95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713" y="179388"/>
            <a:ext cx="32194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2000">
                <a:latin typeface="Comic Sans MS" panose="030F0702030302020204" pitchFamily="66" charset="0"/>
              </a:rPr>
              <a:t>građeni od stanica s jezgrom (molekula DNA zaštićena jezgrinom ovojnicom)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2000">
                <a:latin typeface="Comic Sans MS" panose="030F0702030302020204" pitchFamily="66" charset="0"/>
              </a:rPr>
              <a:t>+ drugi organeli obavijeni membranom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22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BA3A3CBA-B0AE-46D6-A151-AA6AC3466483}"/>
              </a:ext>
            </a:extLst>
          </p:cNvPr>
          <p:cNvSpPr/>
          <p:nvPr/>
        </p:nvSpPr>
        <p:spPr>
          <a:xfrm>
            <a:off x="1211263" y="1393825"/>
            <a:ext cx="3795712" cy="4702175"/>
          </a:xfrm>
          <a:prstGeom prst="rect">
            <a:avLst/>
          </a:prstGeom>
          <a:noFill/>
          <a:ln w="38100">
            <a:solidFill>
              <a:srgbClr val="CC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1E123E-8AA6-4B9B-823F-465B6698B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5" t="9293" r="45699" b="8566"/>
          <a:stretch>
            <a:fillRect/>
          </a:stretch>
        </p:blipFill>
        <p:spPr bwMode="auto">
          <a:xfrm>
            <a:off x="5903913" y="2136775"/>
            <a:ext cx="1204912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1B9BC6E-5813-4400-83FD-78406F7DF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3" b="4309"/>
          <a:stretch>
            <a:fillRect/>
          </a:stretch>
        </p:blipFill>
        <p:spPr bwMode="auto">
          <a:xfrm>
            <a:off x="1835150" y="1900238"/>
            <a:ext cx="2355850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FF6E7BE7-4614-450E-A4CF-59DF6DA7DE20}"/>
              </a:ext>
            </a:extLst>
          </p:cNvPr>
          <p:cNvSpPr txBox="1"/>
          <p:nvPr/>
        </p:nvSpPr>
        <p:spPr>
          <a:xfrm>
            <a:off x="1624013" y="617538"/>
            <a:ext cx="5588000" cy="646112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hr-HR" sz="3600" dirty="0">
                <a:latin typeface="Comic Sans MS" panose="030F0702030302020204" pitchFamily="66" charset="0"/>
              </a:rPr>
              <a:t>            PROTISTI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FCF7A10-8D2F-4877-B08B-948FF0CF6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563" y="3225800"/>
            <a:ext cx="2824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Comic Sans MS" panose="030F0702030302020204" pitchFamily="66" charset="0"/>
              </a:rPr>
              <a:t>Jednostanične alge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25322FF-44C2-4B17-98F4-AD80380BB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538" y="5565775"/>
            <a:ext cx="2505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Comic Sans MS" panose="030F0702030302020204" pitchFamily="66" charset="0"/>
              </a:rPr>
              <a:t>Višestanične alge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91702F6-2DFB-493A-8E68-9009631F8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738" y="1479550"/>
            <a:ext cx="4092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rgbClr val="FF0000"/>
                </a:solidFill>
                <a:latin typeface="Comic Sans MS" panose="030F0702030302020204" pitchFamily="66" charset="0"/>
              </a:rPr>
              <a:t>Autotrofni jednostanični i višestanični organizmi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9EDCB0E0-487C-4632-8E20-AF37F2825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1474788"/>
            <a:ext cx="20462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rgbClr val="FF0000"/>
                </a:solidFill>
                <a:latin typeface="Comic Sans MS" panose="030F0702030302020204" pitchFamily="66" charset="0"/>
              </a:rPr>
              <a:t>Jednostanični heterotrofni organizmi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A019853-27BB-4E25-9702-0E05D8D26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863" y="3563938"/>
            <a:ext cx="1844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Comic Sans MS" panose="030F0702030302020204" pitchFamily="66" charset="0"/>
              </a:rPr>
              <a:t>Papučice i amebe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C81081E6-62D2-4E11-A182-6BADE8E28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663" y="5118100"/>
            <a:ext cx="28241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Comic Sans MS" panose="030F0702030302020204" pitchFamily="66" charset="0"/>
              </a:rPr>
              <a:t>Euglene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2AAE1DB4-E32F-4A53-8965-56B8073DFBC9}"/>
              </a:ext>
            </a:extLst>
          </p:cNvPr>
          <p:cNvSpPr/>
          <p:nvPr/>
        </p:nvSpPr>
        <p:spPr>
          <a:xfrm>
            <a:off x="5230813" y="1400175"/>
            <a:ext cx="2551112" cy="4695825"/>
          </a:xfrm>
          <a:prstGeom prst="rect">
            <a:avLst/>
          </a:prstGeom>
          <a:noFill/>
          <a:ln w="38100">
            <a:solidFill>
              <a:srgbClr val="CC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sp>
        <p:nvSpPr>
          <p:cNvPr id="13" name="Strelica: desno 12">
            <a:extLst>
              <a:ext uri="{FF2B5EF4-FFF2-40B4-BE49-F238E27FC236}">
                <a16:creationId xmlns:a16="http://schemas.microsoft.com/office/drawing/2014/main" id="{2CE90CFF-5417-45B3-B5AB-B0949E232632}"/>
              </a:ext>
            </a:extLst>
          </p:cNvPr>
          <p:cNvSpPr/>
          <p:nvPr/>
        </p:nvSpPr>
        <p:spPr>
          <a:xfrm rot="10800000">
            <a:off x="890588" y="1703388"/>
            <a:ext cx="442912" cy="2206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EA47F5E1-D666-4E67-BFC3-BA783A95D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1628775"/>
            <a:ext cx="12112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>
                <a:latin typeface="Comic Sans MS" panose="030F0702030302020204" pitchFamily="66" charset="0"/>
              </a:rPr>
              <a:t>sami stvaraju hranu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3802D3CE-22F6-415F-8487-6031C58CA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5275" y="1627188"/>
            <a:ext cx="12112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r-HR" altLang="sr-Latn-RS" sz="2000">
                <a:latin typeface="Comic Sans MS" panose="030F0702030302020204" pitchFamily="66" charset="0"/>
              </a:rPr>
              <a:t>uzimaju gotovu hranu iz okoliša</a:t>
            </a:r>
          </a:p>
        </p:txBody>
      </p:sp>
      <p:sp>
        <p:nvSpPr>
          <p:cNvPr id="16" name="Strelica: desno 15">
            <a:extLst>
              <a:ext uri="{FF2B5EF4-FFF2-40B4-BE49-F238E27FC236}">
                <a16:creationId xmlns:a16="http://schemas.microsoft.com/office/drawing/2014/main" id="{21420C38-011E-476B-8D3B-86F7A1D96DFB}"/>
              </a:ext>
            </a:extLst>
          </p:cNvPr>
          <p:cNvSpPr/>
          <p:nvPr/>
        </p:nvSpPr>
        <p:spPr>
          <a:xfrm>
            <a:off x="7489825" y="1724025"/>
            <a:ext cx="442913" cy="22066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21" name="Oblačić za govor: pravokutnik sa zaobljenim kutovima 20">
            <a:extLst>
              <a:ext uri="{FF2B5EF4-FFF2-40B4-BE49-F238E27FC236}">
                <a16:creationId xmlns:a16="http://schemas.microsoft.com/office/drawing/2014/main" id="{EF30AB5D-AC8C-4CA2-97D2-7B0E8FFE2AA0}"/>
              </a:ext>
            </a:extLst>
          </p:cNvPr>
          <p:cNvSpPr/>
          <p:nvPr/>
        </p:nvSpPr>
        <p:spPr>
          <a:xfrm>
            <a:off x="123825" y="4851400"/>
            <a:ext cx="1585913" cy="1430338"/>
          </a:xfrm>
          <a:prstGeom prst="wedgeRoundRectCallout">
            <a:avLst>
              <a:gd name="adj1" fmla="val 61700"/>
              <a:gd name="adj2" fmla="val 18356"/>
              <a:gd name="adj3" fmla="val 16667"/>
            </a:avLst>
          </a:prstGeom>
          <a:solidFill>
            <a:srgbClr val="DC69A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nemaju razvijene biljne organe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/>
      <p:bldP spid="9" grpId="0"/>
      <p:bldP spid="10" grpId="0"/>
      <p:bldP spid="11" grpId="0"/>
      <p:bldP spid="12" grpId="0" animBg="1"/>
      <p:bldP spid="13" grpId="0" animBg="1"/>
      <p:bldP spid="15" grpId="0"/>
      <p:bldP spid="16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C7626FA7-886B-4F4A-AF7B-189DCFC158D9}"/>
              </a:ext>
            </a:extLst>
          </p:cNvPr>
          <p:cNvSpPr txBox="1"/>
          <p:nvPr/>
        </p:nvSpPr>
        <p:spPr>
          <a:xfrm>
            <a:off x="1747838" y="681038"/>
            <a:ext cx="5111750" cy="647700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hr-HR" sz="3600" dirty="0">
                <a:latin typeface="Comic Sans MS" panose="030F0702030302020204" pitchFamily="66" charset="0"/>
              </a:rPr>
              <a:t>GLJIVE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96A4E876-A2DF-4A4C-97A1-7AD55DB7B286}"/>
              </a:ext>
            </a:extLst>
          </p:cNvPr>
          <p:cNvSpPr/>
          <p:nvPr/>
        </p:nvSpPr>
        <p:spPr>
          <a:xfrm>
            <a:off x="5075238" y="4984750"/>
            <a:ext cx="102235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ECAEDAF-4631-4076-8C48-51DCEBA2F2FC}"/>
              </a:ext>
            </a:extLst>
          </p:cNvPr>
          <p:cNvSpPr txBox="1"/>
          <p:nvPr/>
        </p:nvSpPr>
        <p:spPr>
          <a:xfrm>
            <a:off x="111125" y="2076450"/>
            <a:ext cx="1998663" cy="83026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hr-HR" sz="2400" dirty="0" err="1">
                <a:latin typeface="Comic Sans MS" panose="030F0702030302020204" pitchFamily="66" charset="0"/>
              </a:rPr>
              <a:t>heterotrofni</a:t>
            </a:r>
            <a:r>
              <a:rPr lang="hr-HR" sz="2400" dirty="0">
                <a:latin typeface="Comic Sans MS" panose="030F0702030302020204" pitchFamily="66" charset="0"/>
              </a:rPr>
              <a:t> organizmi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115FF7C-C14F-4274-B540-DF94ABAF83C1}"/>
              </a:ext>
            </a:extLst>
          </p:cNvPr>
          <p:cNvSpPr txBox="1"/>
          <p:nvPr/>
        </p:nvSpPr>
        <p:spPr>
          <a:xfrm>
            <a:off x="1222375" y="3497263"/>
            <a:ext cx="2097088" cy="83026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hr-HR" sz="2400" dirty="0">
                <a:latin typeface="Comic Sans MS" panose="030F0702030302020204" pitchFamily="66" charset="0"/>
              </a:rPr>
              <a:t>uglavnom </a:t>
            </a:r>
            <a:r>
              <a:rPr lang="hr-HR" sz="2400" dirty="0" err="1">
                <a:latin typeface="Comic Sans MS" panose="030F0702030302020204" pitchFamily="66" charset="0"/>
              </a:rPr>
              <a:t>saprofiti</a:t>
            </a:r>
            <a:endParaRPr lang="hr-HR" sz="2400" dirty="0">
              <a:latin typeface="Comic Sans MS" panose="030F0702030302020204" pitchFamily="66" charset="0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9429B078-6D25-4FFC-9185-A6AB9AD29EC2}"/>
              </a:ext>
            </a:extLst>
          </p:cNvPr>
          <p:cNvSpPr txBox="1"/>
          <p:nvPr/>
        </p:nvSpPr>
        <p:spPr>
          <a:xfrm>
            <a:off x="3254375" y="2667000"/>
            <a:ext cx="2098675" cy="460375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hr-HR" sz="2400" dirty="0">
                <a:latin typeface="Comic Sans MS" panose="030F0702030302020204" pitchFamily="66" charset="0"/>
              </a:rPr>
              <a:t>neke paraziti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78A81C80-AA39-462F-819D-3FD5775D7F67}"/>
              </a:ext>
            </a:extLst>
          </p:cNvPr>
          <p:cNvSpPr txBox="1"/>
          <p:nvPr/>
        </p:nvSpPr>
        <p:spPr>
          <a:xfrm>
            <a:off x="4887913" y="4241800"/>
            <a:ext cx="2289175" cy="83185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hr-HR" sz="2400" dirty="0">
                <a:latin typeface="Comic Sans MS" panose="030F0702030302020204" pitchFamily="66" charset="0"/>
              </a:rPr>
              <a:t>neke jednostanične</a:t>
            </a:r>
          </a:p>
        </p:txBody>
      </p:sp>
      <p:cxnSp>
        <p:nvCxnSpPr>
          <p:cNvPr id="12" name="Ravni poveznik 11">
            <a:extLst>
              <a:ext uri="{FF2B5EF4-FFF2-40B4-BE49-F238E27FC236}">
                <a16:creationId xmlns:a16="http://schemas.microsoft.com/office/drawing/2014/main" id="{B0135FC6-224A-4501-B5BA-BA57DE994640}"/>
              </a:ext>
            </a:extLst>
          </p:cNvPr>
          <p:cNvCxnSpPr/>
          <p:nvPr/>
        </p:nvCxnSpPr>
        <p:spPr>
          <a:xfrm>
            <a:off x="1160463" y="1812925"/>
            <a:ext cx="6823075" cy="0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6B781E07-1D8A-4FD6-98CA-113D58E32957}"/>
              </a:ext>
            </a:extLst>
          </p:cNvPr>
          <p:cNvCxnSpPr>
            <a:cxnSpLocks/>
          </p:cNvCxnSpPr>
          <p:nvPr/>
        </p:nvCxnSpPr>
        <p:spPr>
          <a:xfrm>
            <a:off x="1160463" y="1812925"/>
            <a:ext cx="0" cy="3508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C793D8DC-1AC7-4FA1-93D2-0F86C7596FCE}"/>
              </a:ext>
            </a:extLst>
          </p:cNvPr>
          <p:cNvCxnSpPr>
            <a:cxnSpLocks/>
          </p:cNvCxnSpPr>
          <p:nvPr/>
        </p:nvCxnSpPr>
        <p:spPr>
          <a:xfrm>
            <a:off x="4318000" y="1831975"/>
            <a:ext cx="0" cy="8191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avni poveznik sa strelicom 14">
            <a:extLst>
              <a:ext uri="{FF2B5EF4-FFF2-40B4-BE49-F238E27FC236}">
                <a16:creationId xmlns:a16="http://schemas.microsoft.com/office/drawing/2014/main" id="{938D0458-1ECC-4115-BE58-067439F9F4CF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271713" y="1831975"/>
            <a:ext cx="0" cy="16652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id="{78667A3E-11AC-4852-B1CA-7C4B02F1ADFF}"/>
              </a:ext>
            </a:extLst>
          </p:cNvPr>
          <p:cNvCxnSpPr>
            <a:cxnSpLocks/>
          </p:cNvCxnSpPr>
          <p:nvPr/>
        </p:nvCxnSpPr>
        <p:spPr>
          <a:xfrm>
            <a:off x="5980113" y="1828800"/>
            <a:ext cx="0" cy="2246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0404F739-3CE5-41FA-B3E0-95631F350766}"/>
              </a:ext>
            </a:extLst>
          </p:cNvPr>
          <p:cNvCxnSpPr>
            <a:cxnSpLocks/>
          </p:cNvCxnSpPr>
          <p:nvPr/>
        </p:nvCxnSpPr>
        <p:spPr>
          <a:xfrm>
            <a:off x="4318000" y="1322388"/>
            <a:ext cx="0" cy="49053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BE1175AB-9238-45E2-B325-3D64CF8D39C3}"/>
              </a:ext>
            </a:extLst>
          </p:cNvPr>
          <p:cNvCxnSpPr>
            <a:cxnSpLocks/>
          </p:cNvCxnSpPr>
          <p:nvPr/>
        </p:nvCxnSpPr>
        <p:spPr>
          <a:xfrm>
            <a:off x="7983538" y="1828800"/>
            <a:ext cx="0" cy="8223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92E67E9A-F8FB-4340-9FB7-EC02E1944386}"/>
              </a:ext>
            </a:extLst>
          </p:cNvPr>
          <p:cNvSpPr txBox="1"/>
          <p:nvPr/>
        </p:nvSpPr>
        <p:spPr>
          <a:xfrm>
            <a:off x="6759575" y="2608263"/>
            <a:ext cx="2098675" cy="8318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hr-HR" sz="2400" dirty="0">
                <a:latin typeface="Comic Sans MS" panose="030F0702030302020204" pitchFamily="66" charset="0"/>
              </a:rPr>
              <a:t>simbiotski organizmi</a:t>
            </a:r>
          </a:p>
        </p:txBody>
      </p:sp>
      <p:cxnSp>
        <p:nvCxnSpPr>
          <p:cNvPr id="23" name="Ravni poveznik sa strelicom 22">
            <a:extLst>
              <a:ext uri="{FF2B5EF4-FFF2-40B4-BE49-F238E27FC236}">
                <a16:creationId xmlns:a16="http://schemas.microsoft.com/office/drawing/2014/main" id="{36AB8606-545A-421F-A234-37142C45DB3D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1538288" y="4327525"/>
            <a:ext cx="733425" cy="469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avni poveznik sa strelicom 23">
            <a:extLst>
              <a:ext uri="{FF2B5EF4-FFF2-40B4-BE49-F238E27FC236}">
                <a16:creationId xmlns:a16="http://schemas.microsoft.com/office/drawing/2014/main" id="{924C9A5C-7F88-4F25-B1CD-FE6014FB91DD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2271713" y="4327525"/>
            <a:ext cx="561975" cy="4397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A5D82320-30BF-40C7-AE42-45DD5E55B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4779963"/>
            <a:ext cx="2932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400">
                <a:latin typeface="Comic Sans MS" panose="030F0702030302020204" pitchFamily="66" charset="0"/>
              </a:rPr>
              <a:t>jestive       otrovne</a:t>
            </a:r>
          </a:p>
        </p:txBody>
      </p:sp>
      <p:cxnSp>
        <p:nvCxnSpPr>
          <p:cNvPr id="26" name="Ravni poveznik sa strelicom 25">
            <a:extLst>
              <a:ext uri="{FF2B5EF4-FFF2-40B4-BE49-F238E27FC236}">
                <a16:creationId xmlns:a16="http://schemas.microsoft.com/office/drawing/2014/main" id="{C5221444-27BA-4F82-869D-6B7CE0971D75}"/>
              </a:ext>
            </a:extLst>
          </p:cNvPr>
          <p:cNvCxnSpPr>
            <a:cxnSpLocks/>
          </p:cNvCxnSpPr>
          <p:nvPr/>
        </p:nvCxnSpPr>
        <p:spPr>
          <a:xfrm>
            <a:off x="4308475" y="3205163"/>
            <a:ext cx="0" cy="4857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8DC24065-2ED4-445E-B5F9-E3D92D5CD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3611563"/>
            <a:ext cx="2200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>
                <a:latin typeface="Comic Sans MS" panose="030F0702030302020204" pitchFamily="66" charset="0"/>
              </a:rPr>
              <a:t>- peronospora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>
                <a:latin typeface="Comic Sans MS" panose="030F0702030302020204" pitchFamily="66" charset="0"/>
              </a:rPr>
              <a:t>- kandida</a:t>
            </a:r>
          </a:p>
        </p:txBody>
      </p:sp>
      <p:pic>
        <p:nvPicPr>
          <p:cNvPr id="31" name="Slika 30">
            <a:extLst>
              <a:ext uri="{FF2B5EF4-FFF2-40B4-BE49-F238E27FC236}">
                <a16:creationId xmlns:a16="http://schemas.microsoft.com/office/drawing/2014/main" id="{13204622-FC7C-497B-B5A8-3D82DA112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4" t="56241" r="2417" b="1930"/>
          <a:stretch>
            <a:fillRect/>
          </a:stretch>
        </p:blipFill>
        <p:spPr bwMode="auto">
          <a:xfrm>
            <a:off x="157163" y="573088"/>
            <a:ext cx="990600" cy="1071562"/>
          </a:xfrm>
          <a:prstGeom prst="rect">
            <a:avLst/>
          </a:prstGeom>
          <a:noFill/>
          <a:ln w="38100" cap="sq">
            <a:solidFill>
              <a:srgbClr val="A6A6A6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Ravni poveznik sa strelicom 31">
            <a:extLst>
              <a:ext uri="{FF2B5EF4-FFF2-40B4-BE49-F238E27FC236}">
                <a16:creationId xmlns:a16="http://schemas.microsoft.com/office/drawing/2014/main" id="{F1B4ABF3-B089-4648-974A-1B4A47C0B8AB}"/>
              </a:ext>
            </a:extLst>
          </p:cNvPr>
          <p:cNvCxnSpPr>
            <a:cxnSpLocks/>
          </p:cNvCxnSpPr>
          <p:nvPr/>
        </p:nvCxnSpPr>
        <p:spPr>
          <a:xfrm>
            <a:off x="5980113" y="5065713"/>
            <a:ext cx="0" cy="4857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3A694057-A428-4FDF-BEE8-ECFFEBD00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5551488"/>
            <a:ext cx="2200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>
                <a:latin typeface="Comic Sans MS" panose="030F0702030302020204" pitchFamily="66" charset="0"/>
              </a:rPr>
              <a:t>- kvasci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>
                <a:latin typeface="Comic Sans MS" panose="030F0702030302020204" pitchFamily="66" charset="0"/>
              </a:rPr>
              <a:t>- plijesni</a:t>
            </a:r>
          </a:p>
        </p:txBody>
      </p:sp>
      <p:cxnSp>
        <p:nvCxnSpPr>
          <p:cNvPr id="35" name="Ravni poveznik sa strelicom 34">
            <a:extLst>
              <a:ext uri="{FF2B5EF4-FFF2-40B4-BE49-F238E27FC236}">
                <a16:creationId xmlns:a16="http://schemas.microsoft.com/office/drawing/2014/main" id="{2DB334F9-A694-4F3C-831A-AE5527DFF3ED}"/>
              </a:ext>
            </a:extLst>
          </p:cNvPr>
          <p:cNvCxnSpPr>
            <a:cxnSpLocks/>
          </p:cNvCxnSpPr>
          <p:nvPr/>
        </p:nvCxnSpPr>
        <p:spPr>
          <a:xfrm>
            <a:off x="7950200" y="3471863"/>
            <a:ext cx="0" cy="4857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824A8505-7D92-421E-B04D-E34026381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013" y="3973513"/>
            <a:ext cx="2200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400">
                <a:solidFill>
                  <a:srgbClr val="00B050"/>
                </a:solidFill>
                <a:latin typeface="Comic Sans MS" panose="030F0702030302020204" pitchFamily="66" charset="0"/>
              </a:rPr>
              <a:t>LIŠAJEVI</a:t>
            </a:r>
          </a:p>
        </p:txBody>
      </p:sp>
      <p:cxnSp>
        <p:nvCxnSpPr>
          <p:cNvPr id="44" name="Ravni poveznik sa strelicom 43">
            <a:extLst>
              <a:ext uri="{FF2B5EF4-FFF2-40B4-BE49-F238E27FC236}">
                <a16:creationId xmlns:a16="http://schemas.microsoft.com/office/drawing/2014/main" id="{9E4DEDAE-60CF-4230-9188-18F43C0F9608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7966075" y="4376738"/>
            <a:ext cx="17463" cy="9429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kstniOkvir 44">
            <a:extLst>
              <a:ext uri="{FF2B5EF4-FFF2-40B4-BE49-F238E27FC236}">
                <a16:creationId xmlns:a16="http://schemas.microsoft.com/office/drawing/2014/main" id="{A2C73F7E-7050-4EE3-8F3E-7F100F678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888" y="5319713"/>
            <a:ext cx="2527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2000">
                <a:latin typeface="Comic Sans MS" panose="030F0702030302020204" pitchFamily="66" charset="0"/>
              </a:rPr>
              <a:t>hife gljiva + jednostanične alge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9" grpId="0" animBg="1"/>
      <p:bldP spid="25" grpId="0"/>
      <p:bldP spid="28" grpId="0"/>
      <p:bldP spid="33" grpId="0"/>
      <p:bldP spid="36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C6DD2DA0-E92D-443B-91F0-A64E2B917D66}"/>
              </a:ext>
            </a:extLst>
          </p:cNvPr>
          <p:cNvSpPr txBox="1"/>
          <p:nvPr/>
        </p:nvSpPr>
        <p:spPr>
          <a:xfrm>
            <a:off x="1417638" y="657225"/>
            <a:ext cx="5800725" cy="646113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hr-HR" sz="3600" dirty="0">
                <a:latin typeface="Comic Sans MS" panose="030F0702030302020204" pitchFamily="66" charset="0"/>
              </a:rPr>
              <a:t>BILJKE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82F2ADD-BA33-4B5C-BAA8-66824FAEF906}"/>
              </a:ext>
            </a:extLst>
          </p:cNvPr>
          <p:cNvSpPr txBox="1"/>
          <p:nvPr/>
        </p:nvSpPr>
        <p:spPr>
          <a:xfrm>
            <a:off x="107950" y="2132013"/>
            <a:ext cx="1944688" cy="8318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hr-HR" sz="2400" dirty="0">
                <a:latin typeface="Comic Sans MS" panose="030F0702030302020204" pitchFamily="66" charset="0"/>
              </a:rPr>
              <a:t>višestanični organizmi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B076C6D5-FE62-4DF1-8C48-559300F952DB}"/>
              </a:ext>
            </a:extLst>
          </p:cNvPr>
          <p:cNvSpPr txBox="1"/>
          <p:nvPr/>
        </p:nvSpPr>
        <p:spPr>
          <a:xfrm>
            <a:off x="1230313" y="3673475"/>
            <a:ext cx="2097087" cy="830263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hr-HR" sz="2400" dirty="0" err="1">
                <a:latin typeface="Comic Sans MS" panose="030F0702030302020204" pitchFamily="66" charset="0"/>
              </a:rPr>
              <a:t>autotrofni</a:t>
            </a:r>
            <a:r>
              <a:rPr lang="hr-HR" sz="2400" dirty="0">
                <a:latin typeface="Comic Sans MS" panose="030F0702030302020204" pitchFamily="66" charset="0"/>
              </a:rPr>
              <a:t> organizmi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D27B2407-83BE-4473-9FED-0151EC14181D}"/>
              </a:ext>
            </a:extLst>
          </p:cNvPr>
          <p:cNvSpPr txBox="1"/>
          <p:nvPr/>
        </p:nvSpPr>
        <p:spPr>
          <a:xfrm>
            <a:off x="3255963" y="2628900"/>
            <a:ext cx="2097087" cy="831850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hr-HR" sz="2400" dirty="0">
                <a:latin typeface="Comic Sans MS" panose="030F0702030302020204" pitchFamily="66" charset="0"/>
              </a:rPr>
              <a:t>razvoj od zelenih algi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D99B11B-3083-498C-97F2-78B56C9DCB49}"/>
              </a:ext>
            </a:extLst>
          </p:cNvPr>
          <p:cNvSpPr txBox="1"/>
          <p:nvPr/>
        </p:nvSpPr>
        <p:spPr>
          <a:xfrm>
            <a:off x="4611688" y="3995738"/>
            <a:ext cx="2098675" cy="120015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hr-HR" sz="2400" dirty="0">
                <a:latin typeface="Comic Sans MS" panose="030F0702030302020204" pitchFamily="66" charset="0"/>
              </a:rPr>
              <a:t>prilagođene kopnenim uvjetima</a:t>
            </a:r>
          </a:p>
        </p:txBody>
      </p:sp>
      <p:cxnSp>
        <p:nvCxnSpPr>
          <p:cNvPr id="14" name="Ravni poveznik 13">
            <a:extLst>
              <a:ext uri="{FF2B5EF4-FFF2-40B4-BE49-F238E27FC236}">
                <a16:creationId xmlns:a16="http://schemas.microsoft.com/office/drawing/2014/main" id="{5257BF1E-E402-4600-A2C8-5DBB988927F7}"/>
              </a:ext>
            </a:extLst>
          </p:cNvPr>
          <p:cNvCxnSpPr/>
          <p:nvPr/>
        </p:nvCxnSpPr>
        <p:spPr>
          <a:xfrm>
            <a:off x="1160463" y="1773238"/>
            <a:ext cx="6823075" cy="0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avni poveznik sa strelicom 14">
            <a:extLst>
              <a:ext uri="{FF2B5EF4-FFF2-40B4-BE49-F238E27FC236}">
                <a16:creationId xmlns:a16="http://schemas.microsoft.com/office/drawing/2014/main" id="{74FAA52B-CBFC-4795-9F14-74180BF62C38}"/>
              </a:ext>
            </a:extLst>
          </p:cNvPr>
          <p:cNvCxnSpPr>
            <a:cxnSpLocks/>
          </p:cNvCxnSpPr>
          <p:nvPr/>
        </p:nvCxnSpPr>
        <p:spPr>
          <a:xfrm>
            <a:off x="1160463" y="1773238"/>
            <a:ext cx="0" cy="3492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id="{818156F8-5995-4AB3-8E3A-4CA380607E2D}"/>
              </a:ext>
            </a:extLst>
          </p:cNvPr>
          <p:cNvCxnSpPr>
            <a:cxnSpLocks/>
          </p:cNvCxnSpPr>
          <p:nvPr/>
        </p:nvCxnSpPr>
        <p:spPr>
          <a:xfrm>
            <a:off x="4318000" y="1792288"/>
            <a:ext cx="0" cy="8175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id="{3A20E61B-FECC-45F4-B549-6635412AE97F}"/>
              </a:ext>
            </a:extLst>
          </p:cNvPr>
          <p:cNvCxnSpPr>
            <a:cxnSpLocks/>
          </p:cNvCxnSpPr>
          <p:nvPr/>
        </p:nvCxnSpPr>
        <p:spPr>
          <a:xfrm>
            <a:off x="2278063" y="1751013"/>
            <a:ext cx="0" cy="18796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D9A9046B-E288-4A08-9E78-AB801FDB9B80}"/>
              </a:ext>
            </a:extLst>
          </p:cNvPr>
          <p:cNvCxnSpPr>
            <a:cxnSpLocks/>
          </p:cNvCxnSpPr>
          <p:nvPr/>
        </p:nvCxnSpPr>
        <p:spPr>
          <a:xfrm>
            <a:off x="5848350" y="1789113"/>
            <a:ext cx="0" cy="22066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id="{3BCC3DE6-2153-4461-86D0-B02A696072BF}"/>
              </a:ext>
            </a:extLst>
          </p:cNvPr>
          <p:cNvCxnSpPr>
            <a:cxnSpLocks/>
          </p:cNvCxnSpPr>
          <p:nvPr/>
        </p:nvCxnSpPr>
        <p:spPr>
          <a:xfrm>
            <a:off x="4318000" y="1281113"/>
            <a:ext cx="0" cy="4921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avni poveznik sa strelicom 19">
            <a:extLst>
              <a:ext uri="{FF2B5EF4-FFF2-40B4-BE49-F238E27FC236}">
                <a16:creationId xmlns:a16="http://schemas.microsoft.com/office/drawing/2014/main" id="{18ED6CE6-8317-43DA-8A24-0B7F203AECA8}"/>
              </a:ext>
            </a:extLst>
          </p:cNvPr>
          <p:cNvCxnSpPr>
            <a:cxnSpLocks/>
          </p:cNvCxnSpPr>
          <p:nvPr/>
        </p:nvCxnSpPr>
        <p:spPr>
          <a:xfrm>
            <a:off x="7983538" y="1789113"/>
            <a:ext cx="0" cy="8207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6050E16D-3DC4-47EA-8ED6-493E035C8374}"/>
              </a:ext>
            </a:extLst>
          </p:cNvPr>
          <p:cNvSpPr txBox="1"/>
          <p:nvPr/>
        </p:nvSpPr>
        <p:spPr>
          <a:xfrm>
            <a:off x="6921500" y="2625725"/>
            <a:ext cx="2097088" cy="2308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hr-HR" sz="2400" dirty="0">
                <a:latin typeface="Comic Sans MS" panose="030F0702030302020204" pitchFamily="66" charset="0"/>
              </a:rPr>
              <a:t>razvile organe: korijen, stabljiku i list te provodne žile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niOkvir 9">
            <a:extLst>
              <a:ext uri="{FF2B5EF4-FFF2-40B4-BE49-F238E27FC236}">
                <a16:creationId xmlns:a16="http://schemas.microsoft.com/office/drawing/2014/main" id="{BE6A58D8-EF8C-4246-8E6B-AA5F4CB3AD35}"/>
              </a:ext>
            </a:extLst>
          </p:cNvPr>
          <p:cNvSpPr txBox="1"/>
          <p:nvPr/>
        </p:nvSpPr>
        <p:spPr>
          <a:xfrm>
            <a:off x="107950" y="2614613"/>
            <a:ext cx="2376488" cy="4619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hr-HR" sz="2400" dirty="0">
                <a:latin typeface="Comic Sans MS" panose="030F0702030302020204" pitchFamily="66" charset="0"/>
              </a:rPr>
              <a:t>MAHOVINE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ECF7DA3-4E5E-4A1C-B164-F7673A4E657E}"/>
              </a:ext>
            </a:extLst>
          </p:cNvPr>
          <p:cNvSpPr txBox="1"/>
          <p:nvPr/>
        </p:nvSpPr>
        <p:spPr>
          <a:xfrm>
            <a:off x="3203575" y="2641600"/>
            <a:ext cx="2613025" cy="46037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hr-HR" sz="2400" dirty="0">
                <a:latin typeface="Comic Sans MS" panose="030F0702030302020204" pitchFamily="66" charset="0"/>
              </a:rPr>
              <a:t>PAPRATNJAČE</a:t>
            </a:r>
          </a:p>
        </p:txBody>
      </p:sp>
      <p:cxnSp>
        <p:nvCxnSpPr>
          <p:cNvPr id="14" name="Ravni poveznik 13">
            <a:extLst>
              <a:ext uri="{FF2B5EF4-FFF2-40B4-BE49-F238E27FC236}">
                <a16:creationId xmlns:a16="http://schemas.microsoft.com/office/drawing/2014/main" id="{E66F40C7-3038-4B28-8BEC-E5A298C78EB3}"/>
              </a:ext>
            </a:extLst>
          </p:cNvPr>
          <p:cNvCxnSpPr/>
          <p:nvPr/>
        </p:nvCxnSpPr>
        <p:spPr>
          <a:xfrm>
            <a:off x="1160463" y="1773238"/>
            <a:ext cx="6823075" cy="0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avni poveznik sa strelicom 14">
            <a:extLst>
              <a:ext uri="{FF2B5EF4-FFF2-40B4-BE49-F238E27FC236}">
                <a16:creationId xmlns:a16="http://schemas.microsoft.com/office/drawing/2014/main" id="{99DD6F4A-7E76-45E2-ACC8-0E428DA5B338}"/>
              </a:ext>
            </a:extLst>
          </p:cNvPr>
          <p:cNvCxnSpPr>
            <a:cxnSpLocks/>
          </p:cNvCxnSpPr>
          <p:nvPr/>
        </p:nvCxnSpPr>
        <p:spPr>
          <a:xfrm>
            <a:off x="1160463" y="1773238"/>
            <a:ext cx="0" cy="8366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id="{1AE960F1-6E62-469B-9EE1-00ED80A93024}"/>
              </a:ext>
            </a:extLst>
          </p:cNvPr>
          <p:cNvCxnSpPr>
            <a:cxnSpLocks/>
          </p:cNvCxnSpPr>
          <p:nvPr/>
        </p:nvCxnSpPr>
        <p:spPr>
          <a:xfrm>
            <a:off x="4318000" y="1792288"/>
            <a:ext cx="0" cy="8175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id="{1450C544-4D81-4269-ABF3-C5ACA1A66F86}"/>
              </a:ext>
            </a:extLst>
          </p:cNvPr>
          <p:cNvCxnSpPr>
            <a:cxnSpLocks/>
          </p:cNvCxnSpPr>
          <p:nvPr/>
        </p:nvCxnSpPr>
        <p:spPr>
          <a:xfrm>
            <a:off x="4318000" y="1281113"/>
            <a:ext cx="0" cy="4921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avni poveznik sa strelicom 19">
            <a:extLst>
              <a:ext uri="{FF2B5EF4-FFF2-40B4-BE49-F238E27FC236}">
                <a16:creationId xmlns:a16="http://schemas.microsoft.com/office/drawing/2014/main" id="{45C88A10-A5EB-40A7-9093-8B022468B970}"/>
              </a:ext>
            </a:extLst>
          </p:cNvPr>
          <p:cNvCxnSpPr>
            <a:cxnSpLocks/>
          </p:cNvCxnSpPr>
          <p:nvPr/>
        </p:nvCxnSpPr>
        <p:spPr>
          <a:xfrm>
            <a:off x="7983538" y="1789113"/>
            <a:ext cx="0" cy="8207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342C6A1D-C668-475E-86AB-04CD5FDAAD14}"/>
              </a:ext>
            </a:extLst>
          </p:cNvPr>
          <p:cNvSpPr txBox="1"/>
          <p:nvPr/>
        </p:nvSpPr>
        <p:spPr>
          <a:xfrm>
            <a:off x="6364288" y="2641600"/>
            <a:ext cx="2503487" cy="460375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hr-HR" sz="2400" dirty="0">
                <a:latin typeface="Comic Sans MS" panose="030F0702030302020204" pitchFamily="66" charset="0"/>
              </a:rPr>
              <a:t>SJEMENJAČE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C6DD2DA0-E92D-443B-91F0-A64E2B917D66}"/>
              </a:ext>
            </a:extLst>
          </p:cNvPr>
          <p:cNvSpPr txBox="1"/>
          <p:nvPr/>
        </p:nvSpPr>
        <p:spPr>
          <a:xfrm>
            <a:off x="2701925" y="727075"/>
            <a:ext cx="3297238" cy="646113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hr-HR" sz="3600" dirty="0">
                <a:latin typeface="Comic Sans MS" panose="030F0702030302020204" pitchFamily="66" charset="0"/>
              </a:rPr>
              <a:t>BILJKE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FFF11195-7A07-499F-9814-37639B717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8" y="3246438"/>
            <a:ext cx="3011487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Comic Sans MS" panose="030F0702030302020204" pitchFamily="66" charset="0"/>
              </a:rPr>
              <a:t>- najjednostavnije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Comic Sans MS" panose="030F0702030302020204" pitchFamily="66" charset="0"/>
              </a:rPr>
              <a:t>  građene biljke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Comic Sans MS" panose="030F0702030302020204" pitchFamily="66" charset="0"/>
              </a:rPr>
              <a:t>- nemaju razvijene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Comic Sans MS" panose="030F0702030302020204" pitchFamily="66" charset="0"/>
              </a:rPr>
              <a:t>  prave biljne organe ni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Comic Sans MS" panose="030F0702030302020204" pitchFamily="66" charset="0"/>
              </a:rPr>
              <a:t>  provodne žile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6034AA0D-B3DA-4C34-9A1C-FB4A89369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963" y="3167063"/>
            <a:ext cx="29162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hr-HR" altLang="sr-Latn-RS" sz="2000">
                <a:latin typeface="Comic Sans MS" panose="030F0702030302020204" pitchFamily="66" charset="0"/>
              </a:rPr>
              <a:t>imaju prave biljne organe i provodne žile</a:t>
            </a:r>
          </a:p>
        </p:txBody>
      </p:sp>
      <p:sp>
        <p:nvSpPr>
          <p:cNvPr id="29" name="Desna vitičasta zagrada 28">
            <a:extLst>
              <a:ext uri="{FF2B5EF4-FFF2-40B4-BE49-F238E27FC236}">
                <a16:creationId xmlns:a16="http://schemas.microsoft.com/office/drawing/2014/main" id="{553D3B83-6B89-413A-B90B-7F23A1929182}"/>
              </a:ext>
            </a:extLst>
          </p:cNvPr>
          <p:cNvSpPr/>
          <p:nvPr/>
        </p:nvSpPr>
        <p:spPr>
          <a:xfrm rot="5400000">
            <a:off x="2765425" y="2105026"/>
            <a:ext cx="460375" cy="59055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F7CB0E73-FFF2-44E8-A66A-CF4229558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8" y="5222875"/>
            <a:ext cx="5983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r-HR" altLang="sr-Latn-RS" sz="2000">
                <a:latin typeface="Comic Sans MS" panose="030F0702030302020204" pitchFamily="66" charset="0"/>
              </a:rPr>
              <a:t>nisu u potpunosti prilagođene životu na kopnu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r-HR" altLang="sr-Latn-RS" sz="2000">
                <a:latin typeface="Comic Sans MS" panose="030F0702030302020204" pitchFamily="66" charset="0"/>
              </a:rPr>
              <a:t>za oplodnju im je potrebna voda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FF3B93FE-2E10-4A17-83FE-0B237D220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3171825"/>
            <a:ext cx="30099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hr-HR" altLang="sr-Latn-RS" sz="2000">
                <a:latin typeface="Comic Sans MS" panose="030F0702030302020204" pitchFamily="66" charset="0"/>
              </a:rPr>
              <a:t>najbrojnija i najrazvijenija skupina biljaka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hr-HR" altLang="sr-Latn-RS" sz="2000">
                <a:latin typeface="Comic Sans MS" panose="030F0702030302020204" pitchFamily="66" charset="0"/>
              </a:rPr>
              <a:t>imaju sjemeni zametak i sjemenku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222AD5B6-2310-4E40-AC9E-D36F54F429F6}"/>
              </a:ext>
            </a:extLst>
          </p:cNvPr>
          <p:cNvSpPr txBox="1"/>
          <p:nvPr/>
        </p:nvSpPr>
        <p:spPr>
          <a:xfrm>
            <a:off x="6486525" y="1165225"/>
            <a:ext cx="2657475" cy="4000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r-HR" sz="2000" dirty="0">
                <a:latin typeface="Comic Sans MS" panose="030F0702030302020204" pitchFamily="66" charset="0"/>
              </a:rPr>
              <a:t>GOLOSJEMENJAČE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53AF205F-2BC4-46C1-8AB5-38B9E52D76DF}"/>
              </a:ext>
            </a:extLst>
          </p:cNvPr>
          <p:cNvSpPr txBox="1"/>
          <p:nvPr/>
        </p:nvSpPr>
        <p:spPr>
          <a:xfrm>
            <a:off x="4648200" y="1903413"/>
            <a:ext cx="2916238" cy="4000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r-HR" sz="2000" dirty="0">
                <a:latin typeface="Comic Sans MS" panose="030F0702030302020204" pitchFamily="66" charset="0"/>
              </a:rPr>
              <a:t>KRITOSJEMENJAČE</a:t>
            </a:r>
          </a:p>
        </p:txBody>
      </p:sp>
      <p:cxnSp>
        <p:nvCxnSpPr>
          <p:cNvPr id="42" name="Ravni poveznik sa strelicom 41">
            <a:extLst>
              <a:ext uri="{FF2B5EF4-FFF2-40B4-BE49-F238E27FC236}">
                <a16:creationId xmlns:a16="http://schemas.microsoft.com/office/drawing/2014/main" id="{4D1DCE15-112E-48A5-BC90-E9B17EC0B557}"/>
              </a:ext>
            </a:extLst>
          </p:cNvPr>
          <p:cNvCxnSpPr>
            <a:cxnSpLocks/>
          </p:cNvCxnSpPr>
          <p:nvPr/>
        </p:nvCxnSpPr>
        <p:spPr>
          <a:xfrm flipV="1">
            <a:off x="8675688" y="1636713"/>
            <a:ext cx="0" cy="1004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Ravni poveznik sa strelicom 42">
            <a:extLst>
              <a:ext uri="{FF2B5EF4-FFF2-40B4-BE49-F238E27FC236}">
                <a16:creationId xmlns:a16="http://schemas.microsoft.com/office/drawing/2014/main" id="{0E8C0D22-8790-415B-A91A-DB3EE46EC589}"/>
              </a:ext>
            </a:extLst>
          </p:cNvPr>
          <p:cNvCxnSpPr>
            <a:cxnSpLocks/>
          </p:cNvCxnSpPr>
          <p:nvPr/>
        </p:nvCxnSpPr>
        <p:spPr>
          <a:xfrm flipH="1" flipV="1">
            <a:off x="7564438" y="2303463"/>
            <a:ext cx="1111250" cy="3222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3" name="Slika 52">
            <a:extLst>
              <a:ext uri="{FF2B5EF4-FFF2-40B4-BE49-F238E27FC236}">
                <a16:creationId xmlns:a16="http://schemas.microsoft.com/office/drawing/2014/main" id="{09B0828F-6DB4-422C-922F-BC74A0E73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23" b="61453"/>
          <a:stretch>
            <a:fillRect/>
          </a:stretch>
        </p:blipFill>
        <p:spPr bwMode="auto">
          <a:xfrm>
            <a:off x="296863" y="1192213"/>
            <a:ext cx="696912" cy="1119187"/>
          </a:xfrm>
          <a:prstGeom prst="rect">
            <a:avLst/>
          </a:prstGeom>
          <a:noFill/>
          <a:ln w="38100" cap="sq">
            <a:solidFill>
              <a:srgbClr val="A6A6A6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Slika 53">
            <a:extLst>
              <a:ext uri="{FF2B5EF4-FFF2-40B4-BE49-F238E27FC236}">
                <a16:creationId xmlns:a16="http://schemas.microsoft.com/office/drawing/2014/main" id="{26D862D0-B7A1-4B5B-BAB6-5690F7485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55" r="76926"/>
          <a:stretch>
            <a:fillRect/>
          </a:stretch>
        </p:blipFill>
        <p:spPr bwMode="auto">
          <a:xfrm>
            <a:off x="4240213" y="4013200"/>
            <a:ext cx="1004887" cy="946150"/>
          </a:xfrm>
          <a:prstGeom prst="rect">
            <a:avLst/>
          </a:prstGeom>
          <a:noFill/>
          <a:ln w="38100" cap="sq">
            <a:solidFill>
              <a:srgbClr val="A6A6A6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Slika 54">
            <a:extLst>
              <a:ext uri="{FF2B5EF4-FFF2-40B4-BE49-F238E27FC236}">
                <a16:creationId xmlns:a16="http://schemas.microsoft.com/office/drawing/2014/main" id="{1B4E1017-E741-42E0-BFCD-89463618B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13039" r="44579" b="1038"/>
          <a:stretch>
            <a:fillRect/>
          </a:stretch>
        </p:blipFill>
        <p:spPr bwMode="auto">
          <a:xfrm>
            <a:off x="8304213" y="141288"/>
            <a:ext cx="563562" cy="950912"/>
          </a:xfrm>
          <a:prstGeom prst="rect">
            <a:avLst/>
          </a:prstGeom>
          <a:noFill/>
          <a:ln w="38100" cap="sq">
            <a:solidFill>
              <a:srgbClr val="A6A6A6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Slika 55">
            <a:extLst>
              <a:ext uri="{FF2B5EF4-FFF2-40B4-BE49-F238E27FC236}">
                <a16:creationId xmlns:a16="http://schemas.microsoft.com/office/drawing/2014/main" id="{E1504C03-CF3B-4C3D-8E6C-05BA781C3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0" t="19273" r="1826" b="5820"/>
          <a:stretch>
            <a:fillRect/>
          </a:stretch>
        </p:blipFill>
        <p:spPr bwMode="auto">
          <a:xfrm>
            <a:off x="5543550" y="806450"/>
            <a:ext cx="855663" cy="1031875"/>
          </a:xfrm>
          <a:prstGeom prst="rect">
            <a:avLst/>
          </a:prstGeom>
          <a:noFill/>
          <a:ln w="38100" cap="sq">
            <a:solidFill>
              <a:srgbClr val="A6A6A6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1" grpId="0" animBg="1"/>
      <p:bldP spid="3" grpId="0" animBg="1"/>
      <p:bldP spid="28" grpId="0"/>
      <p:bldP spid="29" grpId="0" animBg="1"/>
      <p:bldP spid="30" grpId="0"/>
      <p:bldP spid="31" grpId="0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6699A8FC-6C0B-4725-B882-55071B954EB8}"/>
              </a:ext>
            </a:extLst>
          </p:cNvPr>
          <p:cNvSpPr/>
          <p:nvPr/>
        </p:nvSpPr>
        <p:spPr>
          <a:xfrm>
            <a:off x="4714875" y="1822450"/>
            <a:ext cx="4429125" cy="50434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CCDF4C9-1253-49B9-9313-790393562B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89" b="55492"/>
          <a:stretch/>
        </p:blipFill>
        <p:spPr>
          <a:xfrm>
            <a:off x="6148388" y="4795838"/>
            <a:ext cx="2892425" cy="1881187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B6D0935B-1062-4F2F-80F7-49DDDB26952E}"/>
              </a:ext>
            </a:extLst>
          </p:cNvPr>
          <p:cNvSpPr/>
          <p:nvPr/>
        </p:nvSpPr>
        <p:spPr>
          <a:xfrm>
            <a:off x="0" y="1814513"/>
            <a:ext cx="4625975" cy="50434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3ADC714-6EA7-4E7C-877B-80DE908DBAE0}"/>
              </a:ext>
            </a:extLst>
          </p:cNvPr>
          <p:cNvSpPr txBox="1"/>
          <p:nvPr/>
        </p:nvSpPr>
        <p:spPr>
          <a:xfrm>
            <a:off x="2409825" y="349250"/>
            <a:ext cx="4324350" cy="646113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hr-HR" sz="3600" dirty="0">
                <a:latin typeface="Comic Sans MS" panose="030F0702030302020204" pitchFamily="66" charset="0"/>
              </a:rPr>
              <a:t>ŽIVOTINJE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8FD2996D-73CB-4DD5-8FEE-09E58EBBA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" y="1352550"/>
            <a:ext cx="3657600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2400">
                <a:latin typeface="Comic Sans MS" panose="030F0702030302020204" pitchFamily="66" charset="0"/>
              </a:rPr>
              <a:t>BESKRALJEŽNJACI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C4F849F-269E-4491-B929-735F0DE9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200" y="1352550"/>
            <a:ext cx="3425825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2400">
                <a:latin typeface="Comic Sans MS" panose="030F0702030302020204" pitchFamily="66" charset="0"/>
              </a:rPr>
              <a:t>KRALJEŽNJACI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1A8C30F-85EB-4135-941F-12610D438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t="11578" r="69391" b="73717"/>
          <a:stretch>
            <a:fillRect/>
          </a:stretch>
        </p:blipFill>
        <p:spPr bwMode="auto">
          <a:xfrm>
            <a:off x="106363" y="2381250"/>
            <a:ext cx="1152525" cy="682625"/>
          </a:xfrm>
          <a:prstGeom prst="rect">
            <a:avLst/>
          </a:prstGeom>
          <a:noFill/>
          <a:ln w="38100" cap="sq">
            <a:solidFill>
              <a:srgbClr val="D9D9D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9859C93-51BA-4D49-97A8-848AB0720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 t="11343" r="39532" b="73952"/>
          <a:stretch>
            <a:fillRect/>
          </a:stretch>
        </p:blipFill>
        <p:spPr bwMode="auto">
          <a:xfrm>
            <a:off x="1455738" y="2370138"/>
            <a:ext cx="1182687" cy="682625"/>
          </a:xfrm>
          <a:prstGeom prst="rect">
            <a:avLst/>
          </a:prstGeom>
          <a:noFill/>
          <a:ln w="38100" cap="sq">
            <a:solidFill>
              <a:srgbClr val="D9D9D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CC2F553-6A15-41A7-A7AD-1EE9488315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95" b="73930"/>
          <a:stretch/>
        </p:blipFill>
        <p:spPr>
          <a:xfrm>
            <a:off x="2811463" y="2381250"/>
            <a:ext cx="1687512" cy="1209675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A8F2C910-195E-44F8-A32E-ABDD8A8AA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9" t="54694" r="51398" b="31227"/>
          <a:stretch>
            <a:fillRect/>
          </a:stretch>
        </p:blipFill>
        <p:spPr bwMode="auto">
          <a:xfrm>
            <a:off x="1450975" y="4683125"/>
            <a:ext cx="973138" cy="655638"/>
          </a:xfrm>
          <a:prstGeom prst="rect">
            <a:avLst/>
          </a:prstGeom>
          <a:noFill/>
          <a:ln w="38100" cap="sq">
            <a:solidFill>
              <a:srgbClr val="D9D9D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962B2B84-0666-4759-A394-0A803C64C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2" t="33481" r="52403" b="51141"/>
          <a:stretch>
            <a:fillRect/>
          </a:stretch>
        </p:blipFill>
        <p:spPr bwMode="auto">
          <a:xfrm>
            <a:off x="1422400" y="3481388"/>
            <a:ext cx="865188" cy="696912"/>
          </a:xfrm>
          <a:prstGeom prst="rect">
            <a:avLst/>
          </a:prstGeom>
          <a:noFill/>
          <a:ln w="38100" cap="sq">
            <a:solidFill>
              <a:srgbClr val="D9D9D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403BD6A5-0677-4394-A28C-ED71D2DC2E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15" b="41637"/>
          <a:stretch/>
        </p:blipFill>
        <p:spPr>
          <a:xfrm>
            <a:off x="74613" y="3481388"/>
            <a:ext cx="1082675" cy="2955925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61C4CF0F-1CB3-4D09-AE52-FBFC64406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1941513"/>
            <a:ext cx="1504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rgbClr val="FF0000"/>
                </a:solidFill>
                <a:latin typeface="Comic Sans MS" panose="030F0702030302020204" pitchFamily="66" charset="0"/>
              </a:rPr>
              <a:t>Spužve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77DB4E27-5218-4A74-A97D-669521514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1955800"/>
            <a:ext cx="1504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rgbClr val="FF0000"/>
                </a:solidFill>
                <a:latin typeface="Comic Sans MS" panose="030F0702030302020204" pitchFamily="66" charset="0"/>
              </a:rPr>
              <a:t>Žarnjaci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96143939-0A9A-431F-B7BF-79E564F6F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25" y="1971675"/>
            <a:ext cx="1506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rgbClr val="FF0000"/>
                </a:solidFill>
                <a:latin typeface="Comic Sans MS" panose="030F0702030302020204" pitchFamily="66" charset="0"/>
              </a:rPr>
              <a:t>Plošnjaci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1D4E4EC3-F620-40C0-B344-AC0714E25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8" y="3159125"/>
            <a:ext cx="1506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rgbClr val="FF0000"/>
                </a:solidFill>
                <a:latin typeface="Comic Sans MS" panose="030F0702030302020204" pitchFamily="66" charset="0"/>
              </a:rPr>
              <a:t>Mekušci 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9783D4B4-AEB2-4E9A-A337-1441537C88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4" t="76437" r="5899" b="9480"/>
          <a:stretch>
            <a:fillRect/>
          </a:stretch>
        </p:blipFill>
        <p:spPr bwMode="auto">
          <a:xfrm>
            <a:off x="1304925" y="5765800"/>
            <a:ext cx="3194050" cy="806450"/>
          </a:xfrm>
          <a:prstGeom prst="rect">
            <a:avLst/>
          </a:prstGeom>
          <a:noFill/>
          <a:ln w="38100" cap="sq">
            <a:solidFill>
              <a:srgbClr val="D9D9D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id="{AD10D155-6FD5-4F50-B752-17F61781B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3149600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rgbClr val="FF0000"/>
                </a:solidFill>
                <a:latin typeface="Comic Sans MS" panose="030F0702030302020204" pitchFamily="66" charset="0"/>
              </a:rPr>
              <a:t>Oblići</a:t>
            </a:r>
            <a:r>
              <a:rPr lang="hr-HR" altLang="sr-Latn-RS" sz="180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C9201036-A1D8-49B7-ABCB-E19081243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4298950"/>
            <a:ext cx="1506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rgbClr val="FF0000"/>
                </a:solidFill>
                <a:latin typeface="Comic Sans MS" panose="030F0702030302020204" pitchFamily="66" charset="0"/>
              </a:rPr>
              <a:t>Kulutićavci  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AFE1D4F5-12E5-4025-AD16-6CD22D00B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5" y="3687763"/>
            <a:ext cx="1506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rgbClr val="FF0000"/>
                </a:solidFill>
                <a:latin typeface="Comic Sans MS" panose="030F0702030302020204" pitchFamily="66" charset="0"/>
              </a:rPr>
              <a:t>Člankonošci </a:t>
            </a:r>
            <a:r>
              <a:rPr lang="hr-HR" altLang="sr-Latn-RS" sz="180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E3A9A53D-B92F-4A90-804E-3AFDCA141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925" y="5392738"/>
            <a:ext cx="1506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rgbClr val="FF0000"/>
                </a:solidFill>
                <a:latin typeface="Comic Sans MS" panose="030F0702030302020204" pitchFamily="66" charset="0"/>
              </a:rPr>
              <a:t>Bodljikaši </a:t>
            </a:r>
          </a:p>
        </p:txBody>
      </p:sp>
      <p:pic>
        <p:nvPicPr>
          <p:cNvPr id="23" name="Slika 22">
            <a:extLst>
              <a:ext uri="{FF2B5EF4-FFF2-40B4-BE49-F238E27FC236}">
                <a16:creationId xmlns:a16="http://schemas.microsoft.com/office/drawing/2014/main" id="{F58D40D1-4A2D-4760-BC51-22D2EEA309F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" t="1808" r="77475" b="62754"/>
          <a:stretch/>
        </p:blipFill>
        <p:spPr>
          <a:xfrm>
            <a:off x="2709863" y="4024313"/>
            <a:ext cx="1687512" cy="1552575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4" name="Ravni poveznik 23">
            <a:extLst>
              <a:ext uri="{FF2B5EF4-FFF2-40B4-BE49-F238E27FC236}">
                <a16:creationId xmlns:a16="http://schemas.microsoft.com/office/drawing/2014/main" id="{1C84170A-C3C9-4226-8E0B-D6D295B79860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598613" y="673100"/>
            <a:ext cx="8112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24">
            <a:extLst>
              <a:ext uri="{FF2B5EF4-FFF2-40B4-BE49-F238E27FC236}">
                <a16:creationId xmlns:a16="http://schemas.microsoft.com/office/drawing/2014/main" id="{F1AA82AB-58AA-40F6-8C23-AAFF942FCE10}"/>
              </a:ext>
            </a:extLst>
          </p:cNvPr>
          <p:cNvCxnSpPr>
            <a:cxnSpLocks/>
          </p:cNvCxnSpPr>
          <p:nvPr/>
        </p:nvCxnSpPr>
        <p:spPr>
          <a:xfrm>
            <a:off x="6734175" y="673100"/>
            <a:ext cx="8112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sa strelicom 25">
            <a:extLst>
              <a:ext uri="{FF2B5EF4-FFF2-40B4-BE49-F238E27FC236}">
                <a16:creationId xmlns:a16="http://schemas.microsoft.com/office/drawing/2014/main" id="{90389AE0-45CE-4C47-B5DE-349DFF27EE6E}"/>
              </a:ext>
            </a:extLst>
          </p:cNvPr>
          <p:cNvCxnSpPr/>
          <p:nvPr/>
        </p:nvCxnSpPr>
        <p:spPr>
          <a:xfrm>
            <a:off x="1598613" y="673100"/>
            <a:ext cx="0" cy="6794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Ravni poveznik sa strelicom 26">
            <a:extLst>
              <a:ext uri="{FF2B5EF4-FFF2-40B4-BE49-F238E27FC236}">
                <a16:creationId xmlns:a16="http://schemas.microsoft.com/office/drawing/2014/main" id="{D1F33CA5-2AD8-4A15-8BF2-C96DEBF76B9A}"/>
              </a:ext>
            </a:extLst>
          </p:cNvPr>
          <p:cNvCxnSpPr/>
          <p:nvPr/>
        </p:nvCxnSpPr>
        <p:spPr>
          <a:xfrm>
            <a:off x="7545388" y="673100"/>
            <a:ext cx="0" cy="6794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AF6BBBDA-F374-4A91-B4BD-4F9653DE1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8500"/>
            <a:ext cx="1598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r-HR" altLang="sr-Latn-RS" sz="1800" i="1">
                <a:latin typeface="Comic Sans MS" panose="030F0702030302020204" pitchFamily="66" charset="0"/>
              </a:rPr>
              <a:t>nemaju kralježnicu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F5B596D3-458B-4E94-88A0-9942BB7ED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038" y="698500"/>
            <a:ext cx="1598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1800" i="1">
                <a:latin typeface="Comic Sans MS" panose="030F0702030302020204" pitchFamily="66" charset="0"/>
              </a:rPr>
              <a:t>imaju kralježnicu</a:t>
            </a:r>
          </a:p>
        </p:txBody>
      </p:sp>
      <p:pic>
        <p:nvPicPr>
          <p:cNvPr id="44" name="Slika 43">
            <a:extLst>
              <a:ext uri="{FF2B5EF4-FFF2-40B4-BE49-F238E27FC236}">
                <a16:creationId xmlns:a16="http://schemas.microsoft.com/office/drawing/2014/main" id="{D100E8DA-1D4B-4BED-8F6B-08F7513B950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58" r="85104" b="8162"/>
          <a:stretch/>
        </p:blipFill>
        <p:spPr>
          <a:xfrm>
            <a:off x="4773613" y="4768850"/>
            <a:ext cx="1162050" cy="1881188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Slika 44">
            <a:extLst>
              <a:ext uri="{FF2B5EF4-FFF2-40B4-BE49-F238E27FC236}">
                <a16:creationId xmlns:a16="http://schemas.microsoft.com/office/drawing/2014/main" id="{A2702F94-C9E4-47C8-B4CD-43F1A2FCD3B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5" t="902" r="51311" b="36119"/>
          <a:stretch/>
        </p:blipFill>
        <p:spPr>
          <a:xfrm>
            <a:off x="8023225" y="2413000"/>
            <a:ext cx="1017588" cy="2878138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Slika 45">
            <a:extLst>
              <a:ext uri="{FF2B5EF4-FFF2-40B4-BE49-F238E27FC236}">
                <a16:creationId xmlns:a16="http://schemas.microsoft.com/office/drawing/2014/main" id="{73BBDFD1-E92A-4EE4-B66E-241B2203A48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805" r="64995" b="55673"/>
          <a:stretch/>
        </p:blipFill>
        <p:spPr>
          <a:xfrm>
            <a:off x="6103938" y="2384425"/>
            <a:ext cx="1816100" cy="1987550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" name="Slika 46">
            <a:extLst>
              <a:ext uri="{FF2B5EF4-FFF2-40B4-BE49-F238E27FC236}">
                <a16:creationId xmlns:a16="http://schemas.microsoft.com/office/drawing/2014/main" id="{2ABBA176-1DD6-4F31-980C-75D9E077785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" t="533" r="86500" b="67434"/>
          <a:stretch/>
        </p:blipFill>
        <p:spPr>
          <a:xfrm>
            <a:off x="4786313" y="2363788"/>
            <a:ext cx="1179512" cy="1463675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8" name="TekstniOkvir 47">
            <a:extLst>
              <a:ext uri="{FF2B5EF4-FFF2-40B4-BE49-F238E27FC236}">
                <a16:creationId xmlns:a16="http://schemas.microsoft.com/office/drawing/2014/main" id="{29388680-8641-4646-8C03-F7D67C06D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038" y="1938338"/>
            <a:ext cx="1506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rgbClr val="0070C0"/>
                </a:solidFill>
                <a:latin typeface="Comic Sans MS" panose="030F0702030302020204" pitchFamily="66" charset="0"/>
              </a:rPr>
              <a:t>Ribe</a:t>
            </a: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id="{8D46833B-367D-4D2E-91BA-CF87D7161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188" y="1974850"/>
            <a:ext cx="1506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rgbClr val="0070C0"/>
                </a:solidFill>
                <a:latin typeface="Comic Sans MS" panose="030F0702030302020204" pitchFamily="66" charset="0"/>
              </a:rPr>
              <a:t>Vodozemci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6F855653-9F2D-4246-9FAB-C8A637A18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525" y="4437063"/>
            <a:ext cx="1504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rgbClr val="0070C0"/>
                </a:solidFill>
                <a:latin typeface="Comic Sans MS" panose="030F0702030302020204" pitchFamily="66" charset="0"/>
              </a:rPr>
              <a:t>Sisavci</a:t>
            </a:r>
          </a:p>
        </p:txBody>
      </p:sp>
      <p:sp>
        <p:nvSpPr>
          <p:cNvPr id="51" name="TekstniOkvir 50">
            <a:extLst>
              <a:ext uri="{FF2B5EF4-FFF2-40B4-BE49-F238E27FC236}">
                <a16:creationId xmlns:a16="http://schemas.microsoft.com/office/drawing/2014/main" id="{D4D8E2D6-5542-4DF1-BDB8-9FFE25CA6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188" y="1949450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rgbClr val="0070C0"/>
                </a:solidFill>
                <a:latin typeface="Comic Sans MS" panose="030F0702030302020204" pitchFamily="66" charset="0"/>
              </a:rPr>
              <a:t>Gmazovi</a:t>
            </a:r>
          </a:p>
        </p:txBody>
      </p:sp>
      <p:sp>
        <p:nvSpPr>
          <p:cNvPr id="52" name="TekstniOkvir 51">
            <a:extLst>
              <a:ext uri="{FF2B5EF4-FFF2-40B4-BE49-F238E27FC236}">
                <a16:creationId xmlns:a16="http://schemas.microsoft.com/office/drawing/2014/main" id="{B41B86B3-4077-4909-84BD-8E3BE9740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100" y="4378325"/>
            <a:ext cx="1506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rgbClr val="0070C0"/>
                </a:solidFill>
                <a:latin typeface="Comic Sans MS" panose="030F0702030302020204" pitchFamily="66" charset="0"/>
              </a:rPr>
              <a:t>Ptice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4" grpId="0"/>
      <p:bldP spid="15" grpId="0"/>
      <p:bldP spid="16" grpId="0"/>
      <p:bldP spid="17" grpId="0"/>
      <p:bldP spid="20" grpId="0"/>
      <p:bldP spid="21" grpId="0"/>
      <p:bldP spid="22" grpId="0"/>
      <p:bldP spid="28" grpId="0"/>
      <p:bldP spid="29" grpId="0"/>
      <p:bldP spid="50" grpId="0"/>
      <p:bldP spid="51" grpId="0"/>
      <p:bldP spid="5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251</Words>
  <Application>Microsoft Office PowerPoint</Application>
  <PresentationFormat>Prikaz na zaslonu (4:3)</PresentationFormat>
  <Paragraphs>92</Paragraphs>
  <Slides>10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Wingdings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dijana</dc:creator>
  <cp:lastModifiedBy>Windows korisnik</cp:lastModifiedBy>
  <cp:revision>91</cp:revision>
  <dcterms:created xsi:type="dcterms:W3CDTF">2015-01-31T17:53:32Z</dcterms:created>
  <dcterms:modified xsi:type="dcterms:W3CDTF">2020-04-16T19:38:57Z</dcterms:modified>
</cp:coreProperties>
</file>